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0" r:id="rId5"/>
    <p:sldId id="271" r:id="rId6"/>
    <p:sldId id="261" r:id="rId7"/>
    <p:sldId id="269" r:id="rId8"/>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47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autoAdjust="0"/>
    <p:restoredTop sz="86397"/>
  </p:normalViewPr>
  <p:slideViewPr>
    <p:cSldViewPr snapToGrid="0">
      <p:cViewPr varScale="1">
        <p:scale>
          <a:sx n="92" d="100"/>
          <a:sy n="92" d="100"/>
        </p:scale>
        <p:origin x="480" y="108"/>
      </p:cViewPr>
      <p:guideLst/>
    </p:cSldViewPr>
  </p:slideViewPr>
  <p:outlineViewPr>
    <p:cViewPr>
      <p:scale>
        <a:sx n="33" d="100"/>
        <a:sy n="33" d="100"/>
      </p:scale>
      <p:origin x="-32"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DB8D8B-8ED0-804B-84C2-F863A66BA120}" type="datetimeFigureOut">
              <a:rPr lang="es-CO" smtClean="0"/>
              <a:t>05/09/2019</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es-ES"/>
              <a:t>Editar los estilos de texto del patrón
Segundo nivel
Tercer nivel
Cuarto nivel
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A349FFC-2C7B-AD46-BCD9-B40B96014BE9}" type="slidenum">
              <a:rPr lang="es-CO" smtClean="0"/>
              <a:t>‹Nº›</a:t>
            </a:fld>
            <a:endParaRPr lang="es-CO"/>
          </a:p>
        </p:txBody>
      </p:sp>
    </p:spTree>
    <p:extLst>
      <p:ext uri="{BB962C8B-B14F-4D97-AF65-F5344CB8AC3E}">
        <p14:creationId xmlns:p14="http://schemas.microsoft.com/office/powerpoint/2010/main" val="3138977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a:p>
        </p:txBody>
      </p:sp>
      <p:sp>
        <p:nvSpPr>
          <p:cNvPr id="4" name="Marcador de número de diapositiva 3"/>
          <p:cNvSpPr>
            <a:spLocks noGrp="1"/>
          </p:cNvSpPr>
          <p:nvPr>
            <p:ph type="sldNum" sz="quarter" idx="5"/>
          </p:nvPr>
        </p:nvSpPr>
        <p:spPr/>
        <p:txBody>
          <a:bodyPr/>
          <a:lstStyle/>
          <a:p>
            <a:fld id="{DA349FFC-2C7B-AD46-BCD9-B40B96014BE9}" type="slidenum">
              <a:rPr lang="es-CO" smtClean="0"/>
              <a:t>3</a:t>
            </a:fld>
            <a:endParaRPr lang="es-CO"/>
          </a:p>
        </p:txBody>
      </p:sp>
    </p:spTree>
    <p:extLst>
      <p:ext uri="{BB962C8B-B14F-4D97-AF65-F5344CB8AC3E}">
        <p14:creationId xmlns:p14="http://schemas.microsoft.com/office/powerpoint/2010/main" val="10877079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bg>
      <p:bgPr>
        <a:blipFill dpi="0" rotWithShape="1">
          <a:blip r:embed="rId2">
            <a:lum/>
          </a:blip>
          <a:srcRect/>
          <a:stretch>
            <a:fillRect t="-6000" b="-3000"/>
          </a:stretch>
        </a:blipFill>
        <a:effectLst/>
      </p:bgPr>
    </p:bg>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normAutofit/>
          </a:bodyPr>
          <a:lstStyle>
            <a:lvl1pPr algn="ctr">
              <a:defRPr sz="5400">
                <a:solidFill>
                  <a:schemeClr val="bg1"/>
                </a:solidFill>
              </a:defRPr>
            </a:lvl1pPr>
          </a:lstStyle>
          <a:p>
            <a:r>
              <a:rPr lang="es-ES" dirty="0"/>
              <a:t>Haga clic para modificar el estilo de título del patrón</a:t>
            </a:r>
            <a:endParaRPr lang="es-CO" dirty="0"/>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Tree>
    <p:extLst>
      <p:ext uri="{BB962C8B-B14F-4D97-AF65-F5344CB8AC3E}">
        <p14:creationId xmlns:p14="http://schemas.microsoft.com/office/powerpoint/2010/main" val="2954311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80A2EAA9-EE9F-4662-B1A1-5C82AABF3A84}" type="datetimeFigureOut">
              <a:rPr lang="es-CO" smtClean="0"/>
              <a:t>05/09/2019</a:t>
            </a:fld>
            <a:endParaRPr lang="es-CO"/>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BE0E8549-B8CD-4109-A671-F111CD970FCC}" type="slidenum">
              <a:rPr lang="es-CO" smtClean="0"/>
              <a:t>‹Nº›</a:t>
            </a:fld>
            <a:endParaRPr lang="es-CO"/>
          </a:p>
        </p:txBody>
      </p:sp>
    </p:spTree>
    <p:extLst>
      <p:ext uri="{BB962C8B-B14F-4D97-AF65-F5344CB8AC3E}">
        <p14:creationId xmlns:p14="http://schemas.microsoft.com/office/powerpoint/2010/main" val="123509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80A2EAA9-EE9F-4662-B1A1-5C82AABF3A84}" type="datetimeFigureOut">
              <a:rPr lang="es-CO" smtClean="0"/>
              <a:t>05/09/2019</a:t>
            </a:fld>
            <a:endParaRPr lang="es-CO"/>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BE0E8549-B8CD-4109-A671-F111CD970FCC}" type="slidenum">
              <a:rPr lang="es-CO" smtClean="0"/>
              <a:t>‹Nº›</a:t>
            </a:fld>
            <a:endParaRPr lang="es-CO"/>
          </a:p>
        </p:txBody>
      </p:sp>
    </p:spTree>
    <p:extLst>
      <p:ext uri="{BB962C8B-B14F-4D97-AF65-F5344CB8AC3E}">
        <p14:creationId xmlns:p14="http://schemas.microsoft.com/office/powerpoint/2010/main" val="20041466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80A2EAA9-EE9F-4662-B1A1-5C82AABF3A84}" type="datetimeFigureOut">
              <a:rPr lang="es-CO" smtClean="0"/>
              <a:t>05/09/2019</a:t>
            </a:fld>
            <a:endParaRPr lang="es-CO"/>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BE0E8549-B8CD-4109-A671-F111CD970FCC}" type="slidenum">
              <a:rPr lang="es-CO" smtClean="0"/>
              <a:t>‹Nº›</a:t>
            </a:fld>
            <a:endParaRPr lang="es-CO"/>
          </a:p>
        </p:txBody>
      </p:sp>
      <p:pic>
        <p:nvPicPr>
          <p:cNvPr id="8" name="Imagen 7">
            <a:extLst>
              <a:ext uri="{FF2B5EF4-FFF2-40B4-BE49-F238E27FC236}">
                <a16:creationId xmlns="" xmlns:a16="http://schemas.microsoft.com/office/drawing/2014/main" id="{07BE3662-1DF6-1C46-86B6-D740197634C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246567" y="6143117"/>
            <a:ext cx="1752600" cy="578358"/>
          </a:xfrm>
          <a:prstGeom prst="rect">
            <a:avLst/>
          </a:prstGeom>
        </p:spPr>
      </p:pic>
    </p:spTree>
    <p:extLst>
      <p:ext uri="{BB962C8B-B14F-4D97-AF65-F5344CB8AC3E}">
        <p14:creationId xmlns:p14="http://schemas.microsoft.com/office/powerpoint/2010/main" val="4216719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a:xfrm>
            <a:off x="838200" y="6356350"/>
            <a:ext cx="2743200" cy="365125"/>
          </a:xfrm>
          <a:prstGeom prst="rect">
            <a:avLst/>
          </a:prstGeom>
        </p:spPr>
        <p:txBody>
          <a:bodyPr/>
          <a:lstStyle/>
          <a:p>
            <a:fld id="{80A2EAA9-EE9F-4662-B1A1-5C82AABF3A84}" type="datetimeFigureOut">
              <a:rPr lang="es-CO" smtClean="0"/>
              <a:t>05/09/2019</a:t>
            </a:fld>
            <a:endParaRPr lang="es-CO"/>
          </a:p>
        </p:txBody>
      </p:sp>
      <p:sp>
        <p:nvSpPr>
          <p:cNvPr id="5" name="Marcador de pie de página 4"/>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p:cNvSpPr>
            <a:spLocks noGrp="1"/>
          </p:cNvSpPr>
          <p:nvPr>
            <p:ph type="sldNum" sz="quarter" idx="12"/>
          </p:nvPr>
        </p:nvSpPr>
        <p:spPr>
          <a:xfrm>
            <a:off x="8610600" y="6356350"/>
            <a:ext cx="2743200" cy="365125"/>
          </a:xfrm>
          <a:prstGeom prst="rect">
            <a:avLst/>
          </a:prstGeom>
        </p:spPr>
        <p:txBody>
          <a:bodyPr/>
          <a:lstStyle/>
          <a:p>
            <a:fld id="{BE0E8549-B8CD-4109-A671-F111CD970FCC}" type="slidenum">
              <a:rPr lang="es-CO" smtClean="0"/>
              <a:t>‹Nº›</a:t>
            </a:fld>
            <a:endParaRPr lang="es-CO"/>
          </a:p>
        </p:txBody>
      </p:sp>
    </p:spTree>
    <p:extLst>
      <p:ext uri="{BB962C8B-B14F-4D97-AF65-F5344CB8AC3E}">
        <p14:creationId xmlns:p14="http://schemas.microsoft.com/office/powerpoint/2010/main" val="4130849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p:cNvSpPr>
            <a:spLocks noGrp="1"/>
          </p:cNvSpPr>
          <p:nvPr>
            <p:ph type="dt" sz="half" idx="10"/>
          </p:nvPr>
        </p:nvSpPr>
        <p:spPr>
          <a:xfrm>
            <a:off x="838200" y="6356350"/>
            <a:ext cx="2743200" cy="365125"/>
          </a:xfrm>
          <a:prstGeom prst="rect">
            <a:avLst/>
          </a:prstGeom>
        </p:spPr>
        <p:txBody>
          <a:bodyPr/>
          <a:lstStyle/>
          <a:p>
            <a:fld id="{80A2EAA9-EE9F-4662-B1A1-5C82AABF3A84}" type="datetimeFigureOut">
              <a:rPr lang="es-CO" smtClean="0"/>
              <a:t>05/09/2019</a:t>
            </a:fld>
            <a:endParaRPr lang="es-CO"/>
          </a:p>
        </p:txBody>
      </p:sp>
      <p:sp>
        <p:nvSpPr>
          <p:cNvPr id="6" name="Marcador de pie de página 5"/>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p:cNvSpPr>
            <a:spLocks noGrp="1"/>
          </p:cNvSpPr>
          <p:nvPr>
            <p:ph type="sldNum" sz="quarter" idx="12"/>
          </p:nvPr>
        </p:nvSpPr>
        <p:spPr>
          <a:xfrm>
            <a:off x="8610600" y="6356350"/>
            <a:ext cx="2743200" cy="365125"/>
          </a:xfrm>
          <a:prstGeom prst="rect">
            <a:avLst/>
          </a:prstGeom>
        </p:spPr>
        <p:txBody>
          <a:bodyPr/>
          <a:lstStyle/>
          <a:p>
            <a:fld id="{BE0E8549-B8CD-4109-A671-F111CD970FCC}" type="slidenum">
              <a:rPr lang="es-CO" smtClean="0"/>
              <a:t>‹Nº›</a:t>
            </a:fld>
            <a:endParaRPr lang="es-CO"/>
          </a:p>
        </p:txBody>
      </p:sp>
    </p:spTree>
    <p:extLst>
      <p:ext uri="{BB962C8B-B14F-4D97-AF65-F5344CB8AC3E}">
        <p14:creationId xmlns:p14="http://schemas.microsoft.com/office/powerpoint/2010/main" val="3158044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t="-6000" b="-6000"/>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a:xfrm>
            <a:off x="839787" y="365125"/>
            <a:ext cx="10879461" cy="1325563"/>
          </a:xfrm>
        </p:spPr>
        <p:txBody>
          <a:bodyPr/>
          <a:lstStyle/>
          <a:p>
            <a:r>
              <a:rPr lang="es-ES"/>
              <a:t>Haga clic para modificar el estilo de título del patrón</a:t>
            </a:r>
            <a:endParaRPr lang="es-CO"/>
          </a:p>
        </p:txBody>
      </p:sp>
      <p:sp>
        <p:nvSpPr>
          <p:cNvPr id="3" name="Marcador de texto 2"/>
          <p:cNvSpPr>
            <a:spLocks noGrp="1"/>
          </p:cNvSpPr>
          <p:nvPr>
            <p:ph type="body" idx="1"/>
          </p:nvPr>
        </p:nvSpPr>
        <p:spPr>
          <a:xfrm>
            <a:off x="839788" y="1830452"/>
            <a:ext cx="5297027" cy="846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766332"/>
            <a:ext cx="5297027" cy="378375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p:cNvSpPr>
            <a:spLocks noGrp="1"/>
          </p:cNvSpPr>
          <p:nvPr>
            <p:ph type="body" sz="quarter" idx="3"/>
          </p:nvPr>
        </p:nvSpPr>
        <p:spPr>
          <a:xfrm>
            <a:off x="6396135" y="1830452"/>
            <a:ext cx="5323114" cy="846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396135" y="2766332"/>
            <a:ext cx="5323114" cy="3783757"/>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Tree>
    <p:extLst>
      <p:ext uri="{BB962C8B-B14F-4D97-AF65-F5344CB8AC3E}">
        <p14:creationId xmlns:p14="http://schemas.microsoft.com/office/powerpoint/2010/main" val="4058986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t="-1000" b="-11000"/>
          </a:stretch>
        </a:blipFill>
        <a:effectLst/>
      </p:bgPr>
    </p:bg>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CO"/>
          </a:p>
        </p:txBody>
      </p:sp>
      <p:sp>
        <p:nvSpPr>
          <p:cNvPr id="3" name="Marcador de fecha 2"/>
          <p:cNvSpPr>
            <a:spLocks noGrp="1"/>
          </p:cNvSpPr>
          <p:nvPr>
            <p:ph type="dt" sz="half" idx="10"/>
          </p:nvPr>
        </p:nvSpPr>
        <p:spPr>
          <a:xfrm>
            <a:off x="838200" y="6356350"/>
            <a:ext cx="2743200" cy="365125"/>
          </a:xfrm>
          <a:prstGeom prst="rect">
            <a:avLst/>
          </a:prstGeom>
        </p:spPr>
        <p:txBody>
          <a:bodyPr/>
          <a:lstStyle/>
          <a:p>
            <a:fld id="{80A2EAA9-EE9F-4662-B1A1-5C82AABF3A84}" type="datetimeFigureOut">
              <a:rPr lang="es-CO" smtClean="0"/>
              <a:t>05/09/2019</a:t>
            </a:fld>
            <a:endParaRPr lang="es-CO"/>
          </a:p>
        </p:txBody>
      </p:sp>
      <p:sp>
        <p:nvSpPr>
          <p:cNvPr id="4" name="Marcador de pie de página 3"/>
          <p:cNvSpPr>
            <a:spLocks noGrp="1"/>
          </p:cNvSpPr>
          <p:nvPr>
            <p:ph type="ftr" sz="quarter" idx="11"/>
          </p:nvPr>
        </p:nvSpPr>
        <p:spPr>
          <a:xfrm>
            <a:off x="4038600" y="6356350"/>
            <a:ext cx="4114800" cy="365125"/>
          </a:xfrm>
          <a:prstGeom prst="rect">
            <a:avLst/>
          </a:prstGeom>
        </p:spPr>
        <p:txBody>
          <a:bodyPr/>
          <a:lstStyle/>
          <a:p>
            <a:endParaRPr lang="es-CO"/>
          </a:p>
        </p:txBody>
      </p:sp>
      <p:sp>
        <p:nvSpPr>
          <p:cNvPr id="5" name="Marcador de número de diapositiva 4"/>
          <p:cNvSpPr>
            <a:spLocks noGrp="1"/>
          </p:cNvSpPr>
          <p:nvPr>
            <p:ph type="sldNum" sz="quarter" idx="12"/>
          </p:nvPr>
        </p:nvSpPr>
        <p:spPr>
          <a:xfrm>
            <a:off x="8610600" y="6356350"/>
            <a:ext cx="2743200" cy="365125"/>
          </a:xfrm>
          <a:prstGeom prst="rect">
            <a:avLst/>
          </a:prstGeom>
        </p:spPr>
        <p:txBody>
          <a:bodyPr/>
          <a:lstStyle/>
          <a:p>
            <a:fld id="{BE0E8549-B8CD-4109-A671-F111CD970FCC}" type="slidenum">
              <a:rPr lang="es-CO" smtClean="0"/>
              <a:t>‹Nº›</a:t>
            </a:fld>
            <a:endParaRPr lang="es-CO"/>
          </a:p>
        </p:txBody>
      </p:sp>
    </p:spTree>
    <p:extLst>
      <p:ext uri="{BB962C8B-B14F-4D97-AF65-F5344CB8AC3E}">
        <p14:creationId xmlns:p14="http://schemas.microsoft.com/office/powerpoint/2010/main" val="25150764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t="-7000" b="-4000"/>
          </a:stretch>
        </a:blipFill>
        <a:effectLst/>
      </p:bgPr>
    </p:bg>
    <p:spTree>
      <p:nvGrpSpPr>
        <p:cNvPr id="1" name=""/>
        <p:cNvGrpSpPr/>
        <p:nvPr/>
      </p:nvGrpSpPr>
      <p:grpSpPr>
        <a:xfrm>
          <a:off x="0" y="0"/>
          <a:ext cx="0" cy="0"/>
          <a:chOff x="0" y="0"/>
          <a:chExt cx="0" cy="0"/>
        </a:xfrm>
      </p:grpSpPr>
      <p:sp>
        <p:nvSpPr>
          <p:cNvPr id="2" name="Marcador de fecha 1"/>
          <p:cNvSpPr>
            <a:spLocks noGrp="1"/>
          </p:cNvSpPr>
          <p:nvPr>
            <p:ph type="dt" sz="half" idx="10"/>
          </p:nvPr>
        </p:nvSpPr>
        <p:spPr>
          <a:xfrm>
            <a:off x="838200" y="6356350"/>
            <a:ext cx="2743200" cy="365125"/>
          </a:xfrm>
          <a:prstGeom prst="rect">
            <a:avLst/>
          </a:prstGeom>
        </p:spPr>
        <p:txBody>
          <a:bodyPr/>
          <a:lstStyle/>
          <a:p>
            <a:fld id="{80A2EAA9-EE9F-4662-B1A1-5C82AABF3A84}" type="datetimeFigureOut">
              <a:rPr lang="es-CO" smtClean="0"/>
              <a:t>05/09/2019</a:t>
            </a:fld>
            <a:endParaRPr lang="es-CO"/>
          </a:p>
        </p:txBody>
      </p:sp>
      <p:sp>
        <p:nvSpPr>
          <p:cNvPr id="3" name="Marcador de pie de página 2"/>
          <p:cNvSpPr>
            <a:spLocks noGrp="1"/>
          </p:cNvSpPr>
          <p:nvPr>
            <p:ph type="ftr" sz="quarter" idx="11"/>
          </p:nvPr>
        </p:nvSpPr>
        <p:spPr>
          <a:xfrm>
            <a:off x="4038600" y="6356350"/>
            <a:ext cx="4114800" cy="365125"/>
          </a:xfrm>
          <a:prstGeom prst="rect">
            <a:avLst/>
          </a:prstGeom>
        </p:spPr>
        <p:txBody>
          <a:bodyPr/>
          <a:lstStyle/>
          <a:p>
            <a:endParaRPr lang="es-CO"/>
          </a:p>
        </p:txBody>
      </p:sp>
      <p:sp>
        <p:nvSpPr>
          <p:cNvPr id="4" name="Marcador de número de diapositiva 3"/>
          <p:cNvSpPr>
            <a:spLocks noGrp="1"/>
          </p:cNvSpPr>
          <p:nvPr>
            <p:ph type="sldNum" sz="quarter" idx="12"/>
          </p:nvPr>
        </p:nvSpPr>
        <p:spPr>
          <a:xfrm>
            <a:off x="8610600" y="6356350"/>
            <a:ext cx="2743200" cy="365125"/>
          </a:xfrm>
          <a:prstGeom prst="rect">
            <a:avLst/>
          </a:prstGeom>
        </p:spPr>
        <p:txBody>
          <a:bodyPr/>
          <a:lstStyle/>
          <a:p>
            <a:fld id="{BE0E8549-B8CD-4109-A671-F111CD970FCC}" type="slidenum">
              <a:rPr lang="es-CO" smtClean="0"/>
              <a:t>‹Nº›</a:t>
            </a:fld>
            <a:endParaRPr lang="es-CO"/>
          </a:p>
        </p:txBody>
      </p:sp>
    </p:spTree>
    <p:extLst>
      <p:ext uri="{BB962C8B-B14F-4D97-AF65-F5344CB8AC3E}">
        <p14:creationId xmlns:p14="http://schemas.microsoft.com/office/powerpoint/2010/main" val="20160687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a:xfrm>
            <a:off x="838200" y="6356350"/>
            <a:ext cx="2743200" cy="365125"/>
          </a:xfrm>
          <a:prstGeom prst="rect">
            <a:avLst/>
          </a:prstGeom>
        </p:spPr>
        <p:txBody>
          <a:bodyPr/>
          <a:lstStyle/>
          <a:p>
            <a:fld id="{80A2EAA9-EE9F-4662-B1A1-5C82AABF3A84}" type="datetimeFigureOut">
              <a:rPr lang="es-CO" smtClean="0"/>
              <a:t>05/09/2019</a:t>
            </a:fld>
            <a:endParaRPr lang="es-CO"/>
          </a:p>
        </p:txBody>
      </p:sp>
      <p:sp>
        <p:nvSpPr>
          <p:cNvPr id="6" name="Marcador de pie de página 5"/>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p:cNvSpPr>
            <a:spLocks noGrp="1"/>
          </p:cNvSpPr>
          <p:nvPr>
            <p:ph type="sldNum" sz="quarter" idx="12"/>
          </p:nvPr>
        </p:nvSpPr>
        <p:spPr>
          <a:xfrm>
            <a:off x="8610600" y="6356350"/>
            <a:ext cx="2743200" cy="365125"/>
          </a:xfrm>
          <a:prstGeom prst="rect">
            <a:avLst/>
          </a:prstGeom>
        </p:spPr>
        <p:txBody>
          <a:bodyPr/>
          <a:lstStyle/>
          <a:p>
            <a:fld id="{BE0E8549-B8CD-4109-A671-F111CD970FCC}" type="slidenum">
              <a:rPr lang="es-CO" smtClean="0"/>
              <a:t>‹Nº›</a:t>
            </a:fld>
            <a:endParaRPr lang="es-CO"/>
          </a:p>
        </p:txBody>
      </p:sp>
    </p:spTree>
    <p:extLst>
      <p:ext uri="{BB962C8B-B14F-4D97-AF65-F5344CB8AC3E}">
        <p14:creationId xmlns:p14="http://schemas.microsoft.com/office/powerpoint/2010/main" val="18374677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a:xfrm>
            <a:off x="838200" y="6356350"/>
            <a:ext cx="2743200" cy="365125"/>
          </a:xfrm>
          <a:prstGeom prst="rect">
            <a:avLst/>
          </a:prstGeom>
        </p:spPr>
        <p:txBody>
          <a:bodyPr/>
          <a:lstStyle/>
          <a:p>
            <a:fld id="{80A2EAA9-EE9F-4662-B1A1-5C82AABF3A84}" type="datetimeFigureOut">
              <a:rPr lang="es-CO" smtClean="0"/>
              <a:t>05/09/2019</a:t>
            </a:fld>
            <a:endParaRPr lang="es-CO"/>
          </a:p>
        </p:txBody>
      </p:sp>
      <p:sp>
        <p:nvSpPr>
          <p:cNvPr id="6" name="Marcador de pie de página 5"/>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p:cNvSpPr>
            <a:spLocks noGrp="1"/>
          </p:cNvSpPr>
          <p:nvPr>
            <p:ph type="sldNum" sz="quarter" idx="12"/>
          </p:nvPr>
        </p:nvSpPr>
        <p:spPr>
          <a:xfrm>
            <a:off x="8610600" y="6356350"/>
            <a:ext cx="2743200" cy="365125"/>
          </a:xfrm>
          <a:prstGeom prst="rect">
            <a:avLst/>
          </a:prstGeom>
        </p:spPr>
        <p:txBody>
          <a:bodyPr/>
          <a:lstStyle/>
          <a:p>
            <a:fld id="{BE0E8549-B8CD-4109-A671-F111CD970FCC}" type="slidenum">
              <a:rPr lang="es-CO" smtClean="0"/>
              <a:t>‹Nº›</a:t>
            </a:fld>
            <a:endParaRPr lang="es-CO"/>
          </a:p>
        </p:txBody>
      </p:sp>
    </p:spTree>
    <p:extLst>
      <p:ext uri="{BB962C8B-B14F-4D97-AF65-F5344CB8AC3E}">
        <p14:creationId xmlns:p14="http://schemas.microsoft.com/office/powerpoint/2010/main" val="2576932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1240970" y="365125"/>
            <a:ext cx="10300997" cy="1325563"/>
          </a:xfrm>
          <a:prstGeom prst="rect">
            <a:avLst/>
          </a:prstGeom>
        </p:spPr>
        <p:txBody>
          <a:bodyPr vert="horz" lIns="91440" tIns="45720" rIns="91440" bIns="45720" rtlCol="0" anchor="ctr">
            <a:normAutofit/>
          </a:bodyPr>
          <a:lstStyle/>
          <a:p>
            <a:r>
              <a:rPr lang="es-ES" dirty="0"/>
              <a:t>Haga clic para modificar el </a:t>
            </a:r>
            <a:br>
              <a:rPr lang="es-ES" dirty="0"/>
            </a:br>
            <a:r>
              <a:rPr lang="es-ES" dirty="0"/>
              <a:t>estilo de título del patrón</a:t>
            </a:r>
            <a:endParaRPr lang="es-CO" dirty="0"/>
          </a:p>
        </p:txBody>
      </p:sp>
      <p:sp>
        <p:nvSpPr>
          <p:cNvPr id="3" name="Marcador de texto 2"/>
          <p:cNvSpPr>
            <a:spLocks noGrp="1"/>
          </p:cNvSpPr>
          <p:nvPr>
            <p:ph type="body" idx="1"/>
          </p:nvPr>
        </p:nvSpPr>
        <p:spPr>
          <a:xfrm>
            <a:off x="1240970" y="1825624"/>
            <a:ext cx="10300997" cy="4724465"/>
          </a:xfrm>
          <a:prstGeom prst="rect">
            <a:avLst/>
          </a:prstGeom>
        </p:spPr>
        <p:txBody>
          <a:bodyPr vert="horz" lIns="91440" tIns="45720" rIns="91440" bIns="45720"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s-CO" dirty="0"/>
          </a:p>
        </p:txBody>
      </p:sp>
    </p:spTree>
    <p:extLst>
      <p:ext uri="{BB962C8B-B14F-4D97-AF65-F5344CB8AC3E}">
        <p14:creationId xmlns:p14="http://schemas.microsoft.com/office/powerpoint/2010/main" val="32432790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000" kern="1200">
          <a:solidFill>
            <a:srgbClr val="1D479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lumMod val="85000"/>
              <a:lumOff val="15000"/>
            </a:schemeClr>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lumMod val="85000"/>
              <a:lumOff val="15000"/>
            </a:schemeClr>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85000"/>
              <a:lumOff val="15000"/>
            </a:schemeClr>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85000"/>
              <a:lumOff val="15000"/>
            </a:schemeClr>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3742441" y="1778899"/>
            <a:ext cx="5363852" cy="2251278"/>
          </a:xfrm>
        </p:spPr>
        <p:txBody>
          <a:bodyPr>
            <a:noAutofit/>
          </a:bodyPr>
          <a:lstStyle/>
          <a:p>
            <a:pPr algn="l"/>
            <a:r>
              <a:rPr lang="es-CO" sz="4000" b="1" dirty="0"/>
              <a:t>ERRORES </a:t>
            </a:r>
            <a:r>
              <a:rPr lang="es-CO" sz="4000" b="1" dirty="0" smtClean="0"/>
              <a:t>FRECUENTES DE OPERACIÓN QUE AFECTAN LA CALIDAD DEL SERVICIO </a:t>
            </a:r>
            <a:r>
              <a:rPr lang="es-CO" sz="4000" b="1" dirty="0"/>
              <a:t>EN EL CONTACT CENTER</a:t>
            </a:r>
            <a:r>
              <a:rPr lang="es-CO" sz="4000" dirty="0"/>
              <a:t> </a:t>
            </a:r>
          </a:p>
        </p:txBody>
      </p:sp>
      <p:sp>
        <p:nvSpPr>
          <p:cNvPr id="3" name="Subtítulo 2"/>
          <p:cNvSpPr>
            <a:spLocks noGrp="1"/>
          </p:cNvSpPr>
          <p:nvPr>
            <p:ph type="subTitle" idx="1"/>
          </p:nvPr>
        </p:nvSpPr>
        <p:spPr>
          <a:xfrm>
            <a:off x="3742441" y="4206823"/>
            <a:ext cx="5363853" cy="1655762"/>
          </a:xfrm>
        </p:spPr>
        <p:txBody>
          <a:bodyPr>
            <a:normAutofit fontScale="92500" lnSpcReduction="10000"/>
          </a:bodyPr>
          <a:lstStyle/>
          <a:p>
            <a:pPr algn="l"/>
            <a:r>
              <a:rPr lang="es-CO" sz="2600" b="1" dirty="0"/>
              <a:t>Diana Cristina Sierra C.</a:t>
            </a:r>
          </a:p>
          <a:p>
            <a:pPr algn="l"/>
            <a:r>
              <a:rPr lang="es-CO" dirty="0"/>
              <a:t>Colíder mesa de servicio</a:t>
            </a:r>
          </a:p>
          <a:p>
            <a:pPr algn="l"/>
            <a:r>
              <a:rPr lang="es-ES" dirty="0"/>
              <a:t>Enterprise - 3</a:t>
            </a:r>
            <a:endParaRPr lang="es-CO" dirty="0"/>
          </a:p>
          <a:p>
            <a:pPr algn="l"/>
            <a:r>
              <a:rPr lang="es-CO" dirty="0"/>
              <a:t>Siesa</a:t>
            </a:r>
          </a:p>
        </p:txBody>
      </p:sp>
      <p:cxnSp>
        <p:nvCxnSpPr>
          <p:cNvPr id="5" name="Conector recto 4">
            <a:extLst>
              <a:ext uri="{FF2B5EF4-FFF2-40B4-BE49-F238E27FC236}">
                <a16:creationId xmlns="" xmlns:a16="http://schemas.microsoft.com/office/drawing/2014/main" id="{20BC6203-1C2E-CE49-B92B-CA929F91EFFC}"/>
              </a:ext>
            </a:extLst>
          </p:cNvPr>
          <p:cNvCxnSpPr>
            <a:cxnSpLocks/>
          </p:cNvCxnSpPr>
          <p:nvPr/>
        </p:nvCxnSpPr>
        <p:spPr>
          <a:xfrm>
            <a:off x="3421930" y="1421091"/>
            <a:ext cx="0" cy="4015818"/>
          </a:xfrm>
          <a:prstGeom prst="line">
            <a:avLst/>
          </a:prstGeom>
          <a:ln w="28575">
            <a:solidFill>
              <a:schemeClr val="bg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85607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315626" y="1649691"/>
            <a:ext cx="4019185" cy="1492725"/>
          </a:xfrm>
        </p:spPr>
        <p:txBody>
          <a:bodyPr>
            <a:normAutofit/>
          </a:bodyPr>
          <a:lstStyle/>
          <a:p>
            <a:pPr>
              <a:lnSpc>
                <a:spcPct val="100000"/>
              </a:lnSpc>
            </a:pPr>
            <a:r>
              <a:rPr lang="es-CO" dirty="0"/>
              <a:t>Objetivo de la </a:t>
            </a:r>
            <a:br>
              <a:rPr lang="es-CO" dirty="0"/>
            </a:br>
            <a:r>
              <a:rPr lang="es-CO" dirty="0"/>
              <a:t>charla</a:t>
            </a:r>
          </a:p>
        </p:txBody>
      </p:sp>
      <p:sp>
        <p:nvSpPr>
          <p:cNvPr id="3" name="Marcador de contenido 2"/>
          <p:cNvSpPr>
            <a:spLocks noGrp="1"/>
          </p:cNvSpPr>
          <p:nvPr>
            <p:ph idx="1"/>
          </p:nvPr>
        </p:nvSpPr>
        <p:spPr>
          <a:xfrm>
            <a:off x="2315626" y="3223966"/>
            <a:ext cx="6489009" cy="1847655"/>
          </a:xfrm>
        </p:spPr>
        <p:txBody>
          <a:bodyPr>
            <a:normAutofit/>
          </a:bodyPr>
          <a:lstStyle/>
          <a:p>
            <a:pPr marL="0" indent="0">
              <a:lnSpc>
                <a:spcPct val="100000"/>
              </a:lnSpc>
              <a:buNone/>
            </a:pPr>
            <a:r>
              <a:rPr lang="es-CO" dirty="0"/>
              <a:t>Evitar los errores más frecuentes en el servicio suministrado a los clientes a través de las mesas de ayuda del Contact Center.</a:t>
            </a:r>
          </a:p>
        </p:txBody>
      </p:sp>
      <p:pic>
        <p:nvPicPr>
          <p:cNvPr id="5" name="Imagen 4">
            <a:extLst>
              <a:ext uri="{FF2B5EF4-FFF2-40B4-BE49-F238E27FC236}">
                <a16:creationId xmlns="" xmlns:a16="http://schemas.microsoft.com/office/drawing/2014/main" id="{82C77D37-1CA1-E246-B90B-33136AA497FA}"/>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8792" y="5595609"/>
            <a:ext cx="1052288" cy="1135129"/>
          </a:xfrm>
          <a:prstGeom prst="rect">
            <a:avLst/>
          </a:prstGeom>
        </p:spPr>
      </p:pic>
      <p:cxnSp>
        <p:nvCxnSpPr>
          <p:cNvPr id="6" name="Conector recto 5">
            <a:extLst>
              <a:ext uri="{FF2B5EF4-FFF2-40B4-BE49-F238E27FC236}">
                <a16:creationId xmlns="" xmlns:a16="http://schemas.microsoft.com/office/drawing/2014/main" id="{26BC1503-85B6-5049-AAB5-B93F6F792448}"/>
              </a:ext>
            </a:extLst>
          </p:cNvPr>
          <p:cNvCxnSpPr>
            <a:cxnSpLocks/>
          </p:cNvCxnSpPr>
          <p:nvPr/>
        </p:nvCxnSpPr>
        <p:spPr>
          <a:xfrm>
            <a:off x="2432114" y="3111778"/>
            <a:ext cx="4487158" cy="0"/>
          </a:xfrm>
          <a:prstGeom prst="line">
            <a:avLst/>
          </a:prstGeom>
          <a:ln w="28575">
            <a:solidFill>
              <a:srgbClr val="1D4791"/>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8528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240971" y="1163015"/>
            <a:ext cx="8685228" cy="4724465"/>
          </a:xfrm>
        </p:spPr>
        <p:txBody>
          <a:bodyPr>
            <a:normAutofit/>
          </a:bodyPr>
          <a:lstStyle/>
          <a:p>
            <a:r>
              <a:rPr lang="es-CO" sz="4000" dirty="0">
                <a:solidFill>
                  <a:srgbClr val="1D4791"/>
                </a:solidFill>
                <a:ea typeface="+mj-ea"/>
              </a:rPr>
              <a:t>Errores en la atención:</a:t>
            </a:r>
          </a:p>
          <a:p>
            <a:pPr lvl="1">
              <a:buFont typeface="Wingdings" panose="05000000000000000000" pitchFamily="2" charset="2"/>
              <a:buChar char="Ø"/>
            </a:pPr>
            <a:endParaRPr lang="es-CO" dirty="0">
              <a:solidFill>
                <a:srgbClr val="1D4791"/>
              </a:solidFill>
              <a:ea typeface="+mj-ea"/>
            </a:endParaRPr>
          </a:p>
          <a:p>
            <a:pPr lvl="1" algn="just">
              <a:buFont typeface="Wingdings" panose="05000000000000000000" pitchFamily="2" charset="2"/>
              <a:buChar char="Ø"/>
            </a:pPr>
            <a:r>
              <a:rPr lang="es-CO" sz="2800" dirty="0"/>
              <a:t> Dejar esperando al cliente en el chat y en el teléfono sin solicitar tiempo en espera.</a:t>
            </a:r>
          </a:p>
          <a:p>
            <a:pPr marL="457200" lvl="1" indent="0">
              <a:buNone/>
            </a:pPr>
            <a:endParaRPr lang="es-CO" sz="2800" dirty="0"/>
          </a:p>
          <a:p>
            <a:pPr lvl="1" algn="just">
              <a:buFont typeface="Wingdings" panose="05000000000000000000" pitchFamily="2" charset="2"/>
              <a:buChar char="Ø"/>
            </a:pPr>
            <a:r>
              <a:rPr lang="es-CO" sz="2800" dirty="0"/>
              <a:t> Demostrar una actitud apática frente a la necesidad del cliente.</a:t>
            </a:r>
          </a:p>
          <a:p>
            <a:pPr marL="457200" lvl="1" indent="0">
              <a:buNone/>
            </a:pPr>
            <a:endParaRPr lang="es-CO" sz="2800" dirty="0"/>
          </a:p>
          <a:p>
            <a:pPr lvl="1" algn="just">
              <a:buFont typeface="Wingdings" panose="05000000000000000000" pitchFamily="2" charset="2"/>
              <a:buChar char="Ø"/>
            </a:pPr>
            <a:r>
              <a:rPr lang="es-CO" sz="2800" dirty="0"/>
              <a:t> No entregar al cliente la información necesaria cuando se escalan los tickets.</a:t>
            </a:r>
            <a:endParaRPr lang="es-CO" sz="2800" dirty="0">
              <a:solidFill>
                <a:srgbClr val="FF0000"/>
              </a:solidFill>
            </a:endParaRPr>
          </a:p>
          <a:p>
            <a:pPr marL="457200" lvl="1" indent="0">
              <a:buNone/>
            </a:pPr>
            <a:endParaRPr lang="es-CO" sz="2800" dirty="0"/>
          </a:p>
          <a:p>
            <a:endParaRPr lang="es-CO" dirty="0"/>
          </a:p>
        </p:txBody>
      </p:sp>
      <p:pic>
        <p:nvPicPr>
          <p:cNvPr id="7" name="Imagen 6">
            <a:extLst>
              <a:ext uri="{FF2B5EF4-FFF2-40B4-BE49-F238E27FC236}">
                <a16:creationId xmlns="" xmlns:a16="http://schemas.microsoft.com/office/drawing/2014/main" id="{669D046D-D276-0F49-81B7-A209199FBA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97234" y="230189"/>
            <a:ext cx="689466" cy="689466"/>
          </a:xfrm>
          <a:prstGeom prst="rect">
            <a:avLst/>
          </a:prstGeom>
        </p:spPr>
      </p:pic>
      <p:pic>
        <p:nvPicPr>
          <p:cNvPr id="4" name="Imagen 3">
            <a:extLst>
              <a:ext uri="{FF2B5EF4-FFF2-40B4-BE49-F238E27FC236}">
                <a16:creationId xmlns="" xmlns:a16="http://schemas.microsoft.com/office/drawing/2014/main" id="{9A71CA2C-211D-0440-B160-FAF7BDAC5229}"/>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70267" y="2225407"/>
            <a:ext cx="546100" cy="546100"/>
          </a:xfrm>
          <a:prstGeom prst="rect">
            <a:avLst/>
          </a:prstGeom>
        </p:spPr>
      </p:pic>
      <p:pic>
        <p:nvPicPr>
          <p:cNvPr id="8" name="Imagen 7">
            <a:extLst>
              <a:ext uri="{FF2B5EF4-FFF2-40B4-BE49-F238E27FC236}">
                <a16:creationId xmlns="" xmlns:a16="http://schemas.microsoft.com/office/drawing/2014/main" id="{BCAC3D9F-1F6C-D042-94E8-4C07DB74E0D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70267" y="4856603"/>
            <a:ext cx="546100" cy="546100"/>
          </a:xfrm>
          <a:prstGeom prst="rect">
            <a:avLst/>
          </a:prstGeom>
        </p:spPr>
      </p:pic>
    </p:spTree>
    <p:extLst>
      <p:ext uri="{BB962C8B-B14F-4D97-AF65-F5344CB8AC3E}">
        <p14:creationId xmlns:p14="http://schemas.microsoft.com/office/powerpoint/2010/main" val="16676258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40971" y="365125"/>
            <a:ext cx="7903030" cy="1325563"/>
          </a:xfrm>
        </p:spPr>
        <p:txBody>
          <a:bodyPr/>
          <a:lstStyle/>
          <a:p>
            <a:pPr marL="571500" indent="-571500">
              <a:buFont typeface="Arial" panose="020B0604020202020204" pitchFamily="34" charset="0"/>
              <a:buChar char="•"/>
            </a:pPr>
            <a:r>
              <a:rPr lang="es-CO" dirty="0"/>
              <a:t>Errores de seguimiento a tickets propios y escalados:</a:t>
            </a:r>
          </a:p>
        </p:txBody>
      </p:sp>
      <p:sp>
        <p:nvSpPr>
          <p:cNvPr id="3" name="Marcador de contenido 2"/>
          <p:cNvSpPr>
            <a:spLocks noGrp="1"/>
          </p:cNvSpPr>
          <p:nvPr>
            <p:ph idx="1"/>
          </p:nvPr>
        </p:nvSpPr>
        <p:spPr>
          <a:xfrm>
            <a:off x="1376053" y="1565851"/>
            <a:ext cx="8495060" cy="4724465"/>
          </a:xfrm>
        </p:spPr>
        <p:txBody>
          <a:bodyPr>
            <a:noAutofit/>
          </a:bodyPr>
          <a:lstStyle/>
          <a:p>
            <a:pPr marL="457200" lvl="1" indent="0">
              <a:buNone/>
            </a:pPr>
            <a:endParaRPr lang="es-CO" sz="2000" dirty="0"/>
          </a:p>
          <a:p>
            <a:pPr lvl="1" algn="just">
              <a:buFont typeface="Wingdings" panose="05000000000000000000" pitchFamily="2" charset="2"/>
              <a:buChar char="Ø"/>
            </a:pPr>
            <a:r>
              <a:rPr lang="es-CO" sz="2200" dirty="0"/>
              <a:t> No enviar el link al cliente en el horario acordado para realizar la visita virtual.</a:t>
            </a:r>
            <a:endParaRPr lang="es-CO" dirty="0">
              <a:solidFill>
                <a:srgbClr val="FF0000"/>
              </a:solidFill>
            </a:endParaRPr>
          </a:p>
          <a:p>
            <a:pPr lvl="1">
              <a:buFont typeface="Wingdings" panose="05000000000000000000" pitchFamily="2" charset="2"/>
              <a:buChar char="Ø"/>
            </a:pPr>
            <a:endParaRPr lang="es-CO" sz="2200" dirty="0"/>
          </a:p>
          <a:p>
            <a:pPr lvl="1" algn="just">
              <a:buFont typeface="Wingdings" panose="05000000000000000000" pitchFamily="2" charset="2"/>
              <a:buChar char="Ø"/>
            </a:pPr>
            <a:r>
              <a:rPr lang="es-CO" sz="2200" dirty="0"/>
              <a:t> No revisar las respuestas de los clientes cuando se solicita información para dar trámite a los tickets.</a:t>
            </a:r>
            <a:endParaRPr lang="es-CO" dirty="0">
              <a:solidFill>
                <a:srgbClr val="FF0000"/>
              </a:solidFill>
            </a:endParaRPr>
          </a:p>
          <a:p>
            <a:pPr lvl="1">
              <a:buFont typeface="Wingdings" panose="05000000000000000000" pitchFamily="2" charset="2"/>
              <a:buChar char="Ø"/>
            </a:pPr>
            <a:endParaRPr lang="es-CO" sz="2200" dirty="0"/>
          </a:p>
          <a:p>
            <a:pPr lvl="1">
              <a:buFont typeface="Wingdings" panose="05000000000000000000" pitchFamily="2" charset="2"/>
              <a:buChar char="Ø"/>
            </a:pPr>
            <a:r>
              <a:rPr lang="es-CO" sz="2200" dirty="0"/>
              <a:t> No responder las notas de aprobación de las Op’s. </a:t>
            </a:r>
          </a:p>
          <a:p>
            <a:pPr lvl="1">
              <a:buFont typeface="Wingdings" panose="05000000000000000000" pitchFamily="2" charset="2"/>
              <a:buChar char="Ø"/>
            </a:pPr>
            <a:endParaRPr lang="es-CO" sz="2200" dirty="0"/>
          </a:p>
          <a:p>
            <a:pPr lvl="1">
              <a:buFont typeface="Wingdings" panose="05000000000000000000" pitchFamily="2" charset="2"/>
              <a:buChar char="Ø"/>
            </a:pPr>
            <a:r>
              <a:rPr lang="es-CO" sz="2200" dirty="0"/>
              <a:t> No informar al cliente el rechazo de las Op’s. </a:t>
            </a:r>
          </a:p>
          <a:p>
            <a:pPr marL="457200" lvl="1" indent="0">
              <a:buNone/>
            </a:pPr>
            <a:endParaRPr lang="es-CO" sz="2200" dirty="0"/>
          </a:p>
          <a:p>
            <a:pPr lvl="1" algn="just">
              <a:buFont typeface="Wingdings" panose="05000000000000000000" pitchFamily="2" charset="2"/>
              <a:buChar char="Ø"/>
            </a:pPr>
            <a:r>
              <a:rPr lang="es-CO" sz="2200" dirty="0"/>
              <a:t> Dejar pasar más de un día para enviar al cliente los formatos entregados por Producción. </a:t>
            </a:r>
            <a:endParaRPr lang="es-CO" dirty="0">
              <a:solidFill>
                <a:srgbClr val="FF0000"/>
              </a:solidFill>
            </a:endParaRPr>
          </a:p>
          <a:p>
            <a:pPr lvl="1" algn="just">
              <a:buFont typeface="Wingdings" panose="05000000000000000000" pitchFamily="2" charset="2"/>
              <a:buChar char="Ø"/>
            </a:pPr>
            <a:endParaRPr lang="es-CO" sz="2200" dirty="0"/>
          </a:p>
          <a:p>
            <a:pPr lvl="1">
              <a:buFont typeface="Wingdings" panose="05000000000000000000" pitchFamily="2" charset="2"/>
              <a:buChar char="Ø"/>
            </a:pPr>
            <a:endParaRPr lang="es-CO" sz="2000" dirty="0"/>
          </a:p>
          <a:p>
            <a:pPr lvl="1">
              <a:buFont typeface="Wingdings" panose="05000000000000000000" pitchFamily="2" charset="2"/>
              <a:buChar char="Ø"/>
            </a:pPr>
            <a:endParaRPr lang="es-CO" sz="2000" dirty="0"/>
          </a:p>
          <a:p>
            <a:pPr lvl="1">
              <a:buFont typeface="Wingdings" panose="05000000000000000000" pitchFamily="2" charset="2"/>
              <a:buChar char="Ø"/>
            </a:pPr>
            <a:endParaRPr lang="es-CO" sz="2000" dirty="0"/>
          </a:p>
          <a:p>
            <a:pPr lvl="1">
              <a:buFont typeface="Wingdings" panose="05000000000000000000" pitchFamily="2" charset="2"/>
              <a:buChar char="Ø"/>
            </a:pPr>
            <a:endParaRPr lang="es-CO" sz="2000" dirty="0"/>
          </a:p>
          <a:p>
            <a:pPr marL="0" indent="0">
              <a:buNone/>
            </a:pPr>
            <a:endParaRPr lang="es-CO" sz="2400" dirty="0"/>
          </a:p>
        </p:txBody>
      </p:sp>
      <p:pic>
        <p:nvPicPr>
          <p:cNvPr id="4" name="Imagen 3">
            <a:extLst>
              <a:ext uri="{FF2B5EF4-FFF2-40B4-BE49-F238E27FC236}">
                <a16:creationId xmlns="" xmlns:a16="http://schemas.microsoft.com/office/drawing/2014/main" id="{35E2223A-F1A9-7B44-91B8-F766121A99D6}"/>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47312" y="2256623"/>
            <a:ext cx="350953" cy="350953"/>
          </a:xfrm>
          <a:prstGeom prst="rect">
            <a:avLst/>
          </a:prstGeom>
        </p:spPr>
      </p:pic>
      <p:pic>
        <p:nvPicPr>
          <p:cNvPr id="9" name="Imagen 8">
            <a:extLst>
              <a:ext uri="{FF2B5EF4-FFF2-40B4-BE49-F238E27FC236}">
                <a16:creationId xmlns="" xmlns:a16="http://schemas.microsoft.com/office/drawing/2014/main" id="{19EF510F-803A-7741-BF71-0F513EBAFED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27803" y="3281191"/>
            <a:ext cx="350953" cy="350953"/>
          </a:xfrm>
          <a:prstGeom prst="rect">
            <a:avLst/>
          </a:prstGeom>
        </p:spPr>
      </p:pic>
      <p:pic>
        <p:nvPicPr>
          <p:cNvPr id="11" name="Imagen 10">
            <a:extLst>
              <a:ext uri="{FF2B5EF4-FFF2-40B4-BE49-F238E27FC236}">
                <a16:creationId xmlns="" xmlns:a16="http://schemas.microsoft.com/office/drawing/2014/main" id="{CB42EF4B-8346-0648-964C-910B3EB31260}"/>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50675" y="3928083"/>
            <a:ext cx="350953" cy="350953"/>
          </a:xfrm>
          <a:prstGeom prst="rect">
            <a:avLst/>
          </a:prstGeom>
        </p:spPr>
      </p:pic>
      <p:pic>
        <p:nvPicPr>
          <p:cNvPr id="12" name="Imagen 11">
            <a:extLst>
              <a:ext uri="{FF2B5EF4-FFF2-40B4-BE49-F238E27FC236}">
                <a16:creationId xmlns="" xmlns:a16="http://schemas.microsoft.com/office/drawing/2014/main" id="{4751EEA2-7EF3-9A4C-982D-2E5F721A8AA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23562" y="4622145"/>
            <a:ext cx="350953" cy="350953"/>
          </a:xfrm>
          <a:prstGeom prst="rect">
            <a:avLst/>
          </a:prstGeom>
        </p:spPr>
      </p:pic>
      <p:pic>
        <p:nvPicPr>
          <p:cNvPr id="13" name="Imagen 12">
            <a:extLst>
              <a:ext uri="{FF2B5EF4-FFF2-40B4-BE49-F238E27FC236}">
                <a16:creationId xmlns="" xmlns:a16="http://schemas.microsoft.com/office/drawing/2014/main" id="{274972CE-A2B9-E247-849A-918B1F0C4FA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65943" y="5745865"/>
            <a:ext cx="350953" cy="350953"/>
          </a:xfrm>
          <a:prstGeom prst="rect">
            <a:avLst/>
          </a:prstGeom>
        </p:spPr>
      </p:pic>
    </p:spTree>
    <p:extLst>
      <p:ext uri="{BB962C8B-B14F-4D97-AF65-F5344CB8AC3E}">
        <p14:creationId xmlns:p14="http://schemas.microsoft.com/office/powerpoint/2010/main" val="25661771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40970" y="827952"/>
            <a:ext cx="10300997" cy="1325563"/>
          </a:xfrm>
        </p:spPr>
        <p:txBody>
          <a:bodyPr>
            <a:normAutofit/>
          </a:bodyPr>
          <a:lstStyle/>
          <a:p>
            <a:pPr marL="571500" indent="-571500">
              <a:buFont typeface="Arial" panose="020B0604020202020204" pitchFamily="34" charset="0"/>
              <a:buChar char="•"/>
            </a:pPr>
            <a:r>
              <a:rPr lang="es-CO" dirty="0"/>
              <a:t>Errores de procedimiento</a:t>
            </a:r>
            <a:br>
              <a:rPr lang="es-CO" dirty="0"/>
            </a:br>
            <a:r>
              <a:rPr lang="es-CO" sz="2800" i="1" dirty="0"/>
              <a:t>No se realizan los escalamientos correctamente:</a:t>
            </a:r>
            <a:endParaRPr lang="es-CO" i="1" dirty="0"/>
          </a:p>
        </p:txBody>
      </p:sp>
      <p:sp>
        <p:nvSpPr>
          <p:cNvPr id="3" name="Marcador de contenido 2"/>
          <p:cNvSpPr>
            <a:spLocks noGrp="1"/>
          </p:cNvSpPr>
          <p:nvPr>
            <p:ph idx="1"/>
          </p:nvPr>
        </p:nvSpPr>
        <p:spPr>
          <a:xfrm>
            <a:off x="1240970" y="2451209"/>
            <a:ext cx="9930613" cy="2916057"/>
          </a:xfrm>
        </p:spPr>
        <p:txBody>
          <a:bodyPr>
            <a:normAutofit/>
          </a:bodyPr>
          <a:lstStyle/>
          <a:p>
            <a:pPr lvl="1" algn="just">
              <a:buFont typeface="Wingdings" panose="05000000000000000000" pitchFamily="2" charset="2"/>
              <a:buChar char="Ø"/>
            </a:pPr>
            <a:r>
              <a:rPr lang="es-CO" dirty="0"/>
              <a:t> Adjuntar plantilla a las Op’s sin revisión, datos requeridos e imágenes claras y completas. </a:t>
            </a:r>
          </a:p>
          <a:p>
            <a:pPr marL="457200" lvl="1" indent="0">
              <a:buNone/>
            </a:pPr>
            <a:endParaRPr lang="es-CO" dirty="0"/>
          </a:p>
          <a:p>
            <a:pPr lvl="1">
              <a:buFont typeface="Wingdings" panose="05000000000000000000" pitchFamily="2" charset="2"/>
              <a:buChar char="Ø"/>
            </a:pPr>
            <a:r>
              <a:rPr lang="es-CO" dirty="0"/>
              <a:t> No adjuntar la plantilla en los tickets escalados al área de IT.</a:t>
            </a:r>
          </a:p>
          <a:p>
            <a:pPr marL="457200" lvl="1" indent="0">
              <a:buNone/>
            </a:pPr>
            <a:endParaRPr lang="es-CO" dirty="0"/>
          </a:p>
          <a:p>
            <a:pPr lvl="1">
              <a:buFont typeface="Wingdings" panose="05000000000000000000" pitchFamily="2" charset="2"/>
              <a:buChar char="Ø"/>
            </a:pPr>
            <a:r>
              <a:rPr lang="es-CO" dirty="0"/>
              <a:t> No asignar la prioridad correcta a los tickets.</a:t>
            </a:r>
            <a:endParaRPr lang="es-CO" dirty="0">
              <a:solidFill>
                <a:srgbClr val="FF0000"/>
              </a:solidFill>
            </a:endParaRPr>
          </a:p>
        </p:txBody>
      </p:sp>
      <p:pic>
        <p:nvPicPr>
          <p:cNvPr id="4" name="Imagen 3">
            <a:extLst>
              <a:ext uri="{FF2B5EF4-FFF2-40B4-BE49-F238E27FC236}">
                <a16:creationId xmlns="" xmlns:a16="http://schemas.microsoft.com/office/drawing/2014/main" id="{1F9452F7-3C7C-2E48-BD10-44A26F5368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187119" y="4283726"/>
            <a:ext cx="439088" cy="439088"/>
          </a:xfrm>
          <a:prstGeom prst="rect">
            <a:avLst/>
          </a:prstGeom>
        </p:spPr>
      </p:pic>
    </p:spTree>
    <p:extLst>
      <p:ext uri="{BB962C8B-B14F-4D97-AF65-F5344CB8AC3E}">
        <p14:creationId xmlns:p14="http://schemas.microsoft.com/office/powerpoint/2010/main" val="28145227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1240969" y="894381"/>
            <a:ext cx="10300997" cy="1325563"/>
          </a:xfrm>
        </p:spPr>
        <p:txBody>
          <a:bodyPr>
            <a:normAutofit/>
          </a:bodyPr>
          <a:lstStyle/>
          <a:p>
            <a:pPr marL="571500" indent="-571500">
              <a:buFont typeface="Arial" panose="020B0604020202020204" pitchFamily="34" charset="0"/>
              <a:buChar char="•"/>
            </a:pPr>
            <a:r>
              <a:rPr lang="es-CO" dirty="0"/>
              <a:t>Errores en cierre de tickets:</a:t>
            </a:r>
          </a:p>
        </p:txBody>
      </p:sp>
      <p:sp>
        <p:nvSpPr>
          <p:cNvPr id="3" name="Marcador de contenido 2"/>
          <p:cNvSpPr>
            <a:spLocks noGrp="1"/>
          </p:cNvSpPr>
          <p:nvPr>
            <p:ph idx="1"/>
          </p:nvPr>
        </p:nvSpPr>
        <p:spPr>
          <a:xfrm>
            <a:off x="1240969" y="2219944"/>
            <a:ext cx="10300997" cy="3491743"/>
          </a:xfrm>
        </p:spPr>
        <p:txBody>
          <a:bodyPr>
            <a:normAutofit/>
          </a:bodyPr>
          <a:lstStyle/>
          <a:p>
            <a:pPr lvl="1" algn="just">
              <a:buFont typeface="Wingdings" panose="05000000000000000000" pitchFamily="2" charset="2"/>
              <a:buChar char="Ø"/>
            </a:pPr>
            <a:r>
              <a:rPr lang="es-CO" dirty="0"/>
              <a:t> Cerrar el ticket únicamente con el envío de links y sin contactar al cliente.</a:t>
            </a:r>
          </a:p>
          <a:p>
            <a:pPr marL="457200" lvl="1" indent="0">
              <a:buNone/>
            </a:pPr>
            <a:endParaRPr lang="es-CO" dirty="0"/>
          </a:p>
          <a:p>
            <a:pPr lvl="1">
              <a:buFont typeface="Wingdings" panose="05000000000000000000" pitchFamily="2" charset="2"/>
              <a:buChar char="Ø"/>
            </a:pPr>
            <a:r>
              <a:rPr lang="es-CO" dirty="0"/>
              <a:t> No confirmar con el cliente la solución del caso.</a:t>
            </a:r>
          </a:p>
          <a:p>
            <a:pPr marL="457200" lvl="1" indent="0">
              <a:buNone/>
            </a:pPr>
            <a:endParaRPr lang="es-CO" dirty="0"/>
          </a:p>
          <a:p>
            <a:pPr lvl="1" algn="just">
              <a:buFont typeface="Wingdings" panose="05000000000000000000" pitchFamily="2" charset="2"/>
              <a:buChar char="Ø"/>
            </a:pPr>
            <a:r>
              <a:rPr lang="es-CO" dirty="0"/>
              <a:t> Cerrar los tickets padres sin revisar la solución que se le dio al cliente en el ticket hijo.</a:t>
            </a:r>
          </a:p>
          <a:p>
            <a:pPr marL="0" indent="0">
              <a:buNone/>
            </a:pPr>
            <a:endParaRPr lang="es-CO" dirty="0"/>
          </a:p>
        </p:txBody>
      </p:sp>
      <p:pic>
        <p:nvPicPr>
          <p:cNvPr id="4" name="Imagen 3">
            <a:extLst>
              <a:ext uri="{FF2B5EF4-FFF2-40B4-BE49-F238E27FC236}">
                <a16:creationId xmlns="" xmlns:a16="http://schemas.microsoft.com/office/drawing/2014/main" id="{1F9452F7-3C7C-2E48-BD10-44A26F5368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105965" y="2600399"/>
            <a:ext cx="439088" cy="439088"/>
          </a:xfrm>
          <a:prstGeom prst="rect">
            <a:avLst/>
          </a:prstGeom>
        </p:spPr>
      </p:pic>
    </p:spTree>
    <p:extLst>
      <p:ext uri="{BB962C8B-B14F-4D97-AF65-F5344CB8AC3E}">
        <p14:creationId xmlns:p14="http://schemas.microsoft.com/office/powerpoint/2010/main" val="18956977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CO" dirty="0" smtClean="0"/>
              <a:t>Reflexión</a:t>
            </a:r>
            <a:endParaRPr lang="es-CO" dirty="0"/>
          </a:p>
        </p:txBody>
      </p:sp>
      <p:sp>
        <p:nvSpPr>
          <p:cNvPr id="3" name="Marcador de contenido 2"/>
          <p:cNvSpPr>
            <a:spLocks noGrp="1"/>
          </p:cNvSpPr>
          <p:nvPr>
            <p:ph idx="1"/>
          </p:nvPr>
        </p:nvSpPr>
        <p:spPr/>
        <p:txBody>
          <a:bodyPr/>
          <a:lstStyle/>
          <a:p>
            <a:endParaRPr lang="es-CO" dirty="0"/>
          </a:p>
          <a:p>
            <a:pPr marL="0" indent="0">
              <a:buNone/>
            </a:pPr>
            <a:r>
              <a:rPr lang="es-MX" dirty="0"/>
              <a:t>“Estas empresas entendieron con claridad que hacer feliz, o por lo menos, hacer más sencilla la vida de aquellos que pagan por el producto que ellas ofrecen es el punto de partida para ganar fidelización, aumentar los márgenes de ganancia, y atraer nuevos clientes.”</a:t>
            </a:r>
          </a:p>
          <a:p>
            <a:pPr marL="0" indent="0">
              <a:buNone/>
            </a:pPr>
            <a:endParaRPr lang="es-CO" dirty="0"/>
          </a:p>
        </p:txBody>
      </p:sp>
      <p:pic>
        <p:nvPicPr>
          <p:cNvPr id="5" name="Imagen 4">
            <a:extLst>
              <a:ext uri="{FF2B5EF4-FFF2-40B4-BE49-F238E27FC236}">
                <a16:creationId xmlns="" xmlns:a16="http://schemas.microsoft.com/office/drawing/2014/main" id="{AE33B352-26B4-AF4C-B926-1481CD6501D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3570" y="5740924"/>
            <a:ext cx="944102" cy="944102"/>
          </a:xfrm>
          <a:prstGeom prst="rect">
            <a:avLst/>
          </a:prstGeom>
        </p:spPr>
      </p:pic>
    </p:spTree>
    <p:extLst>
      <p:ext uri="{BB962C8B-B14F-4D97-AF65-F5344CB8AC3E}">
        <p14:creationId xmlns:p14="http://schemas.microsoft.com/office/powerpoint/2010/main" val="286374680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692</TotalTime>
  <Words>335</Words>
  <Application>Microsoft Office PowerPoint</Application>
  <PresentationFormat>Panorámica</PresentationFormat>
  <Paragraphs>45</Paragraphs>
  <Slides>7</Slides>
  <Notes>1</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Wingdings</vt:lpstr>
      <vt:lpstr>Tema de Office</vt:lpstr>
      <vt:lpstr>ERRORES FRECUENTES DE OPERACIÓN QUE AFECTAN LA CALIDAD DEL SERVICIO EN EL CONTACT CENTER </vt:lpstr>
      <vt:lpstr>Objetivo de la  charla</vt:lpstr>
      <vt:lpstr>Presentación de PowerPoint</vt:lpstr>
      <vt:lpstr>Errores de seguimiento a tickets propios y escalados:</vt:lpstr>
      <vt:lpstr>Errores de procedimiento No se realizan los escalamientos correctamente:</vt:lpstr>
      <vt:lpstr>Errores en cierre de tickets:</vt:lpstr>
      <vt:lpstr>Reflexión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Problemas de rendimiento ERP BD ORACLE</dc:title>
  <dc:creator>SULAY</dc:creator>
  <cp:lastModifiedBy>Diana Cristina Sierra Colorado</cp:lastModifiedBy>
  <cp:revision>59</cp:revision>
  <dcterms:created xsi:type="dcterms:W3CDTF">2019-03-19T15:01:33Z</dcterms:created>
  <dcterms:modified xsi:type="dcterms:W3CDTF">2019-09-05T14:40:26Z</dcterms:modified>
</cp:coreProperties>
</file>