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1"/>
  </p:notesMasterIdLst>
  <p:sldIdLst>
    <p:sldId id="284" r:id="rId3"/>
    <p:sldId id="274" r:id="rId4"/>
    <p:sldId id="276" r:id="rId5"/>
    <p:sldId id="277" r:id="rId6"/>
    <p:sldId id="278" r:id="rId7"/>
    <p:sldId id="279" r:id="rId8"/>
    <p:sldId id="282" r:id="rId9"/>
    <p:sldId id="281" r:id="rId10"/>
  </p:sldIdLst>
  <p:sldSz cx="12192000" cy="6858000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1B4AB-2E40-4B98-BA39-2D76BEDB1507}" type="datetimeFigureOut">
              <a:rPr lang="es-CO" smtClean="0"/>
              <a:t>29/08/2019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12333-0965-465C-B4D1-7E8442E818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315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12333-0965-465C-B4D1-7E8442E81864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0060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1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25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12" name="CustomShape 13"/>
            <p:cNvSpPr/>
            <p:nvPr/>
          </p:nvSpPr>
          <p:spPr>
            <a:xfrm>
              <a:off x="0" y="-7920"/>
              <a:ext cx="862920" cy="5697360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Line 15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CO" sz="18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23" name="PlaceHolder 2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1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6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3" name="CustomShape 4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4" name="CustomShape 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5" name="CustomShape 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6" name="CustomShape 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1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11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1" name="PlaceHolder 1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O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72" name="PlaceHolder 1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2"/>
          <p:cNvSpPr/>
          <p:nvPr/>
        </p:nvSpPr>
        <p:spPr>
          <a:xfrm>
            <a:off x="2249100" y="1373940"/>
            <a:ext cx="7457760" cy="406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es-CO" sz="2800" b="1" spc="-1" dirty="0" smtClean="0">
                <a:solidFill>
                  <a:srgbClr val="000000"/>
                </a:solidFill>
                <a:latin typeface="+mj-lt"/>
                <a:ea typeface="Tahoma"/>
              </a:rPr>
              <a:t>MANUAL</a:t>
            </a: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lang="es-CO" sz="2800" b="1" spc="-1" dirty="0" smtClean="0">
              <a:solidFill>
                <a:srgbClr val="000000"/>
              </a:solidFill>
              <a:latin typeface="+mj-lt"/>
              <a:ea typeface="Tahoma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es-CO" sz="2800" b="1" spc="-1" dirty="0" smtClean="0">
                <a:solidFill>
                  <a:srgbClr val="000000"/>
                </a:solidFill>
                <a:latin typeface="+mj-lt"/>
                <a:ea typeface="Tahoma"/>
              </a:rPr>
              <a:t>TELEFONO WEB RTC</a:t>
            </a:r>
            <a:endParaRPr lang="es-CO" sz="2800" b="0" strike="noStrike" spc="-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37451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4"/>
          <p:cNvSpPr txBox="1"/>
          <p:nvPr/>
        </p:nvSpPr>
        <p:spPr>
          <a:xfrm>
            <a:off x="487621" y="1181273"/>
            <a:ext cx="10885846" cy="4623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es-CO" sz="1600" spc="-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CO" sz="1600" dirty="0"/>
              <a:t>– 1 Ícono que muestra el estado de la comunicación </a:t>
            </a:r>
            <a:r>
              <a:rPr lang="es-CO" sz="1600" dirty="0" smtClean="0"/>
              <a:t>SIP </a:t>
            </a:r>
            <a:r>
              <a:rPr lang="es-CO" sz="1600" dirty="0"/>
              <a:t>con el asterisk</a:t>
            </a:r>
          </a:p>
          <a:p>
            <a:r>
              <a:rPr lang="es-CO" sz="1600" dirty="0"/>
              <a:t> </a:t>
            </a:r>
          </a:p>
          <a:p>
            <a:r>
              <a:rPr lang="es-CO" sz="1600" dirty="0"/>
              <a:t>– 2 Espacio para escribir el número de </a:t>
            </a:r>
            <a:r>
              <a:rPr lang="es-CO" sz="1600" dirty="0" smtClean="0"/>
              <a:t>teléfono</a:t>
            </a:r>
            <a:endParaRPr lang="es-CO" sz="1600" dirty="0"/>
          </a:p>
          <a:p>
            <a:r>
              <a:rPr lang="es-CO" sz="1600" dirty="0"/>
              <a:t> </a:t>
            </a:r>
          </a:p>
          <a:p>
            <a:r>
              <a:rPr lang="es-CO" sz="1600" dirty="0"/>
              <a:t>– 3 Abre panel del teclado numérico</a:t>
            </a:r>
          </a:p>
          <a:p>
            <a:r>
              <a:rPr lang="es-CO" sz="1600" dirty="0"/>
              <a:t> </a:t>
            </a:r>
          </a:p>
          <a:p>
            <a:r>
              <a:rPr lang="es-CO" sz="1600" dirty="0"/>
              <a:t>– 4 Líneas de llamadas</a:t>
            </a:r>
          </a:p>
          <a:p>
            <a:r>
              <a:rPr lang="es-CO" sz="1600" dirty="0"/>
              <a:t> </a:t>
            </a:r>
          </a:p>
          <a:p>
            <a:r>
              <a:rPr lang="es-CO" sz="1600" dirty="0"/>
              <a:t>– 5 Abre panel de herramientas por cada línea</a:t>
            </a:r>
          </a:p>
          <a:p>
            <a:r>
              <a:rPr lang="es-CO" sz="1600" dirty="0"/>
              <a:t> </a:t>
            </a:r>
          </a:p>
          <a:p>
            <a:r>
              <a:rPr lang="es-CO" sz="1600" dirty="0"/>
              <a:t>– 6 Abre panel de información de conexión con el servidor asterisk</a:t>
            </a:r>
          </a:p>
          <a:p>
            <a:r>
              <a:rPr lang="es-CO" sz="1600" dirty="0"/>
              <a:t> </a:t>
            </a:r>
          </a:p>
          <a:p>
            <a:r>
              <a:rPr lang="es-CO" sz="1600" dirty="0"/>
              <a:t>– 7 Llamar, pausar, colgar línea activa del teléfono</a:t>
            </a:r>
          </a:p>
          <a:p>
            <a:endParaRPr lang="es-CO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3463644" y="155880"/>
            <a:ext cx="493380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b="1" dirty="0"/>
              <a:t>Validación comunicación teléfono WebRTC</a:t>
            </a:r>
            <a:r>
              <a:rPr lang="es-CO" sz="2800" b="1" spc="-1" dirty="0" smtClean="0">
                <a:solidFill>
                  <a:srgbClr val="000000"/>
                </a:solidFill>
                <a:latin typeface="Times New Roman"/>
                <a:ea typeface="Tahoma"/>
              </a:rPr>
              <a:t> </a:t>
            </a:r>
            <a:endParaRPr lang="es-CO" sz="2800" b="0" strike="noStrike" spc="-1" dirty="0">
              <a:latin typeface="Arial"/>
            </a:endParaRPr>
          </a:p>
        </p:txBody>
      </p:sp>
      <p:pic>
        <p:nvPicPr>
          <p:cNvPr id="8" name="Imagen7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595321" y="1181273"/>
            <a:ext cx="3152775" cy="43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712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4"/>
          <p:cNvSpPr txBox="1"/>
          <p:nvPr/>
        </p:nvSpPr>
        <p:spPr>
          <a:xfrm>
            <a:off x="487621" y="1181273"/>
            <a:ext cx="10885846" cy="4623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Salida Manual</a:t>
            </a:r>
          </a:p>
          <a:p>
            <a:endParaRPr lang="es-CO" dirty="0"/>
          </a:p>
          <a:p>
            <a:endParaRPr lang="es-CO" sz="2000" b="0" strike="noStrike" spc="-1" dirty="0" smtClean="0">
              <a:cs typeface="Times New Roman" panose="02020603050405020304" pitchFamily="18" charset="0"/>
            </a:endParaRPr>
          </a:p>
          <a:p>
            <a:r>
              <a:rPr lang="es-CO" sz="2000" spc="-1" dirty="0" smtClean="0">
                <a:cs typeface="Times New Roman" panose="02020603050405020304" pitchFamily="18" charset="0"/>
              </a:rPr>
              <a:t>E</a:t>
            </a:r>
            <a:r>
              <a:rPr lang="es-CO" dirty="0"/>
              <a:t>ntrada, Predictivo, </a:t>
            </a:r>
            <a:r>
              <a:rPr lang="es-CO" dirty="0" smtClean="0"/>
              <a:t>Blend</a:t>
            </a:r>
          </a:p>
          <a:p>
            <a:endParaRPr lang="es-CO" dirty="0"/>
          </a:p>
          <a:p>
            <a:endParaRPr lang="es-CO" sz="2000" b="0" strike="noStrike" spc="-1" dirty="0" smtClean="0">
              <a:cs typeface="Times New Roman" panose="02020603050405020304" pitchFamily="18" charset="0"/>
            </a:endParaRPr>
          </a:p>
          <a:p>
            <a:r>
              <a:rPr lang="es-CO" dirty="0"/>
              <a:t>Realizando operación SIP (Registrandose, realizando llamada, recibiendo llamada</a:t>
            </a:r>
            <a:r>
              <a:rPr lang="es-CO" dirty="0" smtClean="0"/>
              <a:t>)</a:t>
            </a:r>
          </a:p>
          <a:p>
            <a:endParaRPr lang="es-CO" dirty="0"/>
          </a:p>
          <a:p>
            <a:endParaRPr lang="es-CO" sz="2000" b="0" strike="noStrike" spc="-1" dirty="0" smtClean="0">
              <a:cs typeface="Times New Roman" panose="02020603050405020304" pitchFamily="18" charset="0"/>
            </a:endParaRPr>
          </a:p>
          <a:p>
            <a:r>
              <a:rPr lang="es-CO" dirty="0"/>
              <a:t>En llamada</a:t>
            </a:r>
          </a:p>
          <a:p>
            <a:endParaRPr lang="es-CO" sz="20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3463644" y="155880"/>
            <a:ext cx="493380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b="1" dirty="0" smtClean="0"/>
              <a:t>Estado SIP</a:t>
            </a:r>
            <a:endParaRPr lang="es-CO" sz="2800" b="0" strike="noStrike" spc="-1" dirty="0">
              <a:latin typeface="Arial"/>
            </a:endParaRPr>
          </a:p>
        </p:txBody>
      </p:sp>
      <p:pic>
        <p:nvPicPr>
          <p:cNvPr id="14" name="Imagen8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3314700" y="1733876"/>
            <a:ext cx="2514600" cy="380365"/>
          </a:xfrm>
          <a:prstGeom prst="rect">
            <a:avLst/>
          </a:prstGeom>
        </p:spPr>
      </p:pic>
      <p:pic>
        <p:nvPicPr>
          <p:cNvPr id="15" name="Imagen9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031125" y="2564080"/>
            <a:ext cx="2494915" cy="390525"/>
          </a:xfrm>
          <a:prstGeom prst="rect">
            <a:avLst/>
          </a:prstGeom>
        </p:spPr>
      </p:pic>
      <p:pic>
        <p:nvPicPr>
          <p:cNvPr id="17" name="Imagen10"/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9137939" y="3493013"/>
            <a:ext cx="2533650" cy="352425"/>
          </a:xfrm>
          <a:prstGeom prst="rect">
            <a:avLst/>
          </a:prstGeom>
        </p:spPr>
      </p:pic>
      <p:pic>
        <p:nvPicPr>
          <p:cNvPr id="19" name="Imagen13"/>
          <p:cNvPicPr/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2244761" y="4337412"/>
            <a:ext cx="243776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150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4"/>
          <p:cNvSpPr txBox="1"/>
          <p:nvPr/>
        </p:nvSpPr>
        <p:spPr>
          <a:xfrm>
            <a:off x="487621" y="1181273"/>
            <a:ext cx="10885846" cy="4623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es-CO" dirty="0" smtClean="0"/>
          </a:p>
          <a:p>
            <a:r>
              <a:rPr lang="es-CO" dirty="0" smtClean="0"/>
              <a:t>Error </a:t>
            </a:r>
            <a:r>
              <a:rPr lang="es-CO" dirty="0"/>
              <a:t>en la extensión SIP y causa en panel de información</a:t>
            </a:r>
          </a:p>
          <a:p>
            <a:r>
              <a:rPr lang="es-CO" dirty="0"/>
              <a:t>de conexión con el servidor asterisk</a:t>
            </a:r>
          </a:p>
          <a:p>
            <a:endParaRPr lang="es-CO" dirty="0"/>
          </a:p>
          <a:p>
            <a:endParaRPr lang="es-CO" sz="20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3463644" y="155880"/>
            <a:ext cx="493380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b="1" dirty="0" smtClean="0"/>
              <a:t>Estado SIP</a:t>
            </a:r>
            <a:endParaRPr lang="es-CO" sz="2800" b="0" strike="noStrike" spc="-1" dirty="0">
              <a:latin typeface="Arial"/>
            </a:endParaRPr>
          </a:p>
        </p:txBody>
      </p:sp>
      <p:pic>
        <p:nvPicPr>
          <p:cNvPr id="8" name="Imagen11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140144" y="1545460"/>
            <a:ext cx="2514600" cy="371475"/>
          </a:xfrm>
          <a:prstGeom prst="rect">
            <a:avLst/>
          </a:prstGeom>
        </p:spPr>
      </p:pic>
      <p:pic>
        <p:nvPicPr>
          <p:cNvPr id="9" name="Imagen12"/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128656" y="2652598"/>
            <a:ext cx="3756486" cy="345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043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3463644" y="155880"/>
            <a:ext cx="493380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b="1" dirty="0" smtClean="0"/>
              <a:t>Estado SIP y canal</a:t>
            </a:r>
            <a:endParaRPr lang="es-CO" sz="2800" b="0" strike="noStrike" spc="-1" dirty="0">
              <a:latin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442" y="672480"/>
            <a:ext cx="7098203" cy="523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1649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4"/>
          <p:cNvSpPr txBox="1"/>
          <p:nvPr/>
        </p:nvSpPr>
        <p:spPr>
          <a:xfrm>
            <a:off x="487621" y="266873"/>
            <a:ext cx="10885846" cy="4623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es-CO" dirty="0"/>
          </a:p>
          <a:p>
            <a:r>
              <a:rPr lang="es-CO" sz="1600" b="1" dirty="0"/>
              <a:t>Realizando transferencia directa</a:t>
            </a:r>
            <a:r>
              <a:rPr lang="es-CO" sz="1600" b="1" dirty="0" smtClean="0"/>
              <a:t>:</a:t>
            </a:r>
          </a:p>
          <a:p>
            <a:endParaRPr lang="es-CO" sz="1600" dirty="0"/>
          </a:p>
          <a:p>
            <a:r>
              <a:rPr lang="es-CO" sz="1600" dirty="0" smtClean="0"/>
              <a:t>* </a:t>
            </a:r>
            <a:r>
              <a:rPr lang="es-CO" sz="1600" dirty="0"/>
              <a:t>Seleccione la línea que va a </a:t>
            </a:r>
            <a:r>
              <a:rPr lang="es-CO" sz="1600" dirty="0" smtClean="0"/>
              <a:t>transferir</a:t>
            </a:r>
            <a:endParaRPr lang="es-CO" sz="1600" dirty="0"/>
          </a:p>
          <a:p>
            <a:r>
              <a:rPr lang="es-CO" sz="1600" dirty="0"/>
              <a:t>* Escriba un número en (1) si desea transferir a un </a:t>
            </a:r>
            <a:r>
              <a:rPr lang="es-CO" sz="1600" dirty="0" smtClean="0"/>
              <a:t>número </a:t>
            </a:r>
            <a:endParaRPr lang="es-CO" sz="1600" dirty="0"/>
          </a:p>
          <a:p>
            <a:r>
              <a:rPr lang="es-CO" sz="1600" dirty="0"/>
              <a:t>* Selecciones transferencia (2)</a:t>
            </a:r>
          </a:p>
          <a:p>
            <a:r>
              <a:rPr lang="es-CO" sz="1600" dirty="0"/>
              <a:t>* Seleccione a destino de la transferencia (3), puede ser al número que ingresó o al canal 2</a:t>
            </a:r>
          </a:p>
          <a:p>
            <a:r>
              <a:rPr lang="es-CO" sz="1600" dirty="0" smtClean="0"/>
              <a:t>* Oprima </a:t>
            </a:r>
            <a:r>
              <a:rPr lang="es-CO" sz="1600" dirty="0"/>
              <a:t>TRANSFERIR (4) si quiere realizar el </a:t>
            </a:r>
            <a:r>
              <a:rPr lang="es-CO" sz="1600" dirty="0" smtClean="0"/>
              <a:t>proceso</a:t>
            </a:r>
          </a:p>
          <a:p>
            <a:r>
              <a:rPr lang="es-CO" sz="1600" dirty="0" smtClean="0"/>
              <a:t>(Para la transferencia asistida solo se conectan los dos canales activos con el mismo botón de transferencia para ello debemos estar conectados con dos  personas en el canal 1 y canal 2)</a:t>
            </a:r>
            <a:endParaRPr lang="es-CO" sz="1600" dirty="0"/>
          </a:p>
          <a:p>
            <a:endParaRPr lang="es-CO" dirty="0"/>
          </a:p>
          <a:p>
            <a:endParaRPr lang="es-CO" sz="20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3463644" y="155880"/>
            <a:ext cx="493380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b="1" dirty="0" smtClean="0"/>
              <a:t>Transferencias</a:t>
            </a:r>
            <a:endParaRPr lang="es-CO" sz="2800" b="0" strike="noStrike" spc="-1" dirty="0">
              <a:latin typeface="Arial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762" y="2964806"/>
            <a:ext cx="6229564" cy="317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978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4"/>
          <p:cNvSpPr txBox="1"/>
          <p:nvPr/>
        </p:nvSpPr>
        <p:spPr>
          <a:xfrm>
            <a:off x="501269" y="307816"/>
            <a:ext cx="10885846" cy="4623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es-CO" dirty="0" smtClean="0"/>
          </a:p>
          <a:p>
            <a:endParaRPr lang="es-CO" sz="1600" b="1" dirty="0" smtClean="0"/>
          </a:p>
          <a:p>
            <a:endParaRPr lang="es-CO" sz="1600" b="1" dirty="0" smtClean="0"/>
          </a:p>
          <a:p>
            <a:endParaRPr lang="es-CO" sz="1600" b="1" dirty="0" smtClean="0"/>
          </a:p>
          <a:p>
            <a:pPr algn="ctr"/>
            <a:r>
              <a:rPr lang="es-CO" sz="1600" b="1" dirty="0" smtClean="0"/>
              <a:t>Extensiones de transferencia:</a:t>
            </a:r>
          </a:p>
          <a:p>
            <a:endParaRPr lang="es-CO" sz="1600" b="1" dirty="0"/>
          </a:p>
          <a:p>
            <a:endParaRPr lang="es-CO" sz="1600" b="1" dirty="0" smtClean="0"/>
          </a:p>
          <a:p>
            <a:endParaRPr lang="es-CO" sz="1600" dirty="0" smtClean="0"/>
          </a:p>
          <a:p>
            <a:endParaRPr lang="es-CO" dirty="0"/>
          </a:p>
          <a:p>
            <a:endParaRPr lang="es-CO" sz="20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3463644" y="155880"/>
            <a:ext cx="493380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b="1" dirty="0" smtClean="0"/>
              <a:t>Transferencias</a:t>
            </a:r>
            <a:endParaRPr lang="es-CO" sz="2800" b="0" strike="noStrike" spc="-1" dirty="0">
              <a:latin typeface="Arial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21620"/>
              </p:ext>
            </p:extLst>
          </p:nvPr>
        </p:nvGraphicFramePr>
        <p:xfrm>
          <a:off x="2729552" y="1910066"/>
          <a:ext cx="6223379" cy="3865245"/>
        </p:xfrm>
        <a:graphic>
          <a:graphicData uri="http://schemas.openxmlformats.org/drawingml/2006/table">
            <a:tbl>
              <a:tblPr/>
              <a:tblGrid>
                <a:gridCol w="3267274">
                  <a:extLst>
                    <a:ext uri="{9D8B030D-6E8A-4147-A177-3AD203B41FA5}">
                      <a16:colId xmlns="" xmlns:a16="http://schemas.microsoft.com/office/drawing/2014/main" val="2851558217"/>
                    </a:ext>
                  </a:extLst>
                </a:gridCol>
                <a:gridCol w="2956105">
                  <a:extLst>
                    <a:ext uri="{9D8B030D-6E8A-4147-A177-3AD203B41FA5}">
                      <a16:colId xmlns="" xmlns:a16="http://schemas.microsoft.com/office/drawing/2014/main" val="410589205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8422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Vehiculo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346759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Libre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552674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Portafolio ahorros (pasivo)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21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Tarjeta de credito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45135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Seguros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6230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01432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Cobranzas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345592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Incomercio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44547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Findelización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4115147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Encuesta asesor de llamada (Con el que el cliente está hablando)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755359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Encuesta asesor que realizó la venta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9486129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Transferencia entre asesores de la misma cola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 + la EXT del agente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77939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2485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7052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4"/>
          <p:cNvSpPr txBox="1"/>
          <p:nvPr/>
        </p:nvSpPr>
        <p:spPr>
          <a:xfrm>
            <a:off x="529185" y="280728"/>
            <a:ext cx="10885846" cy="4623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es-CO" dirty="0"/>
          </a:p>
          <a:p>
            <a:r>
              <a:rPr lang="es-CO" b="1" dirty="0"/>
              <a:t>Realizando Conferencia</a:t>
            </a:r>
            <a:endParaRPr lang="es-CO" dirty="0"/>
          </a:p>
          <a:p>
            <a:r>
              <a:rPr lang="es-CO" b="1" dirty="0"/>
              <a:t> </a:t>
            </a:r>
            <a:endParaRPr lang="es-CO" dirty="0"/>
          </a:p>
          <a:p>
            <a:r>
              <a:rPr lang="es-CO" dirty="0"/>
              <a:t>Deben existir al menos 2 canales en línea (1)</a:t>
            </a:r>
          </a:p>
          <a:p>
            <a:r>
              <a:rPr lang="es-CO" dirty="0"/>
              <a:t>Oprimir el botón de conferencia (2)</a:t>
            </a:r>
          </a:p>
          <a:p>
            <a:r>
              <a:rPr lang="es-CO" dirty="0"/>
              <a:t>Colgar las llamadas (3) desde la última que entró a la conferencia (Canal 2) hasta la primera que ingresó (Agente)</a:t>
            </a:r>
          </a:p>
          <a:p>
            <a:endParaRPr lang="es-CO" dirty="0"/>
          </a:p>
          <a:p>
            <a:endParaRPr lang="es-CO" sz="20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  <a:p>
            <a:endParaRPr lang="es-CO" sz="2000" b="0" strike="noStrike" spc="-1" dirty="0">
              <a:latin typeface="Arial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3463644" y="155880"/>
            <a:ext cx="493380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b="1" dirty="0" smtClean="0"/>
              <a:t>Conferencias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764" y="2301522"/>
            <a:ext cx="6432714" cy="350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0357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10435</TotalTime>
  <Words>238</Words>
  <Application>Microsoft Office PowerPoint</Application>
  <PresentationFormat>Panorámica</PresentationFormat>
  <Paragraphs>142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Calibri</vt:lpstr>
      <vt:lpstr>DejaVu Sans</vt:lpstr>
      <vt:lpstr>Symbol</vt:lpstr>
      <vt:lpstr>Tahoma</vt:lpstr>
      <vt:lpstr>Times New Roman</vt:lpstr>
      <vt:lpstr>Wingdings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FELIPE PINZON HERRERA Auditor de calidad MILLENIUM BPO S.A</dc:title>
  <dc:subject/>
  <dc:creator>cristian enrique albornoz arias</dc:creator>
  <dc:description/>
  <cp:lastModifiedBy>Marta Cecilia Molina</cp:lastModifiedBy>
  <cp:revision>585</cp:revision>
  <dcterms:created xsi:type="dcterms:W3CDTF">2017-01-06T14:53:19Z</dcterms:created>
  <dcterms:modified xsi:type="dcterms:W3CDTF">2019-08-29T16:36:53Z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Panorámica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