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74" r:id="rId4"/>
    <p:sldId id="280" r:id="rId5"/>
    <p:sldId id="282" r:id="rId6"/>
    <p:sldId id="279" r:id="rId7"/>
    <p:sldId id="283" r:id="rId8"/>
    <p:sldId id="277" r:id="rId9"/>
    <p:sldId id="284" r:id="rId1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C92"/>
    <a:srgbClr val="FFFFFF"/>
    <a:srgbClr val="0C1C92"/>
    <a:srgbClr val="2CC0A7"/>
    <a:srgbClr val="F4FDFF"/>
    <a:srgbClr val="77A6F1"/>
    <a:srgbClr val="2D71EA"/>
    <a:srgbClr val="2D70EC"/>
    <a:srgbClr val="239685"/>
    <a:srgbClr val="F99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3"/>
  </p:normalViewPr>
  <p:slideViewPr>
    <p:cSldViewPr snapToGrid="0" snapToObjects="1">
      <p:cViewPr varScale="1">
        <p:scale>
          <a:sx n="116" d="100"/>
          <a:sy n="116" d="100"/>
        </p:scale>
        <p:origin x="-8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28252-3C4B-124D-87BE-5A95A6AA0AE2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9A1A-ED58-2C46-8D30-936FCBE684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68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6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92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04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6" y="427435"/>
            <a:ext cx="6858000" cy="35837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DC8FD3F-8C84-B14D-B005-3756AC30B0F5}"/>
              </a:ext>
            </a:extLst>
          </p:cNvPr>
          <p:cNvCxnSpPr/>
          <p:nvPr userDrawn="1"/>
        </p:nvCxnSpPr>
        <p:spPr>
          <a:xfrm>
            <a:off x="423872" y="785813"/>
            <a:ext cx="457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ACE80E5-BFD8-BA40-B944-F9E705823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025" y="319396"/>
            <a:ext cx="1910729" cy="5744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09B7BFB-BB62-0B43-A229-802FE9EECA25}"/>
              </a:ext>
            </a:extLst>
          </p:cNvPr>
          <p:cNvSpPr txBox="1">
            <a:spLocks/>
          </p:cNvSpPr>
          <p:nvPr userDrawn="1"/>
        </p:nvSpPr>
        <p:spPr>
          <a:xfrm>
            <a:off x="8013389" y="4644915"/>
            <a:ext cx="955365" cy="35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rgbClr val="19283F"/>
                </a:solidFill>
                <a:latin typeface="Arial"/>
              </a:rPr>
              <a:t>siesa.com</a:t>
            </a:r>
            <a:endParaRPr lang="en-US" sz="1000" b="1" dirty="0">
              <a:solidFill>
                <a:srgbClr val="19283F"/>
              </a:solidFill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D34AD5-3C4F-234E-BE99-86B6480B4D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6" y="1001891"/>
            <a:ext cx="8563860" cy="3583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58F92B5-AB3A-F548-8C2F-878D99BAF6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325" y="1498600"/>
            <a:ext cx="8564563" cy="30527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750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B5A8572-4F8D-CC49-AA9F-4F22A8BA4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025" y="319396"/>
            <a:ext cx="1910729" cy="574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E27D43C3-963C-2B48-85F5-AEBF08EA47C7}"/>
              </a:ext>
            </a:extLst>
          </p:cNvPr>
          <p:cNvSpPr txBox="1">
            <a:spLocks/>
          </p:cNvSpPr>
          <p:nvPr userDrawn="1"/>
        </p:nvSpPr>
        <p:spPr>
          <a:xfrm>
            <a:off x="8013389" y="4644915"/>
            <a:ext cx="955365" cy="35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rgbClr val="19283F"/>
                </a:solidFill>
                <a:latin typeface="Arial"/>
              </a:rPr>
              <a:t>siesa.com</a:t>
            </a:r>
            <a:endParaRPr lang="en-US" sz="1000" b="1" dirty="0">
              <a:solidFill>
                <a:srgbClr val="19283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432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5A8572-4F8D-CC49-AA9F-4F22A8BA4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074" y="248569"/>
            <a:ext cx="1972751" cy="8087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F9C9E7F-E93B-D24F-823F-9F00A681BBAE}"/>
              </a:ext>
            </a:extLst>
          </p:cNvPr>
          <p:cNvSpPr txBox="1">
            <a:spLocks/>
          </p:cNvSpPr>
          <p:nvPr userDrawn="1"/>
        </p:nvSpPr>
        <p:spPr>
          <a:xfrm>
            <a:off x="8013389" y="4644915"/>
            <a:ext cx="955365" cy="35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rgbClr val="19283F"/>
                </a:solidFill>
                <a:latin typeface="Arial"/>
              </a:rPr>
              <a:t>siesa.com</a:t>
            </a:r>
            <a:endParaRPr lang="en-US" sz="1000" b="1" dirty="0">
              <a:solidFill>
                <a:srgbClr val="19283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01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5A8572-4F8D-CC49-AA9F-4F22A8BA4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074" y="248569"/>
            <a:ext cx="1972751" cy="8087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DF665EB-2F05-BC43-A6FC-6E0B668391B3}"/>
              </a:ext>
            </a:extLst>
          </p:cNvPr>
          <p:cNvSpPr txBox="1">
            <a:spLocks/>
          </p:cNvSpPr>
          <p:nvPr userDrawn="1"/>
        </p:nvSpPr>
        <p:spPr>
          <a:xfrm>
            <a:off x="8013389" y="4644915"/>
            <a:ext cx="955365" cy="35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rgbClr val="FFFFFF"/>
                </a:solidFill>
                <a:latin typeface="Arial"/>
              </a:rPr>
              <a:t>siesa.com</a:t>
            </a:r>
            <a:endParaRPr lang="en-US" sz="10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9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5A8572-4F8D-CC49-AA9F-4F22A8BA4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074" y="248569"/>
            <a:ext cx="1972751" cy="8087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EE54C89-1E1D-994C-9B1D-30749037BD2F}"/>
              </a:ext>
            </a:extLst>
          </p:cNvPr>
          <p:cNvSpPr txBox="1">
            <a:spLocks/>
          </p:cNvSpPr>
          <p:nvPr userDrawn="1"/>
        </p:nvSpPr>
        <p:spPr>
          <a:xfrm>
            <a:off x="8013389" y="4644915"/>
            <a:ext cx="955365" cy="35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rgbClr val="FFFFFF"/>
                </a:solidFill>
                <a:latin typeface="Arial"/>
              </a:rPr>
              <a:t>siesa.com</a:t>
            </a:r>
            <a:endParaRPr lang="en-US" sz="10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27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64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B5A8572-4F8D-CC49-AA9F-4F22A8BA4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025" y="4331243"/>
            <a:ext cx="1910729" cy="5744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E27D43C3-963C-2B48-85F5-AEBF08EA47C7}"/>
              </a:ext>
            </a:extLst>
          </p:cNvPr>
          <p:cNvSpPr txBox="1">
            <a:spLocks/>
          </p:cNvSpPr>
          <p:nvPr userDrawn="1"/>
        </p:nvSpPr>
        <p:spPr>
          <a:xfrm>
            <a:off x="8013389" y="237801"/>
            <a:ext cx="955365" cy="35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rgbClr val="19283F"/>
                </a:solidFill>
                <a:latin typeface="Arial"/>
              </a:rPr>
              <a:t>siesa.com</a:t>
            </a:r>
            <a:endParaRPr lang="en-US" sz="1000" b="1" dirty="0">
              <a:solidFill>
                <a:srgbClr val="19283F"/>
              </a:solidFill>
              <a:latin typeface="Arial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AC9C6B-B155-6145-93A7-4151A04C44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0313" y="4331243"/>
            <a:ext cx="2147777" cy="574456"/>
          </a:xfrm>
        </p:spPr>
        <p:txBody>
          <a:bodyPr>
            <a:normAutofit/>
          </a:bodyPr>
          <a:lstStyle>
            <a:lvl1pPr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cliente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3D6B335-8584-0D44-9CE3-AFAEE4CD97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326" y="427435"/>
            <a:ext cx="6858000" cy="35837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81E63D5-3B2E-4A41-A96C-36282BB00141}"/>
              </a:ext>
            </a:extLst>
          </p:cNvPr>
          <p:cNvCxnSpPr/>
          <p:nvPr userDrawn="1"/>
        </p:nvCxnSpPr>
        <p:spPr>
          <a:xfrm>
            <a:off x="423872" y="785813"/>
            <a:ext cx="457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6A456ADB-A956-A842-BDB5-99ECF2FD7C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326" y="1001891"/>
            <a:ext cx="8563860" cy="3583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256B53CA-F150-004F-A572-178EB68B5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498601"/>
            <a:ext cx="8564563" cy="2424814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0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0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12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10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55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49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2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97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4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417B-4491-A046-B862-9AD689239036}" type="datetimeFigureOut">
              <a:rPr lang="es-ES" smtClean="0"/>
              <a:t>28/05/20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496D-898F-A548-A2C2-746BCC1F58A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C3A4-5561-0E4A-BE10-2913A5D9D9C1}" type="datetimeFigureOut">
              <a:rPr lang="en-US" smtClean="0">
                <a:solidFill>
                  <a:srgbClr val="1030A3">
                    <a:tint val="75000"/>
                  </a:srgbClr>
                </a:solidFill>
                <a:latin typeface="Arial"/>
              </a:rPr>
              <a:pPr/>
              <a:t>28/05/20</a:t>
            </a:fld>
            <a:endParaRPr lang="en-US">
              <a:solidFill>
                <a:srgbClr val="1030A3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030A3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E47F-BC8F-B94C-9A14-24960B050A2A}" type="slidenum">
              <a:rPr lang="en-US" smtClean="0">
                <a:solidFill>
                  <a:srgbClr val="1030A3">
                    <a:tint val="75000"/>
                  </a:srgbClr>
                </a:solidFill>
                <a:latin typeface="Arial"/>
              </a:rPr>
              <a:pPr/>
              <a:t>‹Nr.›</a:t>
            </a:fld>
            <a:endParaRPr lang="en-US">
              <a:solidFill>
                <a:srgbClr val="1030A3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0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svg"/><Relationship Id="rId12" Type="http://schemas.openxmlformats.org/officeDocument/2006/relationships/image" Target="../media/image15.png"/><Relationship Id="rId13" Type="http://schemas.openxmlformats.org/officeDocument/2006/relationships/image" Target="../media/image26.svg"/><Relationship Id="rId14" Type="http://schemas.openxmlformats.org/officeDocument/2006/relationships/image" Target="../media/image16.png"/><Relationship Id="rId15" Type="http://schemas.openxmlformats.org/officeDocument/2006/relationships/image" Target="../media/image28.svg"/><Relationship Id="rId16" Type="http://schemas.openxmlformats.org/officeDocument/2006/relationships/image" Target="../media/image17.png"/><Relationship Id="rId17" Type="http://schemas.openxmlformats.org/officeDocument/2006/relationships/image" Target="../media/image30.svg"/><Relationship Id="rId18" Type="http://schemas.openxmlformats.org/officeDocument/2006/relationships/image" Target="../media/image10.png"/><Relationship Id="rId19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7.svg"/><Relationship Id="rId4" Type="http://schemas.openxmlformats.org/officeDocument/2006/relationships/image" Target="../media/image12.png"/><Relationship Id="rId5" Type="http://schemas.openxmlformats.org/officeDocument/2006/relationships/image" Target="../media/image19.svg"/><Relationship Id="rId6" Type="http://schemas.openxmlformats.org/officeDocument/2006/relationships/image" Target="../media/image13.png"/><Relationship Id="rId7" Type="http://schemas.openxmlformats.org/officeDocument/2006/relationships/image" Target="../media/image21.svg"/><Relationship Id="rId8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9" Type="http://schemas.openxmlformats.org/officeDocument/2006/relationships/image" Target="../media/image15.svg"/><Relationship Id="rId20" Type="http://schemas.openxmlformats.org/officeDocument/2006/relationships/image" Target="../media/image18.emf"/><Relationship Id="rId21" Type="http://schemas.openxmlformats.org/officeDocument/2006/relationships/image" Target="../media/image19.emf"/><Relationship Id="rId22" Type="http://schemas.openxmlformats.org/officeDocument/2006/relationships/image" Target="../media/image20.emf"/><Relationship Id="rId23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5" Type="http://schemas.openxmlformats.org/officeDocument/2006/relationships/image" Target="../media/image33.svg"/><Relationship Id="rId6" Type="http://schemas.openxmlformats.org/officeDocument/2006/relationships/image" Target="../media/image24.png"/><Relationship Id="rId7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esacrm3.siesacloud.com:9362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D746BE-1FA7-B248-9E04-D6078CCCC6A9}"/>
              </a:ext>
            </a:extLst>
          </p:cNvPr>
          <p:cNvSpPr txBox="1"/>
          <p:nvPr/>
        </p:nvSpPr>
        <p:spPr>
          <a:xfrm>
            <a:off x="607720" y="2110085"/>
            <a:ext cx="663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FFFFF"/>
                </a:solidFill>
                <a:latin typeface="Arial"/>
              </a:rPr>
              <a:t>Solución Siesa </a:t>
            </a:r>
            <a:r>
              <a:rPr lang="es-ES_tradnl" sz="2400" dirty="0" err="1" smtClean="0">
                <a:solidFill>
                  <a:srgbClr val="F4FDFF"/>
                </a:solidFill>
                <a:latin typeface="Arial"/>
              </a:rPr>
              <a:t>eSales</a:t>
            </a:r>
            <a:endParaRPr lang="es-ES_tradnl" sz="2400" dirty="0">
              <a:solidFill>
                <a:srgbClr val="F4FDFF"/>
              </a:solidFill>
              <a:latin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948" y="2609284"/>
            <a:ext cx="421383" cy="5016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988" y="2622848"/>
            <a:ext cx="421383" cy="5016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102" y="2651746"/>
            <a:ext cx="376894" cy="3768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387" y="2622414"/>
            <a:ext cx="383075" cy="45604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0129DD33-1728-B74B-85A1-20BAD73358E5}"/>
              </a:ext>
            </a:extLst>
          </p:cNvPr>
          <p:cNvSpPr txBox="1">
            <a:spLocks/>
          </p:cNvSpPr>
          <p:nvPr/>
        </p:nvSpPr>
        <p:spPr>
          <a:xfrm>
            <a:off x="984271" y="2633955"/>
            <a:ext cx="5387244" cy="375436"/>
          </a:xfrm>
          <a:prstGeom prst="rect">
            <a:avLst/>
          </a:prstGeom>
          <a:solidFill>
            <a:srgbClr val="2CC0A7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_tradnl" sz="1800" dirty="0">
                <a:solidFill>
                  <a:srgbClr val="FFFFFF"/>
                </a:solidFill>
              </a:rPr>
              <a:t>Venda sin importar el lugar en el que se encuentre</a:t>
            </a:r>
            <a:endParaRPr lang="x-none" sz="1800" dirty="0">
              <a:solidFill>
                <a:srgbClr val="FFFFFF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56F697B9-5118-D64C-8F24-E9D63E14327F}"/>
              </a:ext>
            </a:extLst>
          </p:cNvPr>
          <p:cNvSpPr/>
          <p:nvPr/>
        </p:nvSpPr>
        <p:spPr>
          <a:xfrm rot="2700000">
            <a:off x="3610550" y="2572982"/>
            <a:ext cx="121945" cy="121945"/>
          </a:xfrm>
          <a:prstGeom prst="rect">
            <a:avLst/>
          </a:prstGeom>
          <a:solidFill>
            <a:srgbClr val="2C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rgbClr val="2396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0" y="0"/>
            <a:ext cx="3195662" cy="5143500"/>
          </a:xfrm>
          <a:prstGeom prst="rect">
            <a:avLst/>
          </a:prstGeom>
          <a:solidFill>
            <a:srgbClr val="0C1C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530437" y="780381"/>
            <a:ext cx="5337136" cy="38533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2CC0A7"/>
              </a:buClr>
              <a:buFont typeface="Wingdings" charset="2"/>
              <a:buChar char="²"/>
            </a:pPr>
            <a:r>
              <a:rPr lang="es-ES_tradnl" sz="1200" dirty="0">
                <a:solidFill>
                  <a:srgbClr val="7F7F7F"/>
                </a:solidFill>
                <a:latin typeface="Arial"/>
                <a:cs typeface="Arial"/>
              </a:rPr>
              <a:t>Una solución para gestionar las ventas desde cualquier lugar y dar continuidad a las labores comerciales, manteniendo la interacción con los clientes y por supuesto VENDIENDO. </a:t>
            </a:r>
          </a:p>
          <a:p>
            <a:pPr marL="171450" indent="-171450">
              <a:lnSpc>
                <a:spcPct val="120000"/>
              </a:lnSpc>
              <a:buClr>
                <a:srgbClr val="2CC0A7"/>
              </a:buClr>
              <a:buFont typeface="Wingdings" charset="2"/>
              <a:buChar char="²"/>
            </a:pPr>
            <a:endParaRPr lang="es-ES_tradnl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Clr>
                <a:srgbClr val="2CC0A7"/>
              </a:buClr>
              <a:buFont typeface="Wingdings" charset="2"/>
              <a:buChar char="²"/>
            </a:pPr>
            <a:r>
              <a:rPr lang="es-ES_tradnl" sz="1200" dirty="0">
                <a:solidFill>
                  <a:srgbClr val="7F7F7F"/>
                </a:solidFill>
                <a:latin typeface="Arial"/>
                <a:cs typeface="Arial"/>
              </a:rPr>
              <a:t>Una solución que les permite tener trazabilidad en la ejecución de todas las actividades de ventas. </a:t>
            </a:r>
          </a:p>
          <a:p>
            <a:pPr marL="171450" indent="-171450">
              <a:lnSpc>
                <a:spcPct val="120000"/>
              </a:lnSpc>
              <a:buClr>
                <a:srgbClr val="2CC0A7"/>
              </a:buClr>
              <a:buFont typeface="Wingdings" charset="2"/>
              <a:buChar char="²"/>
            </a:pPr>
            <a:endParaRPr lang="es-ES_tradnl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Clr>
                <a:srgbClr val="2CC0A7"/>
              </a:buClr>
              <a:buFont typeface="Wingdings" charset="2"/>
              <a:buChar char="²"/>
            </a:pPr>
            <a:r>
              <a:rPr lang="es-ES_tradnl" sz="1200" dirty="0">
                <a:solidFill>
                  <a:srgbClr val="7F7F7F"/>
                </a:solidFill>
                <a:latin typeface="Arial"/>
                <a:cs typeface="Arial"/>
              </a:rPr>
              <a:t>Una solución que permite fidelizar a los clientes y garantizar que seguirán recordando su marca y así continuarán comprándole. Un cliente olvidado es un cliente que fácilmente cambia de proveedor, solo basta con dejar de interactuar con el por poco tiempo.</a:t>
            </a:r>
          </a:p>
          <a:p>
            <a:pPr marL="171450" indent="-171450">
              <a:lnSpc>
                <a:spcPct val="120000"/>
              </a:lnSpc>
              <a:buClr>
                <a:srgbClr val="2CC0A7"/>
              </a:buClr>
              <a:buFont typeface="Wingdings" charset="2"/>
              <a:buChar char="²"/>
            </a:pPr>
            <a:endParaRPr lang="es-ES_tradnl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Clr>
                <a:srgbClr val="2CC0A7"/>
              </a:buClr>
              <a:buFont typeface="Wingdings" charset="2"/>
              <a:buChar char="²"/>
            </a:pPr>
            <a:r>
              <a:rPr lang="es-ES_tradnl" sz="1200" dirty="0">
                <a:solidFill>
                  <a:srgbClr val="7F7F7F"/>
                </a:solidFill>
                <a:latin typeface="Arial"/>
                <a:cs typeface="Arial"/>
              </a:rPr>
              <a:t>Una solución de fácil y rápido acceso para sus vendedores, sin requerir hardware ni software adicional ni complejo para acceder, el cual les permite tener a la mano toda la información necesaria (inventarios y su disponibilidad, pedidos, facturación, cartera) para concretar ventas e interactuar con los clientes.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60704" y="3045404"/>
            <a:ext cx="2391024" cy="796115"/>
          </a:xfrm>
          <a:prstGeom prst="rect">
            <a:avLst/>
          </a:prstGeom>
          <a:solidFill>
            <a:srgbClr val="2CC0A7"/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800" dirty="0">
                <a:solidFill>
                  <a:srgbClr val="FFFFFF"/>
                </a:solidFill>
                <a:latin typeface="Arial"/>
                <a:cs typeface="Arial"/>
              </a:rPr>
              <a:t>Lo que brinda la solución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="" xmlns:a16="http://schemas.microsoft.com/office/drawing/2014/main" id="{2BD746BE-1FA7-B248-9E04-D6078CCCC6A9}"/>
              </a:ext>
            </a:extLst>
          </p:cNvPr>
          <p:cNvSpPr txBox="1"/>
          <p:nvPr/>
        </p:nvSpPr>
        <p:spPr>
          <a:xfrm>
            <a:off x="0" y="2472454"/>
            <a:ext cx="275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FFFF"/>
                </a:solidFill>
                <a:latin typeface="Arial"/>
              </a:rPr>
              <a:t>Si</a:t>
            </a:r>
            <a:r>
              <a:rPr lang="es-ES_tradnl" sz="2400" dirty="0">
                <a:solidFill>
                  <a:srgbClr val="FFFFFF"/>
                </a:solidFill>
                <a:latin typeface="Arial"/>
              </a:rPr>
              <a:t>esa </a:t>
            </a:r>
            <a:r>
              <a:rPr lang="es-ES_tradnl" sz="2400" dirty="0" err="1">
                <a:solidFill>
                  <a:srgbClr val="FFFFFF"/>
                </a:solidFill>
                <a:latin typeface="Arial"/>
              </a:rPr>
              <a:t>eSales</a:t>
            </a:r>
            <a:endParaRPr lang="es-ES_tradnl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56F697B9-5118-D64C-8F24-E9D63E14327F}"/>
              </a:ext>
            </a:extLst>
          </p:cNvPr>
          <p:cNvSpPr/>
          <p:nvPr/>
        </p:nvSpPr>
        <p:spPr>
          <a:xfrm rot="2700000">
            <a:off x="1748102" y="2984431"/>
            <a:ext cx="121945" cy="121945"/>
          </a:xfrm>
          <a:prstGeom prst="rect">
            <a:avLst/>
          </a:prstGeom>
          <a:solidFill>
            <a:srgbClr val="2C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rgbClr val="239685"/>
              </a:solidFill>
            </a:endParaRPr>
          </a:p>
        </p:txBody>
      </p:sp>
      <p:pic>
        <p:nvPicPr>
          <p:cNvPr id="4" name="Imagen 3" descr="comp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" y="996542"/>
            <a:ext cx="2507117" cy="1475912"/>
          </a:xfrm>
          <a:prstGeom prst="rect">
            <a:avLst/>
          </a:prstGeom>
          <a:effectLst>
            <a:outerShdw blurRad="180975" dist="50800" dir="16200000" algn="tl" rotWithShape="0">
              <a:schemeClr val="bg1">
                <a:alpha val="80000"/>
              </a:scheme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65B6235-745A-C24B-B099-F54895055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127" y="126284"/>
            <a:ext cx="1273323" cy="3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567575" y="2480087"/>
            <a:ext cx="207432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Oportunidades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Cotizaciones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Pedidos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Consultas de Inventario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95370" y="2480087"/>
            <a:ext cx="252539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Cuentas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Contactos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Planeación de llamadas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Planeación de tareas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Calendarios (planeador y visor de actividades</a:t>
            </a:r>
            <a:r>
              <a:rPr lang="es-ES" sz="1200" dirty="0" smtClean="0">
                <a:solidFill>
                  <a:srgbClr val="7F7F7F"/>
                </a:solidFill>
                <a:latin typeface="Arial"/>
                <a:cs typeface="Arial"/>
              </a:rPr>
              <a:t>)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 smtClean="0">
                <a:solidFill>
                  <a:srgbClr val="7F7F7F"/>
                </a:solidFill>
                <a:latin typeface="Arial"/>
                <a:cs typeface="Arial"/>
              </a:rPr>
              <a:t>Documentos adjuntos</a:t>
            </a:r>
            <a:endParaRPr lang="es-ES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Envío de correos desde Siesa </a:t>
            </a:r>
            <a:r>
              <a:rPr lang="es-ES" sz="1200" dirty="0" err="1">
                <a:solidFill>
                  <a:srgbClr val="7F7F7F"/>
                </a:solidFill>
                <a:latin typeface="Arial"/>
                <a:cs typeface="Arial"/>
              </a:rPr>
              <a:t>eSales</a:t>
            </a:r>
            <a:endParaRPr lang="es-ES" sz="12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Dashboard (2 tableros)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Flujos de Trabajo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O-Report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2785880" y="1218669"/>
            <a:ext cx="0" cy="3430707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67575" y="1290355"/>
            <a:ext cx="82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Ventas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95370" y="1290355"/>
            <a:ext cx="14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7F7F7F"/>
                </a:solidFill>
              </a:rPr>
              <a:t>Transversales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710986" y="1751526"/>
            <a:ext cx="430186" cy="0"/>
          </a:xfrm>
          <a:prstGeom prst="line">
            <a:avLst/>
          </a:prstGeom>
          <a:ln>
            <a:solidFill>
              <a:srgbClr val="2257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3023669" y="1751526"/>
            <a:ext cx="430186" cy="0"/>
          </a:xfrm>
          <a:prstGeom prst="line">
            <a:avLst/>
          </a:prstGeom>
          <a:ln>
            <a:solidFill>
              <a:srgbClr val="2257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Graphic 121">
            <a:extLst>
              <a:ext uri="{FF2B5EF4-FFF2-40B4-BE49-F238E27FC236}">
                <a16:creationId xmlns="" xmlns:a16="http://schemas.microsoft.com/office/drawing/2014/main" id="{42FC399F-6E1F-5D44-84A8-538B3EDFF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575" y="1845195"/>
            <a:ext cx="692727" cy="692727"/>
          </a:xfrm>
          <a:prstGeom prst="rect">
            <a:avLst/>
          </a:prstGeom>
        </p:spPr>
      </p:pic>
      <p:pic>
        <p:nvPicPr>
          <p:cNvPr id="28" name="Graphic 141">
            <a:extLst>
              <a:ext uri="{FF2B5EF4-FFF2-40B4-BE49-F238E27FC236}">
                <a16:creationId xmlns="" xmlns:a16="http://schemas.microsoft.com/office/drawing/2014/main" id="{E7585650-4873-1044-97F5-EA3CF155A9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1198" y="1856200"/>
            <a:ext cx="629752" cy="629752"/>
          </a:xfrm>
          <a:prstGeom prst="rect">
            <a:avLst/>
          </a:prstGeom>
        </p:spPr>
      </p:pic>
      <p:pic>
        <p:nvPicPr>
          <p:cNvPr id="31" name="Graphic 153">
            <a:extLst>
              <a:ext uri="{FF2B5EF4-FFF2-40B4-BE49-F238E27FC236}">
                <a16:creationId xmlns="" xmlns:a16="http://schemas.microsoft.com/office/drawing/2014/main" id="{2D8A2969-9D64-AE40-9604-878300D336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32190" y="1855435"/>
            <a:ext cx="692727" cy="692727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491870" y="119512"/>
            <a:ext cx="1462109" cy="451406"/>
          </a:xfrm>
          <a:prstGeom prst="rect">
            <a:avLst/>
          </a:prstGeom>
          <a:solidFill>
            <a:srgbClr val="0C1C92"/>
          </a:solidFill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800" dirty="0">
                <a:solidFill>
                  <a:schemeClr val="bg1"/>
                </a:solidFill>
                <a:latin typeface="Arial"/>
                <a:cs typeface="Arial"/>
              </a:rPr>
              <a:t>Alcance</a:t>
            </a:r>
            <a:endParaRPr lang="es-E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690747" y="590086"/>
            <a:ext cx="3508682" cy="348813"/>
          </a:xfrm>
          <a:prstGeom prst="rect">
            <a:avLst/>
          </a:prstGeom>
          <a:solidFill>
            <a:srgbClr val="2CC0A7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solución Siesa </a:t>
            </a:r>
            <a:r>
              <a:rPr lang="es-ES" sz="2000" dirty="0" err="1">
                <a:solidFill>
                  <a:srgbClr val="FFFFFF"/>
                </a:solidFill>
                <a:latin typeface="Arial"/>
                <a:cs typeface="Arial"/>
              </a:rPr>
              <a:t>eSales</a:t>
            </a:r>
            <a:endParaRPr lang="es-E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155600" y="2480087"/>
            <a:ext cx="2525394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Administración de usuarios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Administración de roles y permisos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Parametrización de listas desplegables</a:t>
            </a:r>
          </a:p>
          <a:p>
            <a:pPr marL="171450" lvl="0" indent="-171450">
              <a:buClr>
                <a:srgbClr val="2CC0A7"/>
              </a:buClr>
              <a:buFont typeface="Wingdings" charset="2"/>
              <a:buChar char="²"/>
            </a:pPr>
            <a:r>
              <a:rPr lang="es-ES" sz="1200" dirty="0">
                <a:solidFill>
                  <a:srgbClr val="7F7F7F"/>
                </a:solidFill>
                <a:latin typeface="Arial"/>
                <a:cs typeface="Arial"/>
              </a:rPr>
              <a:t>Creación dinámica de formularios (campos)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5794895" y="1218669"/>
            <a:ext cx="0" cy="3430707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155600" y="1290355"/>
            <a:ext cx="160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7F7F7F"/>
                </a:solidFill>
              </a:rPr>
              <a:t>Administración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6083899" y="1751526"/>
            <a:ext cx="430186" cy="0"/>
          </a:xfrm>
          <a:prstGeom prst="line">
            <a:avLst/>
          </a:prstGeom>
          <a:ln>
            <a:solidFill>
              <a:srgbClr val="2257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Graphic 142">
            <a:extLst>
              <a:ext uri="{FF2B5EF4-FFF2-40B4-BE49-F238E27FC236}">
                <a16:creationId xmlns="" xmlns:a16="http://schemas.microsoft.com/office/drawing/2014/main" id="{8D3B1692-5D40-FE43-A097-CFC16BEA0B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65354" y="1886922"/>
            <a:ext cx="629752" cy="629752"/>
          </a:xfrm>
          <a:prstGeom prst="rect">
            <a:avLst/>
          </a:prstGeom>
        </p:spPr>
      </p:pic>
      <p:pic>
        <p:nvPicPr>
          <p:cNvPr id="25" name="Graphic 42">
            <a:extLst>
              <a:ext uri="{FF2B5EF4-FFF2-40B4-BE49-F238E27FC236}">
                <a16:creationId xmlns="" xmlns:a16="http://schemas.microsoft.com/office/drawing/2014/main" id="{65A38953-C2E9-C24C-9C9D-41581810763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666475" y="1834954"/>
            <a:ext cx="692727" cy="692727"/>
          </a:xfrm>
          <a:prstGeom prst="rect">
            <a:avLst/>
          </a:prstGeom>
        </p:spPr>
      </p:pic>
      <p:pic>
        <p:nvPicPr>
          <p:cNvPr id="26" name="Graphic 136">
            <a:extLst>
              <a:ext uri="{FF2B5EF4-FFF2-40B4-BE49-F238E27FC236}">
                <a16:creationId xmlns="" xmlns:a16="http://schemas.microsoft.com/office/drawing/2014/main" id="{052E91DC-2D01-A349-97A6-FC28CDB66ED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032179" y="1834954"/>
            <a:ext cx="692727" cy="692727"/>
          </a:xfrm>
          <a:prstGeom prst="rect">
            <a:avLst/>
          </a:prstGeom>
        </p:spPr>
      </p:pic>
      <p:pic>
        <p:nvPicPr>
          <p:cNvPr id="29" name="Graphic 129">
            <a:extLst>
              <a:ext uri="{FF2B5EF4-FFF2-40B4-BE49-F238E27FC236}">
                <a16:creationId xmlns="" xmlns:a16="http://schemas.microsoft.com/office/drawing/2014/main" id="{AD2D2197-81FC-C644-B019-7251CB9599E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54546" y="1845194"/>
            <a:ext cx="692727" cy="69272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74EC9AAA-6FFC-C74D-ADEA-DBBE549727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68127" y="126284"/>
            <a:ext cx="1273323" cy="3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adroTexto 80"/>
          <p:cNvSpPr txBox="1"/>
          <p:nvPr/>
        </p:nvSpPr>
        <p:spPr>
          <a:xfrm>
            <a:off x="6690190" y="4154424"/>
            <a:ext cx="1684695" cy="5932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</a:p>
          <a:p>
            <a:pPr>
              <a:lnSpc>
                <a:spcPct val="90000"/>
              </a:lnSpc>
            </a:pPr>
            <a:r>
              <a:rPr lang="es-E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Funcional</a:t>
            </a:r>
          </a:p>
          <a:p>
            <a:pPr>
              <a:lnSpc>
                <a:spcPct val="90000"/>
              </a:lnSpc>
            </a:pPr>
            <a:r>
              <a:rPr lang="es-E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Reportes</a:t>
            </a:r>
          </a:p>
          <a:p>
            <a:pPr>
              <a:lnSpc>
                <a:spcPct val="90000"/>
              </a:lnSpc>
            </a:pPr>
            <a:r>
              <a:rPr lang="es-ES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Flujos de Trabajo</a:t>
            </a:r>
            <a:endParaRPr lang="es-E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324466" y="119512"/>
            <a:ext cx="2160968" cy="451406"/>
          </a:xfrm>
          <a:prstGeom prst="rect">
            <a:avLst/>
          </a:prstGeom>
          <a:solidFill>
            <a:srgbClr val="0C1C92"/>
          </a:solidFill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/>
                <a:cs typeface="Arial"/>
              </a:rPr>
              <a:t>Metodología</a:t>
            </a:r>
            <a:endParaRPr lang="es-E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851264" y="590086"/>
            <a:ext cx="3508682" cy="348813"/>
          </a:xfrm>
          <a:prstGeom prst="rect">
            <a:avLst/>
          </a:prstGeom>
          <a:solidFill>
            <a:srgbClr val="2CC0A7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De Implementación</a:t>
            </a:r>
            <a:endParaRPr lang="es-E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74EC9AAA-6FFC-C74D-ADEA-DBBE5497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68127" y="126284"/>
            <a:ext cx="1273323" cy="383472"/>
          </a:xfrm>
          <a:prstGeom prst="rect">
            <a:avLst/>
          </a:prstGeom>
        </p:spPr>
      </p:pic>
      <p:sp>
        <p:nvSpPr>
          <p:cNvPr id="33" name="Oval 33">
            <a:extLst>
              <a:ext uri="{FF2B5EF4-FFF2-40B4-BE49-F238E27FC236}">
                <a16:creationId xmlns:a16="http://schemas.microsoft.com/office/drawing/2014/main" xmlns="" id="{FC3B4BCD-39CC-7742-AB7E-FF057E6DA476}"/>
              </a:ext>
            </a:extLst>
          </p:cNvPr>
          <p:cNvSpPr/>
          <p:nvPr/>
        </p:nvSpPr>
        <p:spPr>
          <a:xfrm>
            <a:off x="3398344" y="2764096"/>
            <a:ext cx="1369166" cy="1369166"/>
          </a:xfrm>
          <a:prstGeom prst="ellipse">
            <a:avLst/>
          </a:prstGeom>
          <a:solidFill>
            <a:srgbClr val="19C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xmlns="" id="{447BA5F1-DE7A-224E-909A-EBD7D76FB19D}"/>
              </a:ext>
            </a:extLst>
          </p:cNvPr>
          <p:cNvSpPr/>
          <p:nvPr/>
        </p:nvSpPr>
        <p:spPr>
          <a:xfrm>
            <a:off x="4688301" y="1327181"/>
            <a:ext cx="1369166" cy="1369166"/>
          </a:xfrm>
          <a:prstGeom prst="ellipse">
            <a:avLst/>
          </a:prstGeom>
          <a:solidFill>
            <a:srgbClr val="103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xmlns="" id="{F4C1AAC8-FAC6-D944-80EE-24AD4CD00443}"/>
              </a:ext>
            </a:extLst>
          </p:cNvPr>
          <p:cNvSpPr/>
          <p:nvPr/>
        </p:nvSpPr>
        <p:spPr>
          <a:xfrm>
            <a:off x="3685257" y="3095217"/>
            <a:ext cx="8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x-non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23">
            <a:extLst>
              <a:ext uri="{FF2B5EF4-FFF2-40B4-BE49-F238E27FC236}">
                <a16:creationId xmlns:a16="http://schemas.microsoft.com/office/drawing/2014/main" xmlns="" id="{D81B9C51-7127-9648-B0C3-C1CBE1F53223}"/>
              </a:ext>
            </a:extLst>
          </p:cNvPr>
          <p:cNvCxnSpPr/>
          <p:nvPr/>
        </p:nvCxnSpPr>
        <p:spPr>
          <a:xfrm>
            <a:off x="3788965" y="3481435"/>
            <a:ext cx="631652" cy="0"/>
          </a:xfrm>
          <a:prstGeom prst="line">
            <a:avLst/>
          </a:prstGeom>
          <a:ln w="28575">
            <a:solidFill>
              <a:srgbClr val="2D7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4">
            <a:extLst>
              <a:ext uri="{FF2B5EF4-FFF2-40B4-BE49-F238E27FC236}">
                <a16:creationId xmlns:a16="http://schemas.microsoft.com/office/drawing/2014/main" xmlns="" id="{2B765955-A12D-9D4E-9A27-3DE1DE02832C}"/>
              </a:ext>
            </a:extLst>
          </p:cNvPr>
          <p:cNvSpPr/>
          <p:nvPr/>
        </p:nvSpPr>
        <p:spPr>
          <a:xfrm>
            <a:off x="3162177" y="3499014"/>
            <a:ext cx="1841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</a:t>
            </a:r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xmlns="" id="{5B6AF9D4-A2AA-3C47-BD59-F83C30351F4D}"/>
              </a:ext>
            </a:extLst>
          </p:cNvPr>
          <p:cNvSpPr/>
          <p:nvPr/>
        </p:nvSpPr>
        <p:spPr>
          <a:xfrm>
            <a:off x="4924048" y="1507367"/>
            <a:ext cx="90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x-non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26">
            <a:extLst>
              <a:ext uri="{FF2B5EF4-FFF2-40B4-BE49-F238E27FC236}">
                <a16:creationId xmlns:a16="http://schemas.microsoft.com/office/drawing/2014/main" xmlns="" id="{FD817B40-154A-7042-B956-F15B61D506DD}"/>
              </a:ext>
            </a:extLst>
          </p:cNvPr>
          <p:cNvCxnSpPr/>
          <p:nvPr/>
        </p:nvCxnSpPr>
        <p:spPr>
          <a:xfrm>
            <a:off x="5034886" y="1898776"/>
            <a:ext cx="631652" cy="0"/>
          </a:xfrm>
          <a:prstGeom prst="line">
            <a:avLst/>
          </a:prstGeom>
          <a:ln w="28575">
            <a:solidFill>
              <a:srgbClr val="2D7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7">
            <a:extLst>
              <a:ext uri="{FF2B5EF4-FFF2-40B4-BE49-F238E27FC236}">
                <a16:creationId xmlns:a16="http://schemas.microsoft.com/office/drawing/2014/main" xmlns="" id="{DC456EB2-375B-6442-9FE8-66AEDD4E2099}"/>
              </a:ext>
            </a:extLst>
          </p:cNvPr>
          <p:cNvSpPr/>
          <p:nvPr/>
        </p:nvSpPr>
        <p:spPr>
          <a:xfrm>
            <a:off x="4556197" y="1945507"/>
            <a:ext cx="1629064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Configuración</a:t>
            </a:r>
          </a:p>
        </p:txBody>
      </p:sp>
      <p:grpSp>
        <p:nvGrpSpPr>
          <p:cNvPr id="45" name="Group 1">
            <a:extLst>
              <a:ext uri="{FF2B5EF4-FFF2-40B4-BE49-F238E27FC236}">
                <a16:creationId xmlns:a16="http://schemas.microsoft.com/office/drawing/2014/main" xmlns="" id="{926081C1-1AA7-3E45-B1A8-7AEA75E30E0E}"/>
              </a:ext>
            </a:extLst>
          </p:cNvPr>
          <p:cNvGrpSpPr/>
          <p:nvPr/>
        </p:nvGrpSpPr>
        <p:grpSpPr>
          <a:xfrm>
            <a:off x="3370472" y="2294854"/>
            <a:ext cx="5251441" cy="805812"/>
            <a:chOff x="1329297" y="4585884"/>
            <a:chExt cx="6765262" cy="1038102"/>
          </a:xfrm>
        </p:grpSpPr>
        <p:pic>
          <p:nvPicPr>
            <p:cNvPr id="47" name="Picture 11">
              <a:extLst>
                <a:ext uri="{FF2B5EF4-FFF2-40B4-BE49-F238E27FC236}">
                  <a16:creationId xmlns:a16="http://schemas.microsoft.com/office/drawing/2014/main" xmlns="" id="{0C0EE6FA-7025-4E4D-AB81-D5564EA9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601443" y="4594435"/>
              <a:ext cx="1841500" cy="622300"/>
            </a:xfrm>
            <a:prstGeom prst="rect">
              <a:avLst/>
            </a:prstGeom>
          </p:spPr>
        </p:pic>
        <p:pic>
          <p:nvPicPr>
            <p:cNvPr id="48" name="Picture 29">
              <a:extLst>
                <a:ext uri="{FF2B5EF4-FFF2-40B4-BE49-F238E27FC236}">
                  <a16:creationId xmlns:a16="http://schemas.microsoft.com/office/drawing/2014/main" xmlns="" id="{035C30E2-B3A6-BE4E-8199-6BE212A30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329297" y="4585884"/>
              <a:ext cx="1841500" cy="622300"/>
            </a:xfrm>
            <a:prstGeom prst="rect">
              <a:avLst/>
            </a:prstGeom>
          </p:spPr>
        </p:pic>
        <p:pic>
          <p:nvPicPr>
            <p:cNvPr id="49" name="Picture 30">
              <a:extLst>
                <a:ext uri="{FF2B5EF4-FFF2-40B4-BE49-F238E27FC236}">
                  <a16:creationId xmlns:a16="http://schemas.microsoft.com/office/drawing/2014/main" xmlns="" id="{EDB5336C-3EC7-4D4F-ACE8-24FE82CB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253059" y="5001686"/>
              <a:ext cx="1841500" cy="622300"/>
            </a:xfrm>
            <a:prstGeom prst="rect">
              <a:avLst/>
            </a:prstGeom>
          </p:spPr>
        </p:pic>
        <p:pic>
          <p:nvPicPr>
            <p:cNvPr id="50" name="Picture 31">
              <a:extLst>
                <a:ext uri="{FF2B5EF4-FFF2-40B4-BE49-F238E27FC236}">
                  <a16:creationId xmlns:a16="http://schemas.microsoft.com/office/drawing/2014/main" xmlns="" id="{38E97885-37D0-5848-8A14-B61A6D982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959735" y="5001686"/>
              <a:ext cx="1841500" cy="622300"/>
            </a:xfrm>
            <a:prstGeom prst="rect">
              <a:avLst/>
            </a:prstGeom>
          </p:spPr>
        </p:pic>
      </p:grpSp>
      <p:sp>
        <p:nvSpPr>
          <p:cNvPr id="51" name="Oval 35">
            <a:extLst>
              <a:ext uri="{FF2B5EF4-FFF2-40B4-BE49-F238E27FC236}">
                <a16:creationId xmlns:a16="http://schemas.microsoft.com/office/drawing/2014/main" xmlns="" id="{1E6876EE-6201-9C4E-9996-C120298A0870}"/>
              </a:ext>
            </a:extLst>
          </p:cNvPr>
          <p:cNvSpPr/>
          <p:nvPr/>
        </p:nvSpPr>
        <p:spPr>
          <a:xfrm>
            <a:off x="7202901" y="1343511"/>
            <a:ext cx="1369166" cy="1369166"/>
          </a:xfrm>
          <a:prstGeom prst="ellipse">
            <a:avLst/>
          </a:prstGeom>
          <a:solidFill>
            <a:srgbClr val="19C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xmlns="" id="{45CED0A1-2E36-324A-806C-31D34C49CACE}"/>
              </a:ext>
            </a:extLst>
          </p:cNvPr>
          <p:cNvSpPr/>
          <p:nvPr/>
        </p:nvSpPr>
        <p:spPr>
          <a:xfrm>
            <a:off x="7400235" y="167463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es-ES_tradn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x-non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37">
            <a:extLst>
              <a:ext uri="{FF2B5EF4-FFF2-40B4-BE49-F238E27FC236}">
                <a16:creationId xmlns:a16="http://schemas.microsoft.com/office/drawing/2014/main" xmlns="" id="{AB7B492C-700E-1E40-BDCE-B2B7FCF5E50C}"/>
              </a:ext>
            </a:extLst>
          </p:cNvPr>
          <p:cNvCxnSpPr/>
          <p:nvPr/>
        </p:nvCxnSpPr>
        <p:spPr>
          <a:xfrm>
            <a:off x="7593522" y="2060850"/>
            <a:ext cx="631652" cy="0"/>
          </a:xfrm>
          <a:prstGeom prst="line">
            <a:avLst/>
          </a:prstGeom>
          <a:ln w="28575">
            <a:solidFill>
              <a:srgbClr val="2D7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38">
            <a:extLst>
              <a:ext uri="{FF2B5EF4-FFF2-40B4-BE49-F238E27FC236}">
                <a16:creationId xmlns:a16="http://schemas.microsoft.com/office/drawing/2014/main" xmlns="" id="{0EE4EDD6-168D-F746-B6DC-09845E637115}"/>
              </a:ext>
            </a:extLst>
          </p:cNvPr>
          <p:cNvSpPr/>
          <p:nvPr/>
        </p:nvSpPr>
        <p:spPr>
          <a:xfrm>
            <a:off x="6966734" y="2078429"/>
            <a:ext cx="184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 al aire y </a:t>
            </a:r>
            <a:r>
              <a:rPr lang="x-non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39">
            <a:extLst>
              <a:ext uri="{FF2B5EF4-FFF2-40B4-BE49-F238E27FC236}">
                <a16:creationId xmlns:a16="http://schemas.microsoft.com/office/drawing/2014/main" xmlns="" id="{98A08C00-E988-B040-B1B0-7AF39838DEA5}"/>
              </a:ext>
            </a:extLst>
          </p:cNvPr>
          <p:cNvSpPr/>
          <p:nvPr/>
        </p:nvSpPr>
        <p:spPr>
          <a:xfrm>
            <a:off x="5929273" y="2780425"/>
            <a:ext cx="1369166" cy="1369166"/>
          </a:xfrm>
          <a:prstGeom prst="ellipse">
            <a:avLst/>
          </a:prstGeom>
          <a:solidFill>
            <a:srgbClr val="2D7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6" name="Straight Connector 40">
            <a:extLst>
              <a:ext uri="{FF2B5EF4-FFF2-40B4-BE49-F238E27FC236}">
                <a16:creationId xmlns:a16="http://schemas.microsoft.com/office/drawing/2014/main" xmlns="" id="{0B2F13A8-A756-ED40-9DEF-971C76F24196}"/>
              </a:ext>
            </a:extLst>
          </p:cNvPr>
          <p:cNvCxnSpPr/>
          <p:nvPr/>
        </p:nvCxnSpPr>
        <p:spPr>
          <a:xfrm>
            <a:off x="6313761" y="3398743"/>
            <a:ext cx="631652" cy="0"/>
          </a:xfrm>
          <a:prstGeom prst="line">
            <a:avLst/>
          </a:prstGeom>
          <a:ln w="28575">
            <a:solidFill>
              <a:srgbClr val="103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41">
            <a:extLst>
              <a:ext uri="{FF2B5EF4-FFF2-40B4-BE49-F238E27FC236}">
                <a16:creationId xmlns:a16="http://schemas.microsoft.com/office/drawing/2014/main" xmlns="" id="{5B9EE7E8-D43A-4F4C-86C0-817DCB1BD5A6}"/>
              </a:ext>
            </a:extLst>
          </p:cNvPr>
          <p:cNvSpPr/>
          <p:nvPr/>
        </p:nvSpPr>
        <p:spPr>
          <a:xfrm>
            <a:off x="5721007" y="3446721"/>
            <a:ext cx="1844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42">
            <a:extLst>
              <a:ext uri="{FF2B5EF4-FFF2-40B4-BE49-F238E27FC236}">
                <a16:creationId xmlns:a16="http://schemas.microsoft.com/office/drawing/2014/main" xmlns="" id="{2BED4C08-E0C0-5049-B370-29ECBACCD95D}"/>
              </a:ext>
            </a:extLst>
          </p:cNvPr>
          <p:cNvSpPr/>
          <p:nvPr/>
        </p:nvSpPr>
        <p:spPr>
          <a:xfrm>
            <a:off x="6139794" y="3010617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x-non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_tradn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1">
            <a:extLst>
              <a:ext uri="{FF2B5EF4-FFF2-40B4-BE49-F238E27FC236}">
                <a16:creationId xmlns:a16="http://schemas.microsoft.com/office/drawing/2014/main" xmlns="" id="{926081C1-1AA7-3E45-B1A8-7AEA75E30E0E}"/>
              </a:ext>
            </a:extLst>
          </p:cNvPr>
          <p:cNvGrpSpPr/>
          <p:nvPr/>
        </p:nvGrpSpPr>
        <p:grpSpPr>
          <a:xfrm>
            <a:off x="830528" y="2294854"/>
            <a:ext cx="2695044" cy="805812"/>
            <a:chOff x="1329297" y="4585884"/>
            <a:chExt cx="3471938" cy="1038102"/>
          </a:xfrm>
        </p:grpSpPr>
        <p:pic>
          <p:nvPicPr>
            <p:cNvPr id="61" name="Picture 29">
              <a:extLst>
                <a:ext uri="{FF2B5EF4-FFF2-40B4-BE49-F238E27FC236}">
                  <a16:creationId xmlns:a16="http://schemas.microsoft.com/office/drawing/2014/main" xmlns="" id="{035C30E2-B3A6-BE4E-8199-6BE212A30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329297" y="4585884"/>
              <a:ext cx="1841500" cy="622300"/>
            </a:xfrm>
            <a:prstGeom prst="rect">
              <a:avLst/>
            </a:prstGeom>
          </p:spPr>
        </p:pic>
        <p:pic>
          <p:nvPicPr>
            <p:cNvPr id="63" name="Picture 31">
              <a:extLst>
                <a:ext uri="{FF2B5EF4-FFF2-40B4-BE49-F238E27FC236}">
                  <a16:creationId xmlns:a16="http://schemas.microsoft.com/office/drawing/2014/main" xmlns="" id="{38E97885-37D0-5848-8A14-B61A6D982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959735" y="5001686"/>
              <a:ext cx="1841500" cy="622300"/>
            </a:xfrm>
            <a:prstGeom prst="rect">
              <a:avLst/>
            </a:prstGeom>
          </p:spPr>
        </p:pic>
      </p:grpSp>
      <p:pic>
        <p:nvPicPr>
          <p:cNvPr id="65" name="Picture 11">
            <a:extLst>
              <a:ext uri="{FF2B5EF4-FFF2-40B4-BE49-F238E27FC236}">
                <a16:creationId xmlns:a16="http://schemas.microsoft.com/office/drawing/2014/main" xmlns="" id="{0C0EE6FA-7025-4E4D-AB81-D5564EA9875E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30308"/>
          <a:stretch/>
        </p:blipFill>
        <p:spPr>
          <a:xfrm rot="10800000">
            <a:off x="-1" y="2612165"/>
            <a:ext cx="996204" cy="483051"/>
          </a:xfrm>
          <a:prstGeom prst="rect">
            <a:avLst/>
          </a:prstGeom>
        </p:spPr>
      </p:pic>
      <p:cxnSp>
        <p:nvCxnSpPr>
          <p:cNvPr id="69" name="Conector recto 68"/>
          <p:cNvCxnSpPr/>
          <p:nvPr/>
        </p:nvCxnSpPr>
        <p:spPr>
          <a:xfrm>
            <a:off x="4124357" y="4149591"/>
            <a:ext cx="0" cy="376189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192987" y="4377258"/>
            <a:ext cx="886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1</a:t>
            </a:r>
          </a:p>
        </p:txBody>
      </p:sp>
      <p:cxnSp>
        <p:nvCxnSpPr>
          <p:cNvPr id="72" name="Conector recto 71"/>
          <p:cNvCxnSpPr/>
          <p:nvPr/>
        </p:nvCxnSpPr>
        <p:spPr>
          <a:xfrm>
            <a:off x="6635820" y="4149591"/>
            <a:ext cx="0" cy="757177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uadroTexto 72"/>
          <p:cNvSpPr txBox="1"/>
          <p:nvPr/>
        </p:nvSpPr>
        <p:spPr>
          <a:xfrm>
            <a:off x="6704450" y="4758246"/>
            <a:ext cx="886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Conector recto 73"/>
          <p:cNvCxnSpPr/>
          <p:nvPr/>
        </p:nvCxnSpPr>
        <p:spPr>
          <a:xfrm flipV="1">
            <a:off x="5398606" y="941387"/>
            <a:ext cx="0" cy="377320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5467236" y="792865"/>
            <a:ext cx="886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Conector recto 75"/>
          <p:cNvCxnSpPr/>
          <p:nvPr/>
        </p:nvCxnSpPr>
        <p:spPr>
          <a:xfrm flipV="1">
            <a:off x="7872351" y="941387"/>
            <a:ext cx="0" cy="377320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7940981" y="792865"/>
            <a:ext cx="886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4</a:t>
            </a:r>
            <a:endParaRPr lang="es-E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ector recto 81"/>
          <p:cNvCxnSpPr/>
          <p:nvPr/>
        </p:nvCxnSpPr>
        <p:spPr>
          <a:xfrm>
            <a:off x="6635820" y="4267508"/>
            <a:ext cx="107586" cy="0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6635820" y="4383914"/>
            <a:ext cx="107586" cy="0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>
            <a:off x="6635820" y="4508323"/>
            <a:ext cx="107586" cy="0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>
            <a:off x="6635820" y="4632173"/>
            <a:ext cx="107586" cy="0"/>
          </a:xfrm>
          <a:prstGeom prst="line">
            <a:avLst/>
          </a:prstGeom>
          <a:ln w="3175" cmpd="sng">
            <a:solidFill>
              <a:srgbClr val="7F7F7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2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erson standing in front of a computer&#10;&#10;Description automatically generated">
            <a:extLst>
              <a:ext uri="{FF2B5EF4-FFF2-40B4-BE49-F238E27FC236}">
                <a16:creationId xmlns="" xmlns:a16="http://schemas.microsoft.com/office/drawing/2014/main" id="{3123E4E4-6554-C44E-9872-BF555E23D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"/>
          <a:stretch/>
        </p:blipFill>
        <p:spPr>
          <a:xfrm flipH="1">
            <a:off x="5299812" y="6350"/>
            <a:ext cx="3844188" cy="5140154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0" y="3004"/>
            <a:ext cx="5305620" cy="5143500"/>
          </a:xfrm>
          <a:prstGeom prst="rect">
            <a:avLst/>
          </a:prstGeom>
          <a:solidFill>
            <a:srgbClr val="0C1C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4445249" y="3507320"/>
            <a:ext cx="2546386" cy="451406"/>
          </a:xfrm>
          <a:prstGeom prst="rect">
            <a:avLst/>
          </a:prstGeom>
          <a:solidFill>
            <a:srgbClr val="2CC0A7"/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2800" dirty="0">
                <a:solidFill>
                  <a:srgbClr val="FFFFFF"/>
                </a:solidFill>
                <a:latin typeface="Arial"/>
                <a:cs typeface="Arial"/>
              </a:rPr>
              <a:t>Beneficios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43687" y="647758"/>
            <a:ext cx="388646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dar continuidad a las ventas desde cualquier lugar.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construir cotizaciones y enviarlas a los clientes con solo un </a:t>
            </a:r>
            <a:r>
              <a:rPr lang="es-ES_tradnl" sz="1200" dirty="0" err="1">
                <a:solidFill>
                  <a:schemeClr val="bg1"/>
                </a:solidFill>
                <a:latin typeface="Arial"/>
                <a:cs typeface="Arial"/>
              </a:rPr>
              <a:t>click</a:t>
            </a: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tomar pedidos en tiempo real y enviarlos directamente al ERP, SBS u 8.5 teniendo en cuenta inventarios, listas de precios, impuestos, descuentos.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incrementar la efectividad en ventas.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Reduce costos operativos.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gestionar efectivamente los clientes.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mejorar la planificación del trabajo diario.</a:t>
            </a:r>
            <a:endParaRPr lang="es-E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" sz="1200" dirty="0">
                <a:solidFill>
                  <a:schemeClr val="bg1"/>
                </a:solidFill>
                <a:latin typeface="Arial"/>
                <a:cs typeface="Arial"/>
              </a:rPr>
              <a:t>Centraliza la información de los clientes.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tomar decisiones en tiempo real.</a:t>
            </a:r>
          </a:p>
          <a:p>
            <a:pPr marL="171450" indent="-171450">
              <a:lnSpc>
                <a:spcPct val="120000"/>
              </a:lnSpc>
              <a:buClr>
                <a:srgbClr val="FFFF00"/>
              </a:buClr>
              <a:buFont typeface="Wingdings" charset="2"/>
              <a:buChar char="²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Permite hacer seguimiento a las actividades de venta.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FB0393F1-62F0-DB46-8BC3-FAE3DCAAA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127" y="126284"/>
            <a:ext cx="1273323" cy="3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0" y="3004"/>
            <a:ext cx="9144000" cy="5143500"/>
          </a:xfrm>
          <a:prstGeom prst="rect">
            <a:avLst/>
          </a:prstGeom>
          <a:solidFill>
            <a:srgbClr val="0C1C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envía</a:t>
            </a:r>
            <a:endParaRPr lang="es-ES" dirty="0"/>
          </a:p>
        </p:txBody>
      </p:sp>
      <p:sp>
        <p:nvSpPr>
          <p:cNvPr id="118" name="CuadroTexto 117"/>
          <p:cNvSpPr txBox="1"/>
          <p:nvPr/>
        </p:nvSpPr>
        <p:spPr>
          <a:xfrm>
            <a:off x="2950446" y="538618"/>
            <a:ext cx="3518962" cy="348813"/>
          </a:xfrm>
          <a:prstGeom prst="rect">
            <a:avLst/>
          </a:prstGeom>
          <a:solidFill>
            <a:srgbClr val="2D71EA"/>
          </a:solidFill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000" dirty="0">
                <a:solidFill>
                  <a:schemeClr val="bg1"/>
                </a:solidFill>
                <a:latin typeface="Arial"/>
                <a:cs typeface="Arial"/>
              </a:rPr>
              <a:t>Acceso                  100% web</a:t>
            </a:r>
            <a:endParaRPr lang="es-E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7" name="Elipse 106"/>
          <p:cNvSpPr>
            <a:spLocks noChangeAspect="1"/>
          </p:cNvSpPr>
          <p:nvPr/>
        </p:nvSpPr>
        <p:spPr>
          <a:xfrm>
            <a:off x="4244641" y="219843"/>
            <a:ext cx="864001" cy="863999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77A6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0" name="CuadroTexto 69"/>
          <p:cNvSpPr txBox="1"/>
          <p:nvPr/>
        </p:nvSpPr>
        <p:spPr>
          <a:xfrm>
            <a:off x="3969981" y="1188368"/>
            <a:ext cx="1479892" cy="348813"/>
          </a:xfrm>
          <a:prstGeom prst="rect">
            <a:avLst/>
          </a:prstGeom>
          <a:solidFill>
            <a:srgbClr val="2D71EA"/>
          </a:solidFill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000" dirty="0" smtClean="0">
                <a:solidFill>
                  <a:schemeClr val="bg1"/>
                </a:solidFill>
                <a:latin typeface="Arial"/>
                <a:cs typeface="Arial"/>
              </a:rPr>
              <a:t>ESQUEMA</a:t>
            </a:r>
            <a:endParaRPr lang="es-E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5" name="Graphic 125">
            <a:extLst>
              <a:ext uri="{FF2B5EF4-FFF2-40B4-BE49-F238E27FC236}">
                <a16:creationId xmlns="" xmlns:a16="http://schemas.microsoft.com/office/drawing/2014/main" id="{033EF1AE-2C04-BE46-9786-9E19AAD6E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70442" y="219841"/>
            <a:ext cx="838200" cy="838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="" xmlns:a16="http://schemas.microsoft.com/office/drawing/2014/main" id="{D608BC66-CFF1-AC4D-9CBD-892E41FC6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68127" y="126284"/>
            <a:ext cx="1273323" cy="383471"/>
          </a:xfrm>
          <a:prstGeom prst="rect">
            <a:avLst/>
          </a:prstGeom>
        </p:spPr>
      </p:pic>
      <p:pic>
        <p:nvPicPr>
          <p:cNvPr id="31" name="Imagen 30" descr="esales esquem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27" y="1624777"/>
            <a:ext cx="3193708" cy="3193708"/>
          </a:xfrm>
          <a:prstGeom prst="rect">
            <a:avLst/>
          </a:prstGeom>
        </p:spPr>
      </p:pic>
      <p:cxnSp>
        <p:nvCxnSpPr>
          <p:cNvPr id="47" name="Conector recto 46"/>
          <p:cNvCxnSpPr/>
          <p:nvPr/>
        </p:nvCxnSpPr>
        <p:spPr>
          <a:xfrm flipH="1" flipV="1">
            <a:off x="2950446" y="1537181"/>
            <a:ext cx="1319998" cy="400870"/>
          </a:xfrm>
          <a:prstGeom prst="line">
            <a:avLst/>
          </a:prstGeom>
          <a:ln w="3175" cmpd="sng"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1214073" y="4314080"/>
            <a:ext cx="1736373" cy="0"/>
          </a:xfrm>
          <a:prstGeom prst="line">
            <a:avLst/>
          </a:prstGeom>
          <a:ln w="3175" cmpd="sng"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V="1">
            <a:off x="5892559" y="3317681"/>
            <a:ext cx="829280" cy="591271"/>
          </a:xfrm>
          <a:prstGeom prst="line">
            <a:avLst/>
          </a:prstGeom>
          <a:ln w="3175" cmpd="sng"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H="1">
            <a:off x="2950446" y="3908952"/>
            <a:ext cx="541846" cy="405128"/>
          </a:xfrm>
          <a:prstGeom prst="line">
            <a:avLst/>
          </a:prstGeom>
          <a:ln w="3175" cmpd="sng"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5859715" y="2474574"/>
            <a:ext cx="862124" cy="843107"/>
          </a:xfrm>
          <a:prstGeom prst="line">
            <a:avLst/>
          </a:prstGeom>
          <a:ln w="3175" cmpd="sng"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6721839" y="3317681"/>
            <a:ext cx="1546525" cy="0"/>
          </a:xfrm>
          <a:prstGeom prst="line">
            <a:avLst/>
          </a:prstGeom>
          <a:ln w="3175" cmpd="sng"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1214073" y="1537181"/>
            <a:ext cx="1736373" cy="0"/>
          </a:xfrm>
          <a:prstGeom prst="line">
            <a:avLst/>
          </a:prstGeom>
          <a:ln w="3175" cmpd="sng">
            <a:solidFill>
              <a:srgbClr val="FFFF00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6645203" y="2841954"/>
            <a:ext cx="162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Consulta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(Enterprise | SBS | 8.5)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1214073" y="1522589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dirty="0" smtClean="0">
                <a:solidFill>
                  <a:schemeClr val="bg1"/>
                </a:solidFill>
              </a:rPr>
              <a:t>Consulta y envía pedidos</a:t>
            </a:r>
            <a:endParaRPr lang="es-ES" sz="1200" dirty="0">
              <a:solidFill>
                <a:schemeClr val="bg1"/>
              </a:solidFill>
            </a:endParaRPr>
          </a:p>
          <a:p>
            <a:pPr algn="r"/>
            <a:r>
              <a:rPr lang="es-ES" sz="1200" dirty="0" smtClean="0">
                <a:solidFill>
                  <a:schemeClr val="bg1"/>
                </a:solidFill>
              </a:rPr>
              <a:t>(Enterprise | SBS | 8.5)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1188425" y="3833400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dirty="0" smtClean="0">
                <a:solidFill>
                  <a:schemeClr val="bg1"/>
                </a:solidFill>
              </a:rPr>
              <a:t>Consulta y envía terceros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</a:rPr>
              <a:t>(</a:t>
            </a:r>
            <a:r>
              <a:rPr lang="es-ES" sz="1200" dirty="0" smtClean="0">
                <a:solidFill>
                  <a:schemeClr val="bg1"/>
                </a:solidFill>
              </a:rPr>
              <a:t>Enterprise | SBS | 8.5)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1525BE-889D-9A4E-9F69-F0F2EF2CBEC2}"/>
              </a:ext>
            </a:extLst>
          </p:cNvPr>
          <p:cNvSpPr txBox="1"/>
          <p:nvPr/>
        </p:nvSpPr>
        <p:spPr>
          <a:xfrm>
            <a:off x="-10244" y="1625750"/>
            <a:ext cx="9154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INGRESAR AL DEMO</a:t>
            </a:r>
            <a:endParaRPr lang="es-ES_tradnl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88123" y="2196734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https://siesacrm3.siesacloud.com:9362/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3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0244" y="0"/>
            <a:ext cx="9154243" cy="5143500"/>
          </a:xfrm>
          <a:prstGeom prst="rect">
            <a:avLst/>
          </a:prstGeom>
          <a:solidFill>
            <a:srgbClr val="0C1C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1525BE-889D-9A4E-9F69-F0F2EF2CBEC2}"/>
              </a:ext>
            </a:extLst>
          </p:cNvPr>
          <p:cNvSpPr txBox="1"/>
          <p:nvPr/>
        </p:nvSpPr>
        <p:spPr>
          <a:xfrm>
            <a:off x="3110855" y="3257217"/>
            <a:ext cx="224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  <p:pic>
        <p:nvPicPr>
          <p:cNvPr id="5" name="Imagen 4" descr="logo_eSales_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1" y="1945822"/>
            <a:ext cx="2729658" cy="8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iesa">
      <a:dk1>
        <a:srgbClr val="1030A3"/>
      </a:dk1>
      <a:lt1>
        <a:srgbClr val="2C71E6"/>
      </a:lt1>
      <a:dk2>
        <a:srgbClr val="20CAE1"/>
      </a:dk2>
      <a:lt2>
        <a:srgbClr val="19283F"/>
      </a:lt2>
      <a:accent1>
        <a:srgbClr val="CCCCCC"/>
      </a:accent1>
      <a:accent2>
        <a:srgbClr val="90CC33"/>
      </a:accent2>
      <a:accent3>
        <a:srgbClr val="19C8B6"/>
      </a:accent3>
      <a:accent4>
        <a:srgbClr val="13839E"/>
      </a:accent4>
      <a:accent5>
        <a:srgbClr val="662C8D"/>
      </a:accent5>
      <a:accent6>
        <a:srgbClr val="1030A3"/>
      </a:accent6>
      <a:hlink>
        <a:srgbClr val="2C71E6"/>
      </a:hlink>
      <a:folHlink>
        <a:srgbClr val="2C71E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6595</TotalTime>
  <Words>417</Words>
  <Application>Microsoft Macintosh PowerPoint</Application>
  <PresentationFormat>Presentación en pantalla (16:9)</PresentationFormat>
  <Paragraphs>75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Daniel</cp:lastModifiedBy>
  <cp:revision>145</cp:revision>
  <dcterms:created xsi:type="dcterms:W3CDTF">2020-04-01T18:35:14Z</dcterms:created>
  <dcterms:modified xsi:type="dcterms:W3CDTF">2020-05-28T20:18:50Z</dcterms:modified>
</cp:coreProperties>
</file>