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309" r:id="rId2"/>
    <p:sldId id="295" r:id="rId3"/>
    <p:sldId id="256" r:id="rId4"/>
    <p:sldId id="258" r:id="rId5"/>
    <p:sldId id="259" r:id="rId6"/>
    <p:sldId id="296" r:id="rId7"/>
    <p:sldId id="297" r:id="rId8"/>
    <p:sldId id="298" r:id="rId9"/>
    <p:sldId id="299" r:id="rId10"/>
    <p:sldId id="300" r:id="rId11"/>
    <p:sldId id="301" r:id="rId12"/>
    <p:sldId id="302" r:id="rId13"/>
    <p:sldId id="303" r:id="rId14"/>
    <p:sldId id="304" r:id="rId15"/>
    <p:sldId id="305" r:id="rId16"/>
    <p:sldId id="306" r:id="rId17"/>
    <p:sldId id="308" r:id="rId1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8B6"/>
    <a:srgbClr val="1031A3"/>
    <a:srgbClr val="2D71E6"/>
    <a:srgbClr val="004B96"/>
    <a:srgbClr val="00B4CD"/>
    <a:srgbClr val="205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29"/>
    <p:restoredTop sz="94694"/>
  </p:normalViewPr>
  <p:slideViewPr>
    <p:cSldViewPr snapToGrid="0" snapToObjects="1">
      <p:cViewPr varScale="1">
        <p:scale>
          <a:sx n="67" d="100"/>
          <a:sy n="67" d="100"/>
        </p:scale>
        <p:origin x="-3168" y="-104"/>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6BAD5-B1A0-DF4F-9720-396029AC544B}" type="datetimeFigureOut">
              <a:rPr lang="en-US" smtClean="0"/>
              <a:t>28/05/20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CB71D-D1BE-DF43-8F79-C56A32AE2A06}" type="slidenum">
              <a:rPr lang="en-US" smtClean="0"/>
              <a:t>‹Nr.›</a:t>
            </a:fld>
            <a:endParaRPr lang="en-US"/>
          </a:p>
        </p:txBody>
      </p:sp>
    </p:spTree>
    <p:extLst>
      <p:ext uri="{BB962C8B-B14F-4D97-AF65-F5344CB8AC3E}">
        <p14:creationId xmlns:p14="http://schemas.microsoft.com/office/powerpoint/2010/main" val="11115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1480E4C-E7FA-9544-8DD6-B83EE9360BEF}"/>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6026155" y="351407"/>
            <a:ext cx="1468589" cy="442278"/>
          </a:xfrm>
          <a:prstGeom prst="rect">
            <a:avLst/>
          </a:prstGeom>
        </p:spPr>
      </p:pic>
    </p:spTree>
    <p:extLst>
      <p:ext uri="{BB962C8B-B14F-4D97-AF65-F5344CB8AC3E}">
        <p14:creationId xmlns:p14="http://schemas.microsoft.com/office/powerpoint/2010/main" val="70485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B71FC-B14A-7A40-AC67-E34496578AB7}" type="datetime1">
              <a:rPr lang="en-US" smtClean="0"/>
              <a:t>28/05/20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71008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703AC5-CB52-0046-B33A-8898E526CBED}" type="datetime1">
              <a:rPr lang="en-US" smtClean="0"/>
              <a:t>28/05/20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192105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62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EE761-FB8B-2541-9C2A-D2D727981B2C}" type="datetime1">
              <a:rPr lang="en-US" smtClean="0"/>
              <a:t>28/05/20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5841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051A0-C2C8-1443-9607-35277FB225B0}" type="datetime1">
              <a:rPr lang="en-US" smtClean="0"/>
              <a:t>28/05/20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300904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E67EA9-ADA8-164B-852C-54A87CD795F9}" type="datetime1">
              <a:rPr lang="en-US" smtClean="0"/>
              <a:t>28/05/20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330113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081B2F-EEFE-7B41-BD24-6371ADB2C266}" type="datetime1">
              <a:rPr lang="en-US" smtClean="0"/>
              <a:t>28/05/20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319423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AC5464-A904-0847-87DD-4677DF36D1C1}" type="datetime1">
              <a:rPr lang="en-US" smtClean="0"/>
              <a:t>28/05/20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426129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50F59-C2CD-EA45-9929-668C5AC75F0A}" type="datetime1">
              <a:rPr lang="en-US" smtClean="0"/>
              <a:t>28/05/20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213861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7E862AD-9411-3945-843A-3F3FF55CC9D6}" type="datetime1">
              <a:rPr lang="en-US" smtClean="0"/>
              <a:t>28/05/20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268817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281987A-C7E5-FF45-9D52-7A28024D3EEC}" type="datetime1">
              <a:rPr lang="en-US" smtClean="0"/>
              <a:t>28/05/20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1FDA5-5F8B-2D42-9A26-A2C7BB1C0243}" type="slidenum">
              <a:rPr lang="en-US" smtClean="0"/>
              <a:t>‹Nr.›</a:t>
            </a:fld>
            <a:endParaRPr lang="en-US"/>
          </a:p>
        </p:txBody>
      </p:sp>
    </p:spTree>
    <p:extLst>
      <p:ext uri="{BB962C8B-B14F-4D97-AF65-F5344CB8AC3E}">
        <p14:creationId xmlns:p14="http://schemas.microsoft.com/office/powerpoint/2010/main" val="29662404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611043B-9449-F442-8F26-6EC46E8E66D3}" type="datetime1">
              <a:rPr lang="en-US" smtClean="0"/>
              <a:t>28/05/20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7F1FDA5-5F8B-2D42-9A26-A2C7BB1C0243}" type="slidenum">
              <a:rPr lang="en-US" smtClean="0"/>
              <a:t>‹Nr.›</a:t>
            </a:fld>
            <a:endParaRPr lang="en-US"/>
          </a:p>
        </p:txBody>
      </p:sp>
    </p:spTree>
    <p:extLst>
      <p:ext uri="{BB962C8B-B14F-4D97-AF65-F5344CB8AC3E}">
        <p14:creationId xmlns:p14="http://schemas.microsoft.com/office/powerpoint/2010/main" val="846371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orreo@sies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computer&#10;&#10;Description automatically generated">
            <a:extLst>
              <a:ext uri="{FF2B5EF4-FFF2-40B4-BE49-F238E27FC236}">
                <a16:creationId xmlns="" xmlns:a16="http://schemas.microsoft.com/office/drawing/2014/main" id="{3123E4E4-6554-C44E-9872-BF555E23D64F}"/>
              </a:ext>
            </a:extLst>
          </p:cNvPr>
          <p:cNvPicPr>
            <a:picLocks noChangeAspect="1"/>
          </p:cNvPicPr>
          <p:nvPr/>
        </p:nvPicPr>
        <p:blipFill>
          <a:blip r:embed="rId2"/>
          <a:stretch>
            <a:fillRect/>
          </a:stretch>
        </p:blipFill>
        <p:spPr>
          <a:xfrm>
            <a:off x="0" y="6350"/>
            <a:ext cx="7772400" cy="10045700"/>
          </a:xfrm>
          <a:prstGeom prst="rect">
            <a:avLst/>
          </a:prstGeom>
        </p:spPr>
      </p:pic>
      <p:sp>
        <p:nvSpPr>
          <p:cNvPr id="5" name="Rectangle 4">
            <a:extLst>
              <a:ext uri="{FF2B5EF4-FFF2-40B4-BE49-F238E27FC236}">
                <a16:creationId xmlns="" xmlns:a16="http://schemas.microsoft.com/office/drawing/2014/main" id="{C2F2A1D8-394A-0E41-AF27-4930DE3CE91E}"/>
              </a:ext>
            </a:extLst>
          </p:cNvPr>
          <p:cNvSpPr/>
          <p:nvPr/>
        </p:nvSpPr>
        <p:spPr>
          <a:xfrm>
            <a:off x="895048" y="5512153"/>
            <a:ext cx="4920585" cy="2123658"/>
          </a:xfrm>
          <a:prstGeom prst="rect">
            <a:avLst/>
          </a:prstGeom>
        </p:spPr>
        <p:txBody>
          <a:bodyPr wrap="square">
            <a:spAutoFit/>
          </a:bodyPr>
          <a:lstStyle/>
          <a:p>
            <a:r>
              <a:rPr lang="en-US" sz="4400" b="1" dirty="0" err="1">
                <a:solidFill>
                  <a:schemeClr val="bg1"/>
                </a:solidFill>
                <a:latin typeface="Arial" panose="020B0604020202020204" pitchFamily="34" charset="0"/>
              </a:rPr>
              <a:t>Garantice</a:t>
            </a:r>
            <a:r>
              <a:rPr lang="en-US" sz="4400" b="1" dirty="0">
                <a:solidFill>
                  <a:schemeClr val="bg1"/>
                </a:solidFill>
                <a:latin typeface="Arial" panose="020B0604020202020204" pitchFamily="34" charset="0"/>
              </a:rPr>
              <a:t> la </a:t>
            </a:r>
            <a:r>
              <a:rPr lang="en-US" sz="4400" b="1" dirty="0" err="1">
                <a:solidFill>
                  <a:schemeClr val="bg1"/>
                </a:solidFill>
                <a:latin typeface="Arial" panose="020B0604020202020204" pitchFamily="34" charset="0"/>
              </a:rPr>
              <a:t>continuidad</a:t>
            </a:r>
            <a:r>
              <a:rPr lang="en-US" sz="4400" b="1" dirty="0">
                <a:solidFill>
                  <a:schemeClr val="bg1"/>
                </a:solidFill>
                <a:latin typeface="Arial" panose="020B0604020202020204" pitchFamily="34" charset="0"/>
              </a:rPr>
              <a:t> de sus </a:t>
            </a:r>
            <a:r>
              <a:rPr lang="en-US" sz="4400" b="1" dirty="0" err="1">
                <a:solidFill>
                  <a:schemeClr val="bg1"/>
                </a:solidFill>
                <a:latin typeface="Arial" panose="020B0604020202020204" pitchFamily="34" charset="0"/>
              </a:rPr>
              <a:t>ventas</a:t>
            </a:r>
            <a:r>
              <a:rPr lang="en-US" sz="4400" b="1" dirty="0">
                <a:solidFill>
                  <a:schemeClr val="bg1"/>
                </a:solidFill>
                <a:latin typeface="Arial" panose="020B0604020202020204" pitchFamily="34" charset="0"/>
              </a:rPr>
              <a:t>.</a:t>
            </a:r>
            <a:endParaRPr lang="x-none" sz="3600" dirty="0">
              <a:solidFill>
                <a:schemeClr val="bg1"/>
              </a:solidFill>
            </a:endParaRPr>
          </a:p>
        </p:txBody>
      </p:sp>
      <p:cxnSp>
        <p:nvCxnSpPr>
          <p:cNvPr id="7" name="Straight Connector 6">
            <a:extLst>
              <a:ext uri="{FF2B5EF4-FFF2-40B4-BE49-F238E27FC236}">
                <a16:creationId xmlns="" xmlns:a16="http://schemas.microsoft.com/office/drawing/2014/main" id="{5C3066A1-E589-E048-846F-41194ACF8864}"/>
              </a:ext>
            </a:extLst>
          </p:cNvPr>
          <p:cNvCxnSpPr/>
          <p:nvPr/>
        </p:nvCxnSpPr>
        <p:spPr>
          <a:xfrm>
            <a:off x="1019518" y="7606516"/>
            <a:ext cx="473739" cy="0"/>
          </a:xfrm>
          <a:prstGeom prst="line">
            <a:avLst/>
          </a:prstGeom>
          <a:ln w="28575">
            <a:solidFill>
              <a:srgbClr val="2D71E4"/>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 xmlns:a16="http://schemas.microsoft.com/office/drawing/2014/main" id="{507ACDD1-B04D-B644-A45F-D27EC6FFD44E}"/>
              </a:ext>
            </a:extLst>
          </p:cNvPr>
          <p:cNvSpPr/>
          <p:nvPr/>
        </p:nvSpPr>
        <p:spPr>
          <a:xfrm>
            <a:off x="1003436" y="5055878"/>
            <a:ext cx="2343136" cy="342653"/>
          </a:xfrm>
          <a:prstGeom prst="roundRect">
            <a:avLst/>
          </a:prstGeom>
          <a:solidFill>
            <a:srgbClr val="19C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 xmlns:a16="http://schemas.microsoft.com/office/drawing/2014/main" id="{0E51BBAA-D976-2F4C-95A2-BE31537F1DB1}"/>
              </a:ext>
            </a:extLst>
          </p:cNvPr>
          <p:cNvSpPr/>
          <p:nvPr/>
        </p:nvSpPr>
        <p:spPr>
          <a:xfrm>
            <a:off x="1058766" y="5029200"/>
            <a:ext cx="2287806" cy="369332"/>
          </a:xfrm>
          <a:prstGeom prst="rect">
            <a:avLst/>
          </a:prstGeom>
        </p:spPr>
        <p:txBody>
          <a:bodyPr wrap="none">
            <a:spAutoFit/>
          </a:bodyPr>
          <a:lstStyle/>
          <a:p>
            <a:r>
              <a:rPr lang="es-CO" dirty="0">
                <a:solidFill>
                  <a:schemeClr val="bg1"/>
                </a:solidFill>
                <a:latin typeface="Arial" panose="020B0604020202020204" pitchFamily="34" charset="0"/>
                <a:cs typeface="Arial" panose="020B0604020202020204" pitchFamily="34" charset="0"/>
              </a:rPr>
              <a:t>Propuesta comercial</a:t>
            </a:r>
          </a:p>
        </p:txBody>
      </p:sp>
      <p:sp>
        <p:nvSpPr>
          <p:cNvPr id="10" name="Rectangle 9">
            <a:extLst>
              <a:ext uri="{FF2B5EF4-FFF2-40B4-BE49-F238E27FC236}">
                <a16:creationId xmlns="" xmlns:a16="http://schemas.microsoft.com/office/drawing/2014/main" id="{F2B086F5-5ED6-164A-BAB0-E74CD4CC7BCC}"/>
              </a:ext>
            </a:extLst>
          </p:cNvPr>
          <p:cNvSpPr/>
          <p:nvPr/>
        </p:nvSpPr>
        <p:spPr>
          <a:xfrm rot="2700000">
            <a:off x="1210515" y="5347415"/>
            <a:ext cx="91742" cy="91742"/>
          </a:xfrm>
          <a:prstGeom prst="rect">
            <a:avLst/>
          </a:prstGeom>
          <a:solidFill>
            <a:srgbClr val="19C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 xmlns:a16="http://schemas.microsoft.com/office/drawing/2014/main" id="{0FC4B759-17F1-1B41-8D8B-C5E5D69CD49F}"/>
              </a:ext>
            </a:extLst>
          </p:cNvPr>
          <p:cNvPicPr>
            <a:picLocks noChangeAspect="1"/>
          </p:cNvPicPr>
          <p:nvPr/>
        </p:nvPicPr>
        <p:blipFill>
          <a:blip r:embed="rId3"/>
          <a:stretch>
            <a:fillRect/>
          </a:stretch>
        </p:blipFill>
        <p:spPr>
          <a:xfrm>
            <a:off x="1321258" y="9178949"/>
            <a:ext cx="3422837" cy="417159"/>
          </a:xfrm>
          <a:prstGeom prst="rect">
            <a:avLst/>
          </a:prstGeom>
        </p:spPr>
      </p:pic>
      <p:sp>
        <p:nvSpPr>
          <p:cNvPr id="20" name="Subtítulo 2">
            <a:extLst>
              <a:ext uri="{FF2B5EF4-FFF2-40B4-BE49-F238E27FC236}">
                <a16:creationId xmlns="" xmlns:a16="http://schemas.microsoft.com/office/drawing/2014/main" id="{91C66BE7-C837-544E-AF7F-C061A1E3BAB7}"/>
              </a:ext>
            </a:extLst>
          </p:cNvPr>
          <p:cNvSpPr txBox="1">
            <a:spLocks/>
          </p:cNvSpPr>
          <p:nvPr/>
        </p:nvSpPr>
        <p:spPr>
          <a:xfrm>
            <a:off x="457419" y="617886"/>
            <a:ext cx="1151907" cy="2612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920"/>
              </a:lnSpc>
            </a:pPr>
            <a:r>
              <a:rPr lang="es-CO" sz="1600" dirty="0">
                <a:solidFill>
                  <a:schemeClr val="bg1"/>
                </a:solidFill>
                <a:latin typeface="Arial" panose="020B0604020202020204" pitchFamily="34" charset="0"/>
                <a:ea typeface="Roboto" panose="02000000000000000000" pitchFamily="2" charset="0"/>
                <a:cs typeface="Arial" panose="020B0604020202020204" pitchFamily="34" charset="0"/>
              </a:rPr>
              <a:t>siesa.com</a:t>
            </a:r>
          </a:p>
        </p:txBody>
      </p:sp>
      <p:pic>
        <p:nvPicPr>
          <p:cNvPr id="6" name="Graphic 5">
            <a:extLst>
              <a:ext uri="{FF2B5EF4-FFF2-40B4-BE49-F238E27FC236}">
                <a16:creationId xmlns="" xmlns:a16="http://schemas.microsoft.com/office/drawing/2014/main" id="{14165709-98E2-8946-87C7-6FC08D2B0048}"/>
              </a:ext>
            </a:extLst>
          </p:cNvPr>
          <p:cNvPicPr>
            <a:picLocks noChangeAspect="1"/>
          </p:cNvPicPr>
          <p:nvPr/>
        </p:nvPicPr>
        <p:blipFill>
          <a:blip r:embed="rId4">
            <a:extLst>
              <a:ext uri="{96DAC541-7B7A-43D3-8B79-37D633B846F1}">
                <asvg:svgBlip xmlns="" xmlns:asvg="http://schemas.microsoft.com/office/drawing/2016/SVG/main" r:embed="rId5"/>
              </a:ext>
            </a:extLst>
          </a:blip>
          <a:srcRect/>
          <a:stretch/>
        </p:blipFill>
        <p:spPr>
          <a:xfrm>
            <a:off x="4580038" y="8902229"/>
            <a:ext cx="3222884" cy="970598"/>
          </a:xfrm>
          <a:prstGeom prst="rect">
            <a:avLst/>
          </a:prstGeom>
        </p:spPr>
      </p:pic>
    </p:spTree>
    <p:extLst>
      <p:ext uri="{BB962C8B-B14F-4D97-AF65-F5344CB8AC3E}">
        <p14:creationId xmlns:p14="http://schemas.microsoft.com/office/powerpoint/2010/main" val="149636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621150" y="9346996"/>
            <a:ext cx="1747837" cy="534987"/>
          </a:xfrm>
        </p:spPr>
        <p:txBody>
          <a:bodyPr/>
          <a:lstStyle/>
          <a:p>
            <a:fld id="{D7F1FDA5-5F8B-2D42-9A26-A2C7BB1C0243}" type="slidenum">
              <a:rPr lang="en-US" smtClean="0"/>
              <a:t>10</a:t>
            </a:fld>
            <a:endParaRPr lang="en-US"/>
          </a:p>
        </p:txBody>
      </p:sp>
      <p:sp>
        <p:nvSpPr>
          <p:cNvPr id="2" name="Rectangle 1">
            <a:extLst>
              <a:ext uri="{FF2B5EF4-FFF2-40B4-BE49-F238E27FC236}">
                <a16:creationId xmlns="" xmlns:a16="http://schemas.microsoft.com/office/drawing/2014/main" id="{27905AC7-D211-B947-A2A3-63F81D3B090D}"/>
              </a:ext>
            </a:extLst>
          </p:cNvPr>
          <p:cNvSpPr/>
          <p:nvPr/>
        </p:nvSpPr>
        <p:spPr>
          <a:xfrm>
            <a:off x="529238" y="1249951"/>
            <a:ext cx="6839749" cy="3077766"/>
          </a:xfrm>
          <a:prstGeom prst="rect">
            <a:avLst/>
          </a:prstGeom>
        </p:spPr>
        <p:txBody>
          <a:bodyPr wrap="square">
            <a:spAutoFit/>
          </a:bodyPr>
          <a:lstStyle/>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Desde el módulo “Oportunidades” se podrán registrar todos los negocios que se encuentre trabajando cada uno de los vendedores de la compañía, en estos podrán adjuntar las cotizaciones, el valor estimado del negocio, la calificación de la oportunidad con base en metodologías de administración de ventas, todas las actividades de gestión que se han realizado (llamadas, tareas,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etc</a:t>
            </a:r>
            <a:r>
              <a:rPr lang="es-ES_tradnl" sz="1200" dirty="0">
                <a:solidFill>
                  <a:schemeClr val="tx1">
                    <a:lumMod val="50000"/>
                    <a:lumOff val="50000"/>
                  </a:schemeClr>
                </a:solidFill>
                <a:latin typeface="Arial" panose="020B0604020202020204" pitchFamily="34" charset="0"/>
                <a:cs typeface="Arial" panose="020B0604020202020204" pitchFamily="34" charset="0"/>
              </a:rPr>
              <a:t>), entre otros, con el objetivo de centralizar la información y dejar trazabilidad de la gestión de venta.</a:t>
            </a:r>
          </a:p>
          <a:p>
            <a:pPr algn="just"/>
            <a:endParaRPr lang="es-ES_tradnl" sz="1200" dirty="0">
              <a:solidFill>
                <a:schemeClr val="tx1">
                  <a:lumMod val="50000"/>
                  <a:lumOff val="50000"/>
                </a:schemeClr>
              </a:solidFill>
              <a:effectLst/>
              <a:latin typeface="Arial" panose="020B0604020202020204" pitchFamily="34" charset="0"/>
              <a:cs typeface="Arial" panose="020B0604020202020204" pitchFamily="34" charset="0"/>
            </a:endParaRPr>
          </a:p>
          <a:p>
            <a:pPr algn="just"/>
            <a:r>
              <a:rPr lang="es-ES_tradnl" sz="1400" b="1" spc="300" dirty="0">
                <a:solidFill>
                  <a:srgbClr val="1031A3"/>
                </a:solidFill>
                <a:latin typeface="Arial" panose="020B0604020202020204" pitchFamily="34" charset="0"/>
                <a:cs typeface="Arial" panose="020B0604020202020204" pitchFamily="34" charset="0"/>
              </a:rPr>
              <a:t>COTIZACIONES Y PEDIDOS</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Siesa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200" dirty="0">
                <a:solidFill>
                  <a:schemeClr val="tx1">
                    <a:lumMod val="50000"/>
                    <a:lumOff val="50000"/>
                  </a:schemeClr>
                </a:solidFill>
                <a:latin typeface="Arial" panose="020B0604020202020204" pitchFamily="34" charset="0"/>
                <a:cs typeface="Arial" panose="020B0604020202020204" pitchFamily="34" charset="0"/>
              </a:rPr>
              <a:t> permite fácilmente realizar las cotizaciones o los pedidos de venta y exportarlos en formato PDF para enviarlo con tan solo presionar un botón, al correo electrónico del cliente dejando así una copia al cliente, esto, usando los ítems (productos o servicios) que se creen anticipadamente en el ERP, SBS u 8.5. Una vez aprobada la cotización o el finalizado el pedido de venta, se envía al ERP, SBS u 8.5 de forma automática para su facturación sin necesidad de re-digitar la información.</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n-US" sz="1200" dirty="0"/>
          </a:p>
          <a:p>
            <a:pPr algn="just"/>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p:txBody>
      </p:sp>
      <p:pic>
        <p:nvPicPr>
          <p:cNvPr id="9" name="Imagen 24">
            <a:extLst>
              <a:ext uri="{FF2B5EF4-FFF2-40B4-BE49-F238E27FC236}">
                <a16:creationId xmlns="" xmlns:a16="http://schemas.microsoft.com/office/drawing/2014/main" id="{D67E8665-5C4D-1841-8966-B22D7A5800A9}"/>
              </a:ext>
            </a:extLst>
          </p:cNvPr>
          <p:cNvPicPr/>
          <p:nvPr/>
        </p:nvPicPr>
        <p:blipFill rotWithShape="1">
          <a:blip r:embed="rId2">
            <a:extLst>
              <a:ext uri="{28A0092B-C50C-407E-A947-70E740481C1C}">
                <a14:useLocalDpi xmlns:a14="http://schemas.microsoft.com/office/drawing/2010/main" val="0"/>
              </a:ext>
            </a:extLst>
          </a:blip>
          <a:srcRect b="2109"/>
          <a:stretch/>
        </p:blipFill>
        <p:spPr bwMode="auto">
          <a:xfrm>
            <a:off x="643573" y="4327717"/>
            <a:ext cx="5720080" cy="2476500"/>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 xmlns:a16="http://schemas.microsoft.com/office/drawing/2014/main" id="{45D45ACC-479C-5E43-BF25-4066C85E6D49}"/>
              </a:ext>
            </a:extLst>
          </p:cNvPr>
          <p:cNvSpPr/>
          <p:nvPr/>
        </p:nvSpPr>
        <p:spPr>
          <a:xfrm>
            <a:off x="529238" y="7261666"/>
            <a:ext cx="6839749" cy="1261884"/>
          </a:xfrm>
          <a:prstGeom prst="rect">
            <a:avLst/>
          </a:prstGeom>
        </p:spPr>
        <p:txBody>
          <a:bodyPr wrap="square">
            <a:spAutoFit/>
          </a:bodyPr>
          <a:lstStyle/>
          <a:p>
            <a:pPr algn="just"/>
            <a:r>
              <a:rPr lang="es-ES_tradnl" sz="1400" b="1" spc="300" dirty="0">
                <a:solidFill>
                  <a:srgbClr val="1031A3"/>
                </a:solidFill>
                <a:latin typeface="Arial" panose="020B0604020202020204" pitchFamily="34" charset="0"/>
                <a:cs typeface="Arial" panose="020B0604020202020204" pitchFamily="34" charset="0"/>
              </a:rPr>
              <a:t>CONSULTAS AL SISTEMA ERP </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spc="300" dirty="0" smtClean="0">
                <a:solidFill>
                  <a:srgbClr val="1031A3"/>
                </a:solidFill>
                <a:latin typeface="Arial" panose="020B0604020202020204" pitchFamily="34" charset="0"/>
                <a:cs typeface="Arial" panose="020B0604020202020204" pitchFamily="34" charset="0"/>
              </a:rPr>
              <a:t>INVENTARIOS</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A través de este módulo y gracias a la integración con la solución Siesa ERP podrá consultar desde el INSIDE SALES la existencia y la ubicación de sus ítems en tiempo real. Podrá filtrar esta información a partir de diferentes criterios para facilitar la búsqueda sobre inventarios.</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47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582357" y="9399079"/>
            <a:ext cx="1747837" cy="534987"/>
          </a:xfrm>
        </p:spPr>
        <p:txBody>
          <a:bodyPr/>
          <a:lstStyle/>
          <a:p>
            <a:fld id="{D7F1FDA5-5F8B-2D42-9A26-A2C7BB1C0243}" type="slidenum">
              <a:rPr lang="en-US" smtClean="0"/>
              <a:t>11</a:t>
            </a:fld>
            <a:endParaRPr lang="en-US" dirty="0"/>
          </a:p>
        </p:txBody>
      </p:sp>
      <p:sp>
        <p:nvSpPr>
          <p:cNvPr id="10" name="Rectangle 9">
            <a:extLst>
              <a:ext uri="{FF2B5EF4-FFF2-40B4-BE49-F238E27FC236}">
                <a16:creationId xmlns="" xmlns:a16="http://schemas.microsoft.com/office/drawing/2014/main" id="{FDBC035F-2F9D-704F-9C70-3A8286F45653}"/>
              </a:ext>
            </a:extLst>
          </p:cNvPr>
          <p:cNvSpPr/>
          <p:nvPr/>
        </p:nvSpPr>
        <p:spPr>
          <a:xfrm>
            <a:off x="468278" y="1249951"/>
            <a:ext cx="6839749" cy="8402299"/>
          </a:xfrm>
          <a:prstGeom prst="rect">
            <a:avLst/>
          </a:prstGeom>
        </p:spPr>
        <p:txBody>
          <a:bodyPr wrap="square">
            <a:spAutoFit/>
          </a:bodyPr>
          <a:lstStyle/>
          <a:p>
            <a:pPr algn="just"/>
            <a:r>
              <a:rPr lang="es-ES_tradnl" sz="1400" b="1" spc="300" dirty="0" smtClean="0">
                <a:solidFill>
                  <a:srgbClr val="1031A3"/>
                </a:solidFill>
                <a:latin typeface="Arial" panose="020B0604020202020204" pitchFamily="34" charset="0"/>
                <a:cs typeface="Arial" panose="020B0604020202020204" pitchFamily="34" charset="0"/>
              </a:rPr>
              <a:t>CARTERA </a:t>
            </a:r>
            <a:r>
              <a:rPr lang="es-ES_tradnl" sz="1400" b="1" spc="300" dirty="0">
                <a:solidFill>
                  <a:srgbClr val="1031A3"/>
                </a:solidFill>
                <a:latin typeface="Arial" panose="020B0604020202020204" pitchFamily="34" charset="0"/>
                <a:cs typeface="Arial" panose="020B0604020202020204" pitchFamily="34" charset="0"/>
              </a:rPr>
              <a:t>POR EDADES</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El sistema permite a los usuarios con privilegios consultar la cartera de cada uno de los clientes y conocer sus edades (30, 60, 90 y 120 días o más), esto permite a los usuarios del INSIDE SALES tomar decisiones en tiempo real y dar respuesta inmediata a los clientes. Así mismo permite realizar gestión de recaudo apalancando otras áreas de la organización.</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spc="300" dirty="0">
                <a:solidFill>
                  <a:srgbClr val="1031A3"/>
                </a:solidFill>
                <a:latin typeface="Arial" panose="020B0604020202020204" pitchFamily="34" charset="0"/>
                <a:cs typeface="Arial" panose="020B0604020202020204" pitchFamily="34" charset="0"/>
              </a:rPr>
              <a:t> </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400" b="1" spc="300" dirty="0" smtClean="0">
                <a:solidFill>
                  <a:srgbClr val="1031A3"/>
                </a:solidFill>
                <a:latin typeface="Arial" panose="020B0604020202020204" pitchFamily="34" charset="0"/>
                <a:cs typeface="Arial" panose="020B0604020202020204" pitchFamily="34" charset="0"/>
              </a:rPr>
              <a:t>CUPO </a:t>
            </a:r>
            <a:r>
              <a:rPr lang="es-ES_tradnl" sz="1400" b="1" spc="300" dirty="0">
                <a:solidFill>
                  <a:srgbClr val="1031A3"/>
                </a:solidFill>
                <a:latin typeface="Arial" panose="020B0604020202020204" pitchFamily="34" charset="0"/>
                <a:cs typeface="Arial" panose="020B0604020202020204" pitchFamily="34" charset="0"/>
              </a:rPr>
              <a:t>DISPONIBLE</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Es de gran aporte para la fuerza comercial, conocer en tiempo real cual es el cupo de crédito disponible asignado a los clientes, con ello, pueden establecer acuerdos con los clientes y no comprometer más de lo permitido.</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spc="300" dirty="0" smtClean="0">
                <a:solidFill>
                  <a:srgbClr val="1031A3"/>
                </a:solidFill>
                <a:latin typeface="Arial" panose="020B0604020202020204" pitchFamily="34" charset="0"/>
                <a:cs typeface="Arial" panose="020B0604020202020204" pitchFamily="34" charset="0"/>
              </a:rPr>
              <a:t>CONDICIONES </a:t>
            </a:r>
            <a:r>
              <a:rPr lang="es-ES_tradnl" sz="1400" b="1" spc="300" dirty="0">
                <a:solidFill>
                  <a:srgbClr val="1031A3"/>
                </a:solidFill>
                <a:latin typeface="Arial" panose="020B0604020202020204" pitchFamily="34" charset="0"/>
                <a:cs typeface="Arial" panose="020B0604020202020204" pitchFamily="34" charset="0"/>
              </a:rPr>
              <a:t>DE PAGO</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A la hora de cerrar un negocio, es importante concretar con el cliente como debe ser su forma de pago. Tener a la mano esta información con base en las políticas previamente determinadas por la compañía, permite a los comerciales establecer acuerdos concretos desde el principio.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Así mismo, permite pronosticar asertivamente, el ingreso de dinero lo que indica un flujo de caja constante y predictivo.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spc="300" dirty="0" smtClean="0">
                <a:solidFill>
                  <a:srgbClr val="1031A3"/>
                </a:solidFill>
                <a:latin typeface="Arial" panose="020B0604020202020204" pitchFamily="34" charset="0"/>
                <a:cs typeface="Arial" panose="020B0604020202020204" pitchFamily="34" charset="0"/>
              </a:rPr>
              <a:t>LISTA </a:t>
            </a:r>
            <a:r>
              <a:rPr lang="es-ES_tradnl" sz="1400" b="1" spc="300" dirty="0">
                <a:solidFill>
                  <a:srgbClr val="1031A3"/>
                </a:solidFill>
                <a:latin typeface="Arial" panose="020B0604020202020204" pitchFamily="34" charset="0"/>
                <a:cs typeface="Arial" panose="020B0604020202020204" pitchFamily="34" charset="0"/>
              </a:rPr>
              <a:t>DE PRECIOS QUE APLICA</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El sistema asocia listas de precios a los clientes según las políticas establecidas por la compañía, de esta manera el comercial siempre tendrá a su mano el valor real para cada uno de sus clientes.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spc="300" dirty="0" smtClean="0">
                <a:solidFill>
                  <a:srgbClr val="1031A3"/>
                </a:solidFill>
                <a:latin typeface="Arial" panose="020B0604020202020204" pitchFamily="34" charset="0"/>
                <a:cs typeface="Arial" panose="020B0604020202020204" pitchFamily="34" charset="0"/>
              </a:rPr>
              <a:t>PEDIDOS</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Es importante para la fuerza comercial y para el área de servicio al cliente conocer que pedidos se han cargado a los clientes y en qué estado se encuentran, con ello podrán dar respuesta oportuna y desarrollar un proceso de gestión eficiente.</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La plataforma permite consultar por cada cliente los pedidos realizados en el último año, así mismo conocer su estado.</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spc="300" dirty="0">
                <a:solidFill>
                  <a:srgbClr val="1031A3"/>
                </a:solidFill>
                <a:latin typeface="Arial" panose="020B0604020202020204" pitchFamily="34" charset="0"/>
                <a:cs typeface="Arial" panose="020B0604020202020204" pitchFamily="34" charset="0"/>
              </a:rPr>
              <a:t> </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400" b="1" spc="300" dirty="0" smtClean="0">
                <a:solidFill>
                  <a:srgbClr val="1031A3"/>
                </a:solidFill>
                <a:latin typeface="Arial" panose="020B0604020202020204" pitchFamily="34" charset="0"/>
                <a:cs typeface="Arial" panose="020B0604020202020204" pitchFamily="34" charset="0"/>
              </a:rPr>
              <a:t>FACTURACIÓN </a:t>
            </a:r>
            <a:r>
              <a:rPr lang="es-ES_tradnl" sz="1400" b="1" spc="300" dirty="0">
                <a:solidFill>
                  <a:srgbClr val="1031A3"/>
                </a:solidFill>
                <a:latin typeface="Arial" panose="020B0604020202020204" pitchFamily="34" charset="0"/>
                <a:cs typeface="Arial" panose="020B0604020202020204" pitchFamily="34" charset="0"/>
              </a:rPr>
              <a:t>DEL ÚLTIMO AÑO</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A través de este módulo y gracias a la integración con la solución Siesa ERP, los usuarios del INSIDE SALES podrán conocer las facturas gestionadas para cada uno de sus clientes.</a:t>
            </a:r>
          </a:p>
          <a:p>
            <a:pPr algn="just"/>
            <a:endParaRPr lang="es-ES_tradnl" b="1" dirty="0"/>
          </a:p>
          <a:p>
            <a:pPr algn="just"/>
            <a:r>
              <a:rPr lang="es-ES_tradnl" sz="1400" b="1" spc="300" dirty="0" smtClean="0">
                <a:solidFill>
                  <a:srgbClr val="1031A3"/>
                </a:solidFill>
                <a:latin typeface="Arial" panose="020B0604020202020204" pitchFamily="34" charset="0"/>
                <a:cs typeface="Arial" panose="020B0604020202020204" pitchFamily="34" charset="0"/>
              </a:rPr>
              <a:t>COMPORTAMIENTOS </a:t>
            </a:r>
            <a:r>
              <a:rPr lang="es-ES_tradnl" sz="1400" b="1" spc="300" dirty="0">
                <a:solidFill>
                  <a:srgbClr val="1031A3"/>
                </a:solidFill>
                <a:latin typeface="Arial" panose="020B0604020202020204" pitchFamily="34" charset="0"/>
                <a:cs typeface="Arial" panose="020B0604020202020204" pitchFamily="34" charset="0"/>
              </a:rPr>
              <a:t>DE COMPRA</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Para la fuerza comercial y las gerencias de toda organización, conocer el comportamiento de compra de los clientes es de suma importancia, con ello, pueden medir en tiempo real, que compra el cliente, cuanto ha comprado, cuando fue su primera y última compra, entre otros. Esto contrastado con las variables del negocio (Unidades de negocio, líneas de negocio, ubicación geográfica, etc.)</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99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560190" y="9338012"/>
            <a:ext cx="1747837" cy="534987"/>
          </a:xfrm>
        </p:spPr>
        <p:txBody>
          <a:bodyPr/>
          <a:lstStyle/>
          <a:p>
            <a:fld id="{D7F1FDA5-5F8B-2D42-9A26-A2C7BB1C0243}" type="slidenum">
              <a:rPr lang="en-US" smtClean="0"/>
              <a:t>12</a:t>
            </a:fld>
            <a:endParaRPr lang="en-US" dirty="0"/>
          </a:p>
        </p:txBody>
      </p:sp>
      <p:sp>
        <p:nvSpPr>
          <p:cNvPr id="10" name="Rectangle 9">
            <a:extLst>
              <a:ext uri="{FF2B5EF4-FFF2-40B4-BE49-F238E27FC236}">
                <a16:creationId xmlns="" xmlns:a16="http://schemas.microsoft.com/office/drawing/2014/main" id="{FDBC035F-2F9D-704F-9C70-3A8286F45653}"/>
              </a:ext>
            </a:extLst>
          </p:cNvPr>
          <p:cNvSpPr/>
          <p:nvPr/>
        </p:nvSpPr>
        <p:spPr>
          <a:xfrm>
            <a:off x="468278" y="1524995"/>
            <a:ext cx="6839749" cy="1261884"/>
          </a:xfrm>
          <a:prstGeom prst="rect">
            <a:avLst/>
          </a:prstGeom>
        </p:spPr>
        <p:txBody>
          <a:bodyPr wrap="square">
            <a:spAutoFit/>
          </a:bodyPr>
          <a:lstStyle/>
          <a:p>
            <a:pPr algn="just"/>
            <a:r>
              <a:rPr lang="es-ES_tradnl" sz="1400" b="1" spc="300" dirty="0">
                <a:solidFill>
                  <a:srgbClr val="1031A3"/>
                </a:solidFill>
                <a:latin typeface="Arial" panose="020B0604020202020204" pitchFamily="34" charset="0"/>
                <a:cs typeface="Arial" panose="020B0604020202020204" pitchFamily="34" charset="0"/>
              </a:rPr>
              <a:t>WORKFLOW</a:t>
            </a:r>
          </a:p>
          <a:p>
            <a:pPr algn="just"/>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La solución permite construir flujos de trabajo por medio de la creación de condiciones y acciones definidas en el proceso de ventas permitiendo automatizar las actividades y con ello incrementando la productividad y efectividad de los vendedores respecto a sus resultados.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Imagen 1">
            <a:extLst>
              <a:ext uri="{FF2B5EF4-FFF2-40B4-BE49-F238E27FC236}">
                <a16:creationId xmlns="" xmlns:a16="http://schemas.microsoft.com/office/drawing/2014/main" id="{4F992F61-A449-EF44-8373-289D7F2D53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8486" y="2802993"/>
            <a:ext cx="5715000" cy="1562100"/>
          </a:xfrm>
          <a:prstGeom prst="rect">
            <a:avLst/>
          </a:prstGeom>
          <a:noFill/>
          <a:ln>
            <a:noFill/>
          </a:ln>
        </p:spPr>
      </p:pic>
      <p:sp>
        <p:nvSpPr>
          <p:cNvPr id="8" name="Rectangle 7">
            <a:extLst>
              <a:ext uri="{FF2B5EF4-FFF2-40B4-BE49-F238E27FC236}">
                <a16:creationId xmlns="" xmlns:a16="http://schemas.microsoft.com/office/drawing/2014/main" id="{1780DA20-F173-1445-89A3-A2E464CE5B85}"/>
              </a:ext>
            </a:extLst>
          </p:cNvPr>
          <p:cNvSpPr/>
          <p:nvPr/>
        </p:nvSpPr>
        <p:spPr>
          <a:xfrm>
            <a:off x="468278" y="4588235"/>
            <a:ext cx="6839749" cy="4247317"/>
          </a:xfrm>
          <a:prstGeom prst="rect">
            <a:avLst/>
          </a:prstGeom>
        </p:spPr>
        <p:txBody>
          <a:bodyPr wrap="square">
            <a:spAutoFit/>
          </a:bodyPr>
          <a:lstStyle/>
          <a:p>
            <a:pPr algn="just"/>
            <a:r>
              <a:rPr lang="es-ES_tradnl" sz="1600" b="1" spc="300" dirty="0">
                <a:solidFill>
                  <a:srgbClr val="1031A3"/>
                </a:solidFill>
                <a:latin typeface="Arial" panose="020B0604020202020204" pitchFamily="34" charset="0"/>
                <a:cs typeface="Arial" panose="020B0604020202020204" pitchFamily="34" charset="0"/>
              </a:rPr>
              <a:t>ACTIVIDADES Y COLABORACIÓN</a:t>
            </a:r>
            <a:endParaRPr lang="en-US" sz="1600" b="1" spc="300" dirty="0">
              <a:solidFill>
                <a:srgbClr val="1031A3"/>
              </a:solidFill>
              <a:latin typeface="Arial" panose="020B0604020202020204" pitchFamily="34" charset="0"/>
              <a:cs typeface="Arial" panose="020B0604020202020204" pitchFamily="34" charset="0"/>
            </a:endParaRPr>
          </a:p>
          <a:p>
            <a:pPr algn="just"/>
            <a:r>
              <a:rPr lang="es-ES_tradnl" sz="1400" i="1" dirty="0"/>
              <a:t> </a:t>
            </a:r>
            <a:endParaRPr lang="en-US" sz="1400" dirty="0"/>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Para toda compañía es importante no solo poder programar reuniones, llamadas, tareas y compromisos; en la interacción con los clientes es importante poder realmente hacer seguimiento paso a paso para conocer cómo se gestiona cada compromiso que se adquiere con un cliente y así se obtiene la venta. Siesa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200" dirty="0">
                <a:solidFill>
                  <a:schemeClr val="tx1">
                    <a:lumMod val="50000"/>
                    <a:lumOff val="50000"/>
                  </a:schemeClr>
                </a:solidFill>
                <a:latin typeface="Arial" panose="020B0604020202020204" pitchFamily="34" charset="0"/>
                <a:cs typeface="Arial" panose="020B0604020202020204" pitchFamily="34" charset="0"/>
              </a:rPr>
              <a:t> permite llevar una bitácora de cada uno de sus clientes desde todas las interacciones que se tengan con el, para ello permite gestionar:</a:t>
            </a:r>
          </a:p>
          <a:p>
            <a:pPr algn="just"/>
            <a:endParaRPr lang="es-ES_tradnl"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rgbClr val="19C8B6"/>
                </a:solidFill>
                <a:latin typeface="Arial" panose="020B0604020202020204" pitchFamily="34" charset="0"/>
                <a:cs typeface="Arial" panose="020B0604020202020204" pitchFamily="34" charset="0"/>
              </a:rPr>
              <a:t>Tareas: </a:t>
            </a:r>
            <a:r>
              <a:rPr lang="es-ES_tradnl" sz="1200" dirty="0">
                <a:solidFill>
                  <a:schemeClr val="tx1">
                    <a:lumMod val="50000"/>
                    <a:lumOff val="50000"/>
                  </a:schemeClr>
                </a:solidFill>
                <a:latin typeface="Arial" panose="020B0604020202020204" pitchFamily="34" charset="0"/>
                <a:cs typeface="Arial" panose="020B0604020202020204" pitchFamily="34" charset="0"/>
              </a:rPr>
              <a:t>Es común encontrar casos donde deberá sub dividir carga para lograr resultados, hágalo mediante el módulo de tareas.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rgbClr val="19C8B6"/>
                </a:solidFill>
                <a:latin typeface="Arial" panose="020B0604020202020204" pitchFamily="34" charset="0"/>
                <a:cs typeface="Arial" panose="020B0604020202020204" pitchFamily="34" charset="0"/>
              </a:rPr>
              <a:t>Llamadas: </a:t>
            </a:r>
            <a:r>
              <a:rPr lang="es-ES_tradnl" sz="1200" dirty="0">
                <a:solidFill>
                  <a:schemeClr val="tx1">
                    <a:lumMod val="50000"/>
                    <a:lumOff val="50000"/>
                  </a:schemeClr>
                </a:solidFill>
                <a:latin typeface="Arial" panose="020B0604020202020204" pitchFamily="34" charset="0"/>
                <a:cs typeface="Arial" panose="020B0604020202020204" pitchFamily="34" charset="0"/>
              </a:rPr>
              <a:t>Programe sus llamadas y compromisos adquiridos con sus clientes, no olvidará ninguna, la herramienta se encargará de recordarle.</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b="1" dirty="0">
                <a:solidFill>
                  <a:srgbClr val="19C8B6"/>
                </a:solidFill>
                <a:latin typeface="Arial" panose="020B0604020202020204" pitchFamily="34" charset="0"/>
                <a:cs typeface="Arial" panose="020B0604020202020204" pitchFamily="34" charset="0"/>
              </a:rPr>
              <a:t>Programación de visitas y reuniones: </a:t>
            </a:r>
            <a:r>
              <a:rPr lang="es-ES_tradnl" sz="1200" dirty="0">
                <a:solidFill>
                  <a:schemeClr val="tx1">
                    <a:lumMod val="50000"/>
                    <a:lumOff val="50000"/>
                  </a:schemeClr>
                </a:solidFill>
                <a:latin typeface="Arial" panose="020B0604020202020204" pitchFamily="34" charset="0"/>
                <a:cs typeface="Arial" panose="020B0604020202020204" pitchFamily="34" charset="0"/>
              </a:rPr>
              <a:t>Programe sus reuniones y haga seguimiento a su ejecución, así mismo, documente acciones acordadas y compromisos adquiridos.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dirty="0">
                <a:solidFill>
                  <a:srgbClr val="19C8B6"/>
                </a:solidFill>
                <a:latin typeface="Arial" panose="020B0604020202020204" pitchFamily="34" charset="0"/>
                <a:cs typeface="Arial" panose="020B0604020202020204" pitchFamily="34" charset="0"/>
              </a:rPr>
              <a:t> </a:t>
            </a:r>
            <a:endParaRPr lang="en-US" sz="1200" dirty="0">
              <a:solidFill>
                <a:srgbClr val="19C8B6"/>
              </a:solidFill>
              <a:latin typeface="Arial" panose="020B0604020202020204" pitchFamily="34" charset="0"/>
              <a:cs typeface="Arial" panose="020B0604020202020204" pitchFamily="34" charset="0"/>
            </a:endParaRPr>
          </a:p>
          <a:p>
            <a:pPr algn="just"/>
            <a:r>
              <a:rPr lang="es-ES_tradnl" sz="1200" b="1" dirty="0">
                <a:solidFill>
                  <a:srgbClr val="19C8B6"/>
                </a:solidFill>
                <a:latin typeface="Arial" panose="020B0604020202020204" pitchFamily="34" charset="0"/>
                <a:cs typeface="Arial" panose="020B0604020202020204" pitchFamily="34" charset="0"/>
              </a:rPr>
              <a:t>Correo electrónico: </a:t>
            </a:r>
            <a:r>
              <a:rPr lang="es-ES_tradnl" sz="1200" dirty="0">
                <a:solidFill>
                  <a:schemeClr val="tx1">
                    <a:lumMod val="50000"/>
                    <a:lumOff val="50000"/>
                  </a:schemeClr>
                </a:solidFill>
                <a:latin typeface="Arial" panose="020B0604020202020204" pitchFamily="34" charset="0"/>
                <a:cs typeface="Arial" panose="020B0604020202020204" pitchFamily="34" charset="0"/>
              </a:rPr>
              <a:t>El sistema permite enviar correos electrónicos con el objetivo de no perder rastro de la gestión que se realice con los clientes, cada correo enviado queda automáticamente asociado al cliente e integrado a la ficha del mismo, esta funcionalidad se encuentra integrada con Office 365 o Gmail.</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29">
            <a:extLst>
              <a:ext uri="{FF2B5EF4-FFF2-40B4-BE49-F238E27FC236}">
                <a16:creationId xmlns="" xmlns:a16="http://schemas.microsoft.com/office/drawing/2014/main" id="{93B57D5B-F3D4-354E-A775-F8D8960A50BA}"/>
              </a:ext>
            </a:extLst>
          </p:cNvPr>
          <p:cNvPicPr/>
          <p:nvPr/>
        </p:nvPicPr>
        <p:blipFill>
          <a:blip r:embed="rId3">
            <a:extLst>
              <a:ext uri="{28A0092B-C50C-407E-A947-70E740481C1C}">
                <a14:useLocalDpi xmlns:a14="http://schemas.microsoft.com/office/drawing/2010/main" val="0"/>
              </a:ext>
            </a:extLst>
          </a:blip>
          <a:stretch>
            <a:fillRect/>
          </a:stretch>
        </p:blipFill>
        <p:spPr>
          <a:xfrm>
            <a:off x="1642566" y="8732939"/>
            <a:ext cx="1281154" cy="589710"/>
          </a:xfrm>
          <a:prstGeom prst="rect">
            <a:avLst/>
          </a:prstGeom>
        </p:spPr>
      </p:pic>
      <p:pic>
        <p:nvPicPr>
          <p:cNvPr id="13" name="Imagen 28">
            <a:extLst>
              <a:ext uri="{FF2B5EF4-FFF2-40B4-BE49-F238E27FC236}">
                <a16:creationId xmlns="" xmlns:a16="http://schemas.microsoft.com/office/drawing/2014/main" id="{DC361B8B-04C5-4C49-AD75-6794CDB7243E}"/>
              </a:ext>
            </a:extLst>
          </p:cNvPr>
          <p:cNvPicPr/>
          <p:nvPr/>
        </p:nvPicPr>
        <p:blipFill>
          <a:blip r:embed="rId4">
            <a:extLst>
              <a:ext uri="{28A0092B-C50C-407E-A947-70E740481C1C}">
                <a14:useLocalDpi xmlns:a14="http://schemas.microsoft.com/office/drawing/2010/main" val="0"/>
              </a:ext>
            </a:extLst>
          </a:blip>
          <a:stretch>
            <a:fillRect/>
          </a:stretch>
        </p:blipFill>
        <p:spPr>
          <a:xfrm>
            <a:off x="516034" y="8750044"/>
            <a:ext cx="901234" cy="617299"/>
          </a:xfrm>
          <a:prstGeom prst="rect">
            <a:avLst/>
          </a:prstGeom>
        </p:spPr>
      </p:pic>
    </p:spTree>
    <p:extLst>
      <p:ext uri="{BB962C8B-B14F-4D97-AF65-F5344CB8AC3E}">
        <p14:creationId xmlns:p14="http://schemas.microsoft.com/office/powerpoint/2010/main" val="185225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596100" y="9399079"/>
            <a:ext cx="1747837" cy="534987"/>
          </a:xfrm>
        </p:spPr>
        <p:txBody>
          <a:bodyPr/>
          <a:lstStyle/>
          <a:p>
            <a:fld id="{D7F1FDA5-5F8B-2D42-9A26-A2C7BB1C0243}" type="slidenum">
              <a:rPr lang="en-US" smtClean="0"/>
              <a:t>13</a:t>
            </a:fld>
            <a:endParaRPr lang="en-US" dirty="0"/>
          </a:p>
        </p:txBody>
      </p:sp>
      <p:sp>
        <p:nvSpPr>
          <p:cNvPr id="8" name="Rectangle 7">
            <a:extLst>
              <a:ext uri="{FF2B5EF4-FFF2-40B4-BE49-F238E27FC236}">
                <a16:creationId xmlns="" xmlns:a16="http://schemas.microsoft.com/office/drawing/2014/main" id="{1780DA20-F173-1445-89A3-A2E464CE5B85}"/>
              </a:ext>
            </a:extLst>
          </p:cNvPr>
          <p:cNvSpPr/>
          <p:nvPr/>
        </p:nvSpPr>
        <p:spPr>
          <a:xfrm>
            <a:off x="468278" y="1531153"/>
            <a:ext cx="6839749" cy="892552"/>
          </a:xfrm>
          <a:prstGeom prst="rect">
            <a:avLst/>
          </a:prstGeom>
        </p:spPr>
        <p:txBody>
          <a:bodyPr wrap="square">
            <a:spAutoFit/>
          </a:bodyPr>
          <a:lstStyle/>
          <a:p>
            <a:pPr algn="just"/>
            <a:r>
              <a:rPr lang="es-ES_tradnl" sz="1400" b="1" spc="300" dirty="0">
                <a:solidFill>
                  <a:srgbClr val="1031A3"/>
                </a:solidFill>
                <a:latin typeface="Arial" panose="020B0604020202020204" pitchFamily="34" charset="0"/>
                <a:cs typeface="Arial" panose="020B0604020202020204" pitchFamily="34" charset="0"/>
              </a:rPr>
              <a:t>CALENDARI­O (PLANEADOR Y VISOR DE ACTIVIDADES:</a:t>
            </a:r>
          </a:p>
          <a:p>
            <a:pPr algn="just"/>
            <a:r>
              <a:rPr lang="es-ES_tradnl" sz="1400" b="1" spc="300" dirty="0">
                <a:solidFill>
                  <a:srgbClr val="1031A3"/>
                </a:solidFill>
                <a:latin typeface="Arial" panose="020B0604020202020204" pitchFamily="34" charset="0"/>
                <a:cs typeface="Arial" panose="020B0604020202020204" pitchFamily="34" charset="0"/>
              </a:rPr>
              <a:t> </a:t>
            </a:r>
          </a:p>
          <a:p>
            <a:r>
              <a:rPr lang="es-ES_tradnl" sz="1200" dirty="0">
                <a:solidFill>
                  <a:schemeClr val="tx1">
                    <a:lumMod val="50000"/>
                    <a:lumOff val="50000"/>
                  </a:schemeClr>
                </a:solidFill>
                <a:latin typeface="Arial" panose="020B0604020202020204" pitchFamily="34" charset="0"/>
                <a:cs typeface="Arial" panose="020B0604020202020204" pitchFamily="34" charset="0"/>
              </a:rPr>
              <a:t>La plataforma le permitirá ver en tiempo real sus compromisos (Visitas, Reuniones, Llamadas y Tareas) desde la opción calendario.</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Imagen 2">
            <a:extLst>
              <a:ext uri="{FF2B5EF4-FFF2-40B4-BE49-F238E27FC236}">
                <a16:creationId xmlns="" xmlns:a16="http://schemas.microsoft.com/office/drawing/2014/main" id="{49292922-E73C-E044-83FD-EAAF3C2297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239" y="2639701"/>
            <a:ext cx="5715000" cy="3416300"/>
          </a:xfrm>
          <a:prstGeom prst="rect">
            <a:avLst/>
          </a:prstGeom>
          <a:noFill/>
          <a:ln>
            <a:noFill/>
          </a:ln>
        </p:spPr>
      </p:pic>
      <p:sp>
        <p:nvSpPr>
          <p:cNvPr id="16" name="Rectangle 15">
            <a:extLst>
              <a:ext uri="{FF2B5EF4-FFF2-40B4-BE49-F238E27FC236}">
                <a16:creationId xmlns="" xmlns:a16="http://schemas.microsoft.com/office/drawing/2014/main" id="{B9A59190-F0CE-2A4A-8703-F9AEA9CC41E5}"/>
              </a:ext>
            </a:extLst>
          </p:cNvPr>
          <p:cNvSpPr/>
          <p:nvPr/>
        </p:nvSpPr>
        <p:spPr>
          <a:xfrm>
            <a:off x="468278" y="6407953"/>
            <a:ext cx="6839749" cy="1046440"/>
          </a:xfrm>
          <a:prstGeom prst="rect">
            <a:avLst/>
          </a:prstGeom>
        </p:spPr>
        <p:txBody>
          <a:bodyPr wrap="square">
            <a:spAutoFit/>
          </a:bodyPr>
          <a:lstStyle/>
          <a:p>
            <a:r>
              <a:rPr lang="es-ES_tradnl" sz="1400" b="1" spc="300" dirty="0">
                <a:solidFill>
                  <a:srgbClr val="1031A3"/>
                </a:solidFill>
                <a:latin typeface="Arial" panose="020B0604020202020204" pitchFamily="34" charset="0"/>
                <a:cs typeface="Arial" panose="020B0604020202020204" pitchFamily="34" charset="0"/>
              </a:rPr>
              <a:t>CALENDARIO COMPARTIDO</a:t>
            </a:r>
            <a:endParaRPr lang="en-US" sz="1400" b="1" spc="300" dirty="0">
              <a:solidFill>
                <a:srgbClr val="1031A3"/>
              </a:solidFill>
              <a:latin typeface="Arial" panose="020B0604020202020204" pitchFamily="34" charset="0"/>
              <a:cs typeface="Arial" panose="020B0604020202020204" pitchFamily="34" charset="0"/>
            </a:endParaRPr>
          </a:p>
          <a:p>
            <a:endParaRPr lang="es-ES_tradnl" sz="1200" dirty="0">
              <a:solidFill>
                <a:schemeClr val="tx1">
                  <a:lumMod val="50000"/>
                  <a:lumOff val="50000"/>
                </a:schemeClr>
              </a:solidFill>
              <a:latin typeface="Arial" panose="020B0604020202020204" pitchFamily="34" charset="0"/>
              <a:cs typeface="Arial" panose="020B0604020202020204" pitchFamily="34" charset="0"/>
            </a:endParaRPr>
          </a:p>
          <a:p>
            <a:r>
              <a:rPr lang="es-ES_tradnl" sz="1200" dirty="0">
                <a:solidFill>
                  <a:schemeClr val="tx1">
                    <a:lumMod val="50000"/>
                    <a:lumOff val="50000"/>
                  </a:schemeClr>
                </a:solidFill>
                <a:latin typeface="Arial" panose="020B0604020202020204" pitchFamily="34" charset="0"/>
                <a:cs typeface="Arial" panose="020B0604020202020204" pitchFamily="34" charset="0"/>
              </a:rPr>
              <a:t>La plataforma tiene la opción de utilizar la funcionalidad calendario compartido la cual le permite ver la disponibilidad de otros usuarios, visitas planeadas por los comerciales  y agendar las actividades sin que haya colisiones de agenda.</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0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1780DA20-F173-1445-89A3-A2E464CE5B85}"/>
              </a:ext>
            </a:extLst>
          </p:cNvPr>
          <p:cNvSpPr/>
          <p:nvPr/>
        </p:nvSpPr>
        <p:spPr>
          <a:xfrm>
            <a:off x="468278" y="1531153"/>
            <a:ext cx="6839749" cy="2246769"/>
          </a:xfrm>
          <a:prstGeom prst="rect">
            <a:avLst/>
          </a:prstGeom>
        </p:spPr>
        <p:txBody>
          <a:bodyPr wrap="square">
            <a:spAutoFit/>
          </a:bodyPr>
          <a:lstStyle/>
          <a:p>
            <a:pPr algn="just"/>
            <a:r>
              <a:rPr lang="es-ES_tradnl" sz="1400" b="1" spc="300" dirty="0">
                <a:solidFill>
                  <a:srgbClr val="1031A3"/>
                </a:solidFill>
                <a:latin typeface="Arial" panose="020B0604020202020204" pitchFamily="34" charset="0"/>
                <a:cs typeface="Arial" panose="020B0604020202020204" pitchFamily="34" charset="0"/>
              </a:rPr>
              <a:t>REPORTES</a:t>
            </a:r>
          </a:p>
          <a:p>
            <a:pPr algn="just"/>
            <a:r>
              <a:rPr lang="es-ES_tradnl" sz="1400" b="1" spc="300" dirty="0">
                <a:solidFill>
                  <a:srgbClr val="1031A3"/>
                </a:solidFill>
                <a:latin typeface="Arial" panose="020B0604020202020204" pitchFamily="34" charset="0"/>
                <a:cs typeface="Arial" panose="020B0604020202020204" pitchFamily="34" charset="0"/>
              </a:rPr>
              <a:t> </a:t>
            </a:r>
          </a:p>
          <a:p>
            <a:pPr algn="just"/>
            <a:r>
              <a:rPr lang="es-ES_tradnl" sz="1400" b="1" dirty="0">
                <a:solidFill>
                  <a:srgbClr val="19C8B6"/>
                </a:solidFill>
                <a:latin typeface="Arial" panose="020B0604020202020204" pitchFamily="34" charset="0"/>
                <a:cs typeface="Arial" panose="020B0604020202020204" pitchFamily="34" charset="0"/>
              </a:rPr>
              <a:t>O-</a:t>
            </a:r>
            <a:r>
              <a:rPr lang="es-ES_tradnl" sz="1400" b="1" dirty="0" err="1">
                <a:solidFill>
                  <a:srgbClr val="19C8B6"/>
                </a:solidFill>
                <a:latin typeface="Arial" panose="020B0604020202020204" pitchFamily="34" charset="0"/>
                <a:cs typeface="Arial" panose="020B0604020202020204" pitchFamily="34" charset="0"/>
              </a:rPr>
              <a:t>Report</a:t>
            </a:r>
            <a:endParaRPr lang="en-US" sz="1400" dirty="0">
              <a:solidFill>
                <a:srgbClr val="19C8B6"/>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La solución cuenta con esta herramienta flexible para el análisis de los datos del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Inside</a:t>
            </a:r>
            <a:r>
              <a:rPr lang="es-ES_tradnl" sz="1200" dirty="0">
                <a:solidFill>
                  <a:schemeClr val="tx1">
                    <a:lumMod val="50000"/>
                    <a:lumOff val="50000"/>
                  </a:schemeClr>
                </a:solidFill>
                <a:latin typeface="Arial" panose="020B0604020202020204" pitchFamily="34" charset="0"/>
                <a:cs typeface="Arial" panose="020B0604020202020204" pitchFamily="34" charset="0"/>
              </a:rPr>
              <a:t> Sales y permitiendo a los usuarios del sistema crear intuitivamente reportes e informes según sus necesidades específicas.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b="1" dirty="0">
                <a:solidFill>
                  <a:srgbClr val="19C8B6"/>
                </a:solidFill>
                <a:latin typeface="Arial" panose="020B0604020202020204" pitchFamily="34" charset="0"/>
                <a:cs typeface="Arial" panose="020B0604020202020204" pitchFamily="34" charset="0"/>
              </a:rPr>
              <a:t>Reportes Control de mando</a:t>
            </a:r>
            <a:endParaRPr lang="en-US" sz="1400" b="1" dirty="0">
              <a:solidFill>
                <a:srgbClr val="19C8B6"/>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Al implementar Siesa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200" dirty="0">
                <a:solidFill>
                  <a:schemeClr val="tx1">
                    <a:lumMod val="50000"/>
                    <a:lumOff val="50000"/>
                  </a:schemeClr>
                </a:solidFill>
                <a:latin typeface="Arial" panose="020B0604020202020204" pitchFamily="34" charset="0"/>
                <a:cs typeface="Arial" panose="020B0604020202020204" pitchFamily="34" charset="0"/>
              </a:rPr>
              <a:t> cuenta con 2 tableros de control los cuales le permiten tener un 360º sobre los procesos de venta, con esto, poder tomar decisiones estratégicas que permitan incrementar la efectividad en las ventas y por supuesto en la interacción con los clientes.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Imagen 9">
            <a:extLst>
              <a:ext uri="{FF2B5EF4-FFF2-40B4-BE49-F238E27FC236}">
                <a16:creationId xmlns="" xmlns:a16="http://schemas.microsoft.com/office/drawing/2014/main" id="{CFCF70D4-1560-8F4B-B7E8-36560BA88D7E}"/>
              </a:ext>
            </a:extLst>
          </p:cNvPr>
          <p:cNvPicPr/>
          <p:nvPr/>
        </p:nvPicPr>
        <p:blipFill rotWithShape="1">
          <a:blip r:embed="rId2">
            <a:extLst>
              <a:ext uri="{28A0092B-C50C-407E-A947-70E740481C1C}">
                <a14:useLocalDpi xmlns:a14="http://schemas.microsoft.com/office/drawing/2010/main" val="0"/>
              </a:ext>
            </a:extLst>
          </a:blip>
          <a:srcRect b="45672"/>
          <a:stretch/>
        </p:blipFill>
        <p:spPr bwMode="auto">
          <a:xfrm>
            <a:off x="529239" y="4056477"/>
            <a:ext cx="5720080" cy="1498600"/>
          </a:xfrm>
          <a:prstGeom prst="rect">
            <a:avLst/>
          </a:prstGeom>
          <a:ln>
            <a:noFill/>
          </a:ln>
          <a:extLst>
            <a:ext uri="{53640926-AAD7-44d8-BBD7-CCE9431645EC}">
              <a14:shadowObscured xmlns:a14="http://schemas.microsoft.com/office/drawing/2010/main"/>
            </a:ext>
          </a:extLst>
        </p:spPr>
      </p:pic>
      <p:pic>
        <p:nvPicPr>
          <p:cNvPr id="10" name="Imagen 3">
            <a:extLst>
              <a:ext uri="{FF2B5EF4-FFF2-40B4-BE49-F238E27FC236}">
                <a16:creationId xmlns="" xmlns:a16="http://schemas.microsoft.com/office/drawing/2014/main" id="{0721098A-D0E8-CA4B-B311-EAA4A683B4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4319" y="5755833"/>
            <a:ext cx="5715000" cy="2984500"/>
          </a:xfrm>
          <a:prstGeom prst="rect">
            <a:avLst/>
          </a:prstGeom>
          <a:noFill/>
          <a:ln>
            <a:noFill/>
          </a:ln>
        </p:spPr>
      </p:pic>
      <p:sp>
        <p:nvSpPr>
          <p:cNvPr id="11" name="Slide Number Placeholder 13">
            <a:extLst>
              <a:ext uri="{FF2B5EF4-FFF2-40B4-BE49-F238E27FC236}">
                <a16:creationId xmlns="" xmlns:a16="http://schemas.microsoft.com/office/drawing/2014/main" id="{D324B5BE-6923-2049-B5F5-95FF16E4A4FE}"/>
              </a:ext>
            </a:extLst>
          </p:cNvPr>
          <p:cNvSpPr txBox="1">
            <a:spLocks/>
          </p:cNvSpPr>
          <p:nvPr/>
        </p:nvSpPr>
        <p:spPr>
          <a:xfrm>
            <a:off x="5582357" y="9399079"/>
            <a:ext cx="1747837" cy="534987"/>
          </a:xfrm>
          <a:prstGeom prst="rect">
            <a:avLst/>
          </a:prstGeom>
        </p:spPr>
        <p:txBody>
          <a:bodyPr vert="horz" lIns="91440" tIns="45720" rIns="91440" bIns="45720" rtlCol="0" anchor="ctr"/>
          <a:lstStyle>
            <a:defPPr>
              <a:defRPr lang="en-US"/>
            </a:defPPr>
            <a:lvl1pPr marL="0" algn="r"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7F1FDA5-5F8B-2D42-9A26-A2C7BB1C0243}" type="slidenum">
              <a:rPr lang="en-US" smtClean="0"/>
              <a:pPr/>
              <a:t>14</a:t>
            </a:fld>
            <a:endParaRPr lang="en-US" dirty="0"/>
          </a:p>
        </p:txBody>
      </p:sp>
    </p:spTree>
    <p:extLst>
      <p:ext uri="{BB962C8B-B14F-4D97-AF65-F5344CB8AC3E}">
        <p14:creationId xmlns:p14="http://schemas.microsoft.com/office/powerpoint/2010/main" val="421502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055037"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1780DA20-F173-1445-89A3-A2E464CE5B85}"/>
              </a:ext>
            </a:extLst>
          </p:cNvPr>
          <p:cNvSpPr/>
          <p:nvPr/>
        </p:nvSpPr>
        <p:spPr>
          <a:xfrm>
            <a:off x="468278" y="1531153"/>
            <a:ext cx="6839749" cy="307777"/>
          </a:xfrm>
          <a:prstGeom prst="rect">
            <a:avLst/>
          </a:prstGeom>
        </p:spPr>
        <p:txBody>
          <a:bodyPr wrap="square">
            <a:spAutoFit/>
          </a:bodyPr>
          <a:lstStyle/>
          <a:p>
            <a:pPr algn="just"/>
            <a:r>
              <a:rPr lang="es-ES_tradnl" sz="1400" b="1" spc="300" dirty="0">
                <a:solidFill>
                  <a:srgbClr val="1031A3"/>
                </a:solidFill>
                <a:latin typeface="Arial" panose="020B0604020202020204" pitchFamily="34" charset="0"/>
                <a:cs typeface="Arial" panose="020B0604020202020204" pitchFamily="34" charset="0"/>
              </a:rPr>
              <a:t>INVERSIÓN SOLUCIÓN Siesa </a:t>
            </a:r>
            <a:r>
              <a:rPr lang="es-ES_tradnl" sz="1400" b="1" spc="300" dirty="0" err="1">
                <a:solidFill>
                  <a:srgbClr val="1031A3"/>
                </a:solidFill>
                <a:latin typeface="Arial" panose="020B0604020202020204" pitchFamily="34" charset="0"/>
                <a:cs typeface="Arial" panose="020B0604020202020204" pitchFamily="34" charset="0"/>
              </a:rPr>
              <a:t>eSales</a:t>
            </a:r>
            <a:r>
              <a:rPr lang="es-ES_tradnl" sz="1400" b="1" spc="300" dirty="0">
                <a:solidFill>
                  <a:srgbClr val="1031A3"/>
                </a:solidFill>
                <a:latin typeface="Arial" panose="020B0604020202020204" pitchFamily="34" charset="0"/>
                <a:cs typeface="Arial" panose="020B0604020202020204" pitchFamily="34" charset="0"/>
              </a:rPr>
              <a:t> SAAS</a:t>
            </a:r>
            <a:r>
              <a:rPr lang="en-US" sz="1400" b="1" spc="300" dirty="0">
                <a:solidFill>
                  <a:srgbClr val="1031A3"/>
                </a:solidFill>
                <a:latin typeface="Arial" panose="020B0604020202020204" pitchFamily="34" charset="0"/>
                <a:cs typeface="Arial" panose="020B0604020202020204" pitchFamily="34" charset="0"/>
              </a:rPr>
              <a:t> </a:t>
            </a:r>
          </a:p>
        </p:txBody>
      </p:sp>
      <p:graphicFrame>
        <p:nvGraphicFramePr>
          <p:cNvPr id="2" name="Table 1">
            <a:extLst>
              <a:ext uri="{FF2B5EF4-FFF2-40B4-BE49-F238E27FC236}">
                <a16:creationId xmlns="" xmlns:a16="http://schemas.microsoft.com/office/drawing/2014/main" id="{86BFDA89-ED72-234C-92C2-1426C9080745}"/>
              </a:ext>
            </a:extLst>
          </p:cNvPr>
          <p:cNvGraphicFramePr>
            <a:graphicFrameLocks noGrp="1"/>
          </p:cNvGraphicFramePr>
          <p:nvPr>
            <p:extLst>
              <p:ext uri="{D42A27DB-BD31-4B8C-83A1-F6EECF244321}">
                <p14:modId xmlns:p14="http://schemas.microsoft.com/office/powerpoint/2010/main" val="2701855485"/>
              </p:ext>
            </p:extLst>
          </p:nvPr>
        </p:nvGraphicFramePr>
        <p:xfrm>
          <a:off x="468277" y="2054926"/>
          <a:ext cx="6726041" cy="2895446"/>
        </p:xfrm>
        <a:graphic>
          <a:graphicData uri="http://schemas.openxmlformats.org/drawingml/2006/table">
            <a:tbl>
              <a:tblPr firstRow="1" firstCol="1" bandRow="1">
                <a:tableStyleId>{5C22544A-7EE6-4342-B048-85BDC9FD1C3A}</a:tableStyleId>
              </a:tblPr>
              <a:tblGrid>
                <a:gridCol w="4726819">
                  <a:extLst>
                    <a:ext uri="{9D8B030D-6E8A-4147-A177-3AD203B41FA5}">
                      <a16:colId xmlns="" xmlns:a16="http://schemas.microsoft.com/office/drawing/2014/main" val="2924601229"/>
                    </a:ext>
                  </a:extLst>
                </a:gridCol>
                <a:gridCol w="1999222">
                  <a:extLst>
                    <a:ext uri="{9D8B030D-6E8A-4147-A177-3AD203B41FA5}">
                      <a16:colId xmlns="" xmlns:a16="http://schemas.microsoft.com/office/drawing/2014/main" val="380936119"/>
                    </a:ext>
                  </a:extLst>
                </a:gridCol>
              </a:tblGrid>
              <a:tr h="455216">
                <a:tc gridSpan="2">
                  <a:txBody>
                    <a:bodyPr/>
                    <a:lstStyle/>
                    <a:p>
                      <a:pPr algn="ctr"/>
                      <a:r>
                        <a:rPr lang="es-ES_tradnl" sz="1700" dirty="0">
                          <a:effectLst/>
                          <a:latin typeface="Arial" panose="020B0604020202020204" pitchFamily="34" charset="0"/>
                          <a:cs typeface="Arial" panose="020B0604020202020204" pitchFamily="34" charset="0"/>
                        </a:rPr>
                        <a:t>Solución Siesa </a:t>
                      </a:r>
                      <a:r>
                        <a:rPr lang="es-ES_tradnl" sz="1700" dirty="0" err="1">
                          <a:effectLst/>
                          <a:latin typeface="Arial" panose="020B0604020202020204" pitchFamily="34" charset="0"/>
                          <a:cs typeface="Arial" panose="020B0604020202020204" pitchFamily="34" charset="0"/>
                        </a:rPr>
                        <a:t>eSales</a:t>
                      </a:r>
                      <a:endParaRPr lang="en-US" sz="1200" dirty="0">
                        <a:solidFill>
                          <a:srgbClr val="365F91"/>
                        </a:solidFill>
                        <a:effectLst/>
                        <a:latin typeface="Arial" panose="020B0604020202020204" pitchFamily="34" charset="0"/>
                        <a:cs typeface="Arial" panose="020B0604020202020204" pitchFamily="34" charset="0"/>
                      </a:endParaRPr>
                    </a:p>
                  </a:txBody>
                  <a:tcPr marL="109713" marR="109713" marT="54857" marB="54857" anchor="ctr">
                    <a:solidFill>
                      <a:srgbClr val="19C8B6"/>
                    </a:solidFill>
                  </a:tcPr>
                </a:tc>
                <a:tc hMerge="1">
                  <a:txBody>
                    <a:bodyPr/>
                    <a:lstStyle/>
                    <a:p>
                      <a:endParaRPr lang="es-ES_tradnl"/>
                    </a:p>
                  </a:txBody>
                  <a:tcPr/>
                </a:tc>
                <a:extLst>
                  <a:ext uri="{0D108BD9-81ED-4DB2-BD59-A6C34878D82A}">
                    <a16:rowId xmlns="" xmlns:a16="http://schemas.microsoft.com/office/drawing/2014/main" val="10052261"/>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Instalación de la herramienta</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tc>
                  <a:txBody>
                    <a:bodyPr/>
                    <a:lstStyle/>
                    <a:p>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Incluido</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extLst>
                  <a:ext uri="{0D108BD9-81ED-4DB2-BD59-A6C34878D82A}">
                    <a16:rowId xmlns="" xmlns:a16="http://schemas.microsoft.com/office/drawing/2014/main" val="2056405987"/>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Configuración de módulos de la herramienta</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tc>
                  <a:txBody>
                    <a:bodyPr/>
                    <a:lstStyle/>
                    <a:p>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Incluido</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extLst>
                  <a:ext uri="{0D108BD9-81ED-4DB2-BD59-A6C34878D82A}">
                    <a16:rowId xmlns="" xmlns:a16="http://schemas.microsoft.com/office/drawing/2014/main" val="1784056001"/>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Configuración de usuarios (licencias)</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tc>
                  <a:txBody>
                    <a:bodyPr/>
                    <a:lstStyle/>
                    <a:p>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Incluido</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extLst>
                  <a:ext uri="{0D108BD9-81ED-4DB2-BD59-A6C34878D82A}">
                    <a16:rowId xmlns="" xmlns:a16="http://schemas.microsoft.com/office/drawing/2014/main" val="1439003479"/>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Capacitación Funcional</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tc>
                  <a:txBody>
                    <a:bodyPr/>
                    <a:lstStyle/>
                    <a:p>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Incluido</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extLst>
                  <a:ext uri="{0D108BD9-81ED-4DB2-BD59-A6C34878D82A}">
                    <a16:rowId xmlns="" xmlns:a16="http://schemas.microsoft.com/office/drawing/2014/main" val="142690661"/>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Capacitación en Administración</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tc>
                  <a:txBody>
                    <a:bodyPr/>
                    <a:lstStyle/>
                    <a:p>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Incluido</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extLst>
                  <a:ext uri="{0D108BD9-81ED-4DB2-BD59-A6C34878D82A}">
                    <a16:rowId xmlns="" xmlns:a16="http://schemas.microsoft.com/office/drawing/2014/main" val="223461214"/>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5 usuarios (licencias)</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tc>
                  <a:txBody>
                    <a:bodyPr/>
                    <a:lstStyle/>
                    <a:p>
                      <a:pPr algn="r"/>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 </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extLst>
                  <a:ext uri="{0D108BD9-81ED-4DB2-BD59-A6C34878D82A}">
                    <a16:rowId xmlns="" xmlns:a16="http://schemas.microsoft.com/office/drawing/2014/main" val="1031422551"/>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Cuota Mes 1, 2 y 3</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tc>
                  <a:txBody>
                    <a:bodyPr/>
                    <a:lstStyle/>
                    <a:p>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extLst>
                  <a:ext uri="{0D108BD9-81ED-4DB2-BD59-A6C34878D82A}">
                    <a16:rowId xmlns="" xmlns:a16="http://schemas.microsoft.com/office/drawing/2014/main" val="4229799613"/>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Mensualidad a partir del mes 4</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tc>
                  <a:txBody>
                    <a:bodyPr/>
                    <a:lstStyle/>
                    <a:p>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extLst>
                  <a:ext uri="{0D108BD9-81ED-4DB2-BD59-A6C34878D82A}">
                    <a16:rowId xmlns="" xmlns:a16="http://schemas.microsoft.com/office/drawing/2014/main" val="2668769623"/>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Valor Usuario Adicional</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tc>
                  <a:txBody>
                    <a:bodyPr/>
                    <a:lstStyle/>
                    <a:p>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extLst>
                  <a:ext uri="{0D108BD9-81ED-4DB2-BD59-A6C34878D82A}">
                    <a16:rowId xmlns="" xmlns:a16="http://schemas.microsoft.com/office/drawing/2014/main" val="2701881677"/>
                  </a:ext>
                </a:extLst>
              </a:tr>
              <a:tr h="7047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 </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tc>
                  <a:txBody>
                    <a:bodyPr/>
                    <a:lstStyle/>
                    <a:p>
                      <a:pPr algn="ctr"/>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 </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1">
                        <a:lumMod val="95000"/>
                      </a:schemeClr>
                    </a:solidFill>
                  </a:tcPr>
                </a:tc>
                <a:extLst>
                  <a:ext uri="{0D108BD9-81ED-4DB2-BD59-A6C34878D82A}">
                    <a16:rowId xmlns="" xmlns:a16="http://schemas.microsoft.com/office/drawing/2014/main" val="2842072940"/>
                  </a:ext>
                </a:extLst>
              </a:tr>
              <a:tr h="225735">
                <a:tc>
                  <a:txBody>
                    <a:bodyPr/>
                    <a:lstStyle/>
                    <a:p>
                      <a:pPr algn="just"/>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Tiempo Estimado de implementación Siesa </a:t>
                      </a:r>
                      <a:r>
                        <a:rPr lang="es-ES_tradnl" sz="1200" dirty="0" err="1">
                          <a:solidFill>
                            <a:schemeClr val="tx1">
                              <a:lumMod val="50000"/>
                              <a:lumOff val="50000"/>
                            </a:schemeClr>
                          </a:solidFill>
                          <a:effectLst/>
                          <a:latin typeface="Arial" panose="020B0604020202020204" pitchFamily="34" charset="0"/>
                          <a:cs typeface="Arial" panose="020B0604020202020204" pitchFamily="34" charset="0"/>
                        </a:rPr>
                        <a:t>eSales</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tc>
                  <a:txBody>
                    <a:bodyPr/>
                    <a:lstStyle/>
                    <a:p>
                      <a:pPr algn="ctr"/>
                      <a:r>
                        <a:rPr lang="es-ES_tradnl" sz="1200" dirty="0">
                          <a:solidFill>
                            <a:schemeClr val="tx1">
                              <a:lumMod val="50000"/>
                              <a:lumOff val="50000"/>
                            </a:schemeClr>
                          </a:solidFill>
                          <a:effectLst/>
                          <a:latin typeface="Arial" panose="020B0604020202020204" pitchFamily="34" charset="0"/>
                          <a:cs typeface="Arial" panose="020B0604020202020204" pitchFamily="34" charset="0"/>
                        </a:rPr>
                        <a:t>4 semanas hábiles</a:t>
                      </a:r>
                      <a:endParaRPr lang="en-US" sz="1200" dirty="0">
                        <a:solidFill>
                          <a:schemeClr val="tx1">
                            <a:lumMod val="50000"/>
                            <a:lumOff val="50000"/>
                          </a:schemeClr>
                        </a:solidFill>
                        <a:effectLst/>
                        <a:latin typeface="Arial" panose="020B0604020202020204" pitchFamily="34" charset="0"/>
                        <a:cs typeface="Arial" panose="020B0604020202020204" pitchFamily="34" charset="0"/>
                      </a:endParaRPr>
                    </a:p>
                  </a:txBody>
                  <a:tcPr marL="82285" marR="82285" marT="0" marB="0" anchor="ctr">
                    <a:solidFill>
                      <a:schemeClr val="bg2">
                        <a:lumMod val="90000"/>
                      </a:schemeClr>
                    </a:solidFill>
                  </a:tcPr>
                </a:tc>
                <a:extLst>
                  <a:ext uri="{0D108BD9-81ED-4DB2-BD59-A6C34878D82A}">
                    <a16:rowId xmlns="" xmlns:a16="http://schemas.microsoft.com/office/drawing/2014/main" val="1744750462"/>
                  </a:ext>
                </a:extLst>
              </a:tr>
            </a:tbl>
          </a:graphicData>
        </a:graphic>
      </p:graphicFrame>
      <p:sp>
        <p:nvSpPr>
          <p:cNvPr id="11" name="Rectangle 10">
            <a:extLst>
              <a:ext uri="{FF2B5EF4-FFF2-40B4-BE49-F238E27FC236}">
                <a16:creationId xmlns="" xmlns:a16="http://schemas.microsoft.com/office/drawing/2014/main" id="{0439862A-7D34-4C42-A216-DE3FFCAB1DE1}"/>
              </a:ext>
            </a:extLst>
          </p:cNvPr>
          <p:cNvSpPr/>
          <p:nvPr/>
        </p:nvSpPr>
        <p:spPr>
          <a:xfrm>
            <a:off x="468278" y="5959605"/>
            <a:ext cx="6839749" cy="3231654"/>
          </a:xfrm>
          <a:prstGeom prst="rect">
            <a:avLst/>
          </a:prstGeom>
        </p:spPr>
        <p:txBody>
          <a:bodyPr wrap="square">
            <a:spAutoFit/>
          </a:bodyPr>
          <a:lstStyle/>
          <a:p>
            <a:r>
              <a:rPr lang="es-CO" sz="1200" dirty="0">
                <a:solidFill>
                  <a:schemeClr val="tx1">
                    <a:lumMod val="50000"/>
                    <a:lumOff val="50000"/>
                  </a:schemeClr>
                </a:solidFill>
                <a:latin typeface="Arial" panose="020B0604020202020204" pitchFamily="34" charset="0"/>
                <a:cs typeface="Arial" panose="020B0604020202020204" pitchFamily="34" charset="0"/>
              </a:rPr>
              <a:t>En Siesa buscamos empoderar al cliente para que no incurra en gastos adicionales de ajustes a la herramienta y lo pueda ejecutar por sí mismo con el acompañamiento del programa de soporte.</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s-CO"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s-ES_tradnl" sz="1200" dirty="0">
                <a:solidFill>
                  <a:schemeClr val="tx1">
                    <a:lumMod val="50000"/>
                    <a:lumOff val="50000"/>
                  </a:schemeClr>
                </a:solidFill>
                <a:latin typeface="Arial" panose="020B0604020202020204" pitchFamily="34" charset="0"/>
                <a:cs typeface="Arial" panose="020B0604020202020204" pitchFamily="34" charset="0"/>
              </a:rPr>
              <a:t>Siesa se compromete a prestar servicio técnico de garantía a eventuales fallas de la personalización y adaptación hecha por nuestros ingenieros sobre el Siesa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200" dirty="0">
                <a:solidFill>
                  <a:schemeClr val="tx1">
                    <a:lumMod val="50000"/>
                    <a:lumOff val="50000"/>
                  </a:schemeClr>
                </a:solidFill>
                <a:latin typeface="Arial" panose="020B0604020202020204" pitchFamily="34" charset="0"/>
                <a:cs typeface="Arial" panose="020B0604020202020204" pitchFamily="34" charset="0"/>
              </a:rPr>
              <a:t> por espacio de Dos (2) meses,  contados a partir de la fecha en que se firme el acta de entrega final del proyecto, pasado este periodo, este está sujeto a la subscripción de un programa de soporte. Los servicios de soporte que brindamos son:</a:t>
            </a: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s-ES_tradnl" sz="1200" b="1" dirty="0">
                <a:solidFill>
                  <a:srgbClr val="19C8B6"/>
                </a:solidFill>
                <a:latin typeface="Arial" panose="020B0604020202020204" pitchFamily="34" charset="0"/>
                <a:cs typeface="Arial" panose="020B0604020202020204" pitchFamily="34" charset="0"/>
              </a:rPr>
              <a:t>Soporte Funcional</a:t>
            </a:r>
            <a:r>
              <a:rPr lang="es-ES_tradnl" sz="1200" dirty="0">
                <a:solidFill>
                  <a:srgbClr val="19C8B6"/>
                </a:solidFill>
                <a:latin typeface="Arial" panose="020B0604020202020204" pitchFamily="34" charset="0"/>
                <a:cs typeface="Arial" panose="020B0604020202020204" pitchFamily="34" charset="0"/>
              </a:rPr>
              <a:t>: </a:t>
            </a:r>
            <a:r>
              <a:rPr lang="es-ES_tradnl" sz="1200" dirty="0">
                <a:solidFill>
                  <a:schemeClr val="tx1">
                    <a:lumMod val="50000"/>
                    <a:lumOff val="50000"/>
                  </a:schemeClr>
                </a:solidFill>
                <a:latin typeface="Arial" panose="020B0604020202020204" pitchFamily="34" charset="0"/>
                <a:cs typeface="Arial" panose="020B0604020202020204" pitchFamily="34" charset="0"/>
              </a:rPr>
              <a:t>Resolución de inquietudes acerca del manejo de la plataforma y capacitación de personal.</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r>
              <a:rPr lang="es-ES_tradnl" sz="1200" b="1" dirty="0">
                <a:solidFill>
                  <a:srgbClr val="19C8B6"/>
                </a:solidFill>
                <a:latin typeface="Arial" panose="020B0604020202020204" pitchFamily="34" charset="0"/>
                <a:cs typeface="Arial" panose="020B0604020202020204" pitchFamily="34" charset="0"/>
              </a:rPr>
              <a:t>Soporte Técnico</a:t>
            </a:r>
            <a:r>
              <a:rPr lang="es-ES_tradnl" sz="1200" dirty="0">
                <a:solidFill>
                  <a:srgbClr val="19C8B6"/>
                </a:solidFill>
                <a:latin typeface="Arial" panose="020B0604020202020204" pitchFamily="34" charset="0"/>
                <a:cs typeface="Arial" panose="020B0604020202020204" pitchFamily="34" charset="0"/>
              </a:rPr>
              <a:t>: </a:t>
            </a:r>
            <a:r>
              <a:rPr lang="es-ES_tradnl" sz="1200" dirty="0">
                <a:solidFill>
                  <a:schemeClr val="tx1">
                    <a:lumMod val="50000"/>
                    <a:lumOff val="50000"/>
                  </a:schemeClr>
                </a:solidFill>
                <a:latin typeface="Arial" panose="020B0604020202020204" pitchFamily="34" charset="0"/>
                <a:cs typeface="Arial" panose="020B0604020202020204" pitchFamily="34" charset="0"/>
              </a:rPr>
              <a:t>Resolución a fallas técnicas de la plataforma y base de datos.</a:t>
            </a:r>
          </a:p>
          <a:p>
            <a:endParaRPr lang="es-ES_tradnl" sz="1200" dirty="0">
              <a:solidFill>
                <a:schemeClr val="tx1">
                  <a:lumMod val="50000"/>
                  <a:lumOff val="50000"/>
                </a:schemeClr>
              </a:solidFill>
              <a:latin typeface="Arial" panose="020B0604020202020204" pitchFamily="34" charset="0"/>
              <a:cs typeface="Arial" panose="020B0604020202020204" pitchFamily="34" charset="0"/>
            </a:endParaRPr>
          </a:p>
          <a:p>
            <a:r>
              <a:rPr lang="es-ES_tradnl" sz="1200" b="1" dirty="0">
                <a:solidFill>
                  <a:srgbClr val="19C8B6"/>
                </a:solidFill>
                <a:latin typeface="Arial" panose="020B0604020202020204" pitchFamily="34" charset="0"/>
                <a:cs typeface="Arial" panose="020B0604020202020204" pitchFamily="34" charset="0"/>
              </a:rPr>
              <a:t>Actualizaciones Permanentes</a:t>
            </a:r>
            <a:r>
              <a:rPr lang="es-ES_tradnl" sz="1200" dirty="0">
                <a:solidFill>
                  <a:srgbClr val="19C8B6"/>
                </a:solidFill>
                <a:latin typeface="Arial" panose="020B0604020202020204" pitchFamily="34" charset="0"/>
                <a:cs typeface="Arial" panose="020B0604020202020204" pitchFamily="34" charset="0"/>
              </a:rPr>
              <a:t>: </a:t>
            </a:r>
            <a:r>
              <a:rPr lang="es-ES_tradnl" sz="1200" dirty="0">
                <a:solidFill>
                  <a:schemeClr val="tx1">
                    <a:lumMod val="50000"/>
                    <a:lumOff val="50000"/>
                  </a:schemeClr>
                </a:solidFill>
                <a:latin typeface="Arial" panose="020B0604020202020204" pitchFamily="34" charset="0"/>
                <a:cs typeface="Arial" panose="020B0604020202020204" pitchFamily="34" charset="0"/>
              </a:rPr>
              <a:t>Informar y actualizar Siesa </a:t>
            </a:r>
            <a:r>
              <a:rPr lang="es-ES_tradnl" sz="12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200" dirty="0">
                <a:solidFill>
                  <a:schemeClr val="tx1">
                    <a:lumMod val="50000"/>
                    <a:lumOff val="50000"/>
                  </a:schemeClr>
                </a:solidFill>
                <a:latin typeface="Arial" panose="020B0604020202020204" pitchFamily="34" charset="0"/>
                <a:cs typeface="Arial" panose="020B0604020202020204" pitchFamily="34" charset="0"/>
              </a:rPr>
              <a:t>, previa solicitud del cliente. Con los últimos reléase liberados por la compañía.</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4B7EE87D-C47D-FF4E-97EA-42F7A6C82963}"/>
              </a:ext>
            </a:extLst>
          </p:cNvPr>
          <p:cNvSpPr/>
          <p:nvPr/>
        </p:nvSpPr>
        <p:spPr>
          <a:xfrm>
            <a:off x="468278" y="5341153"/>
            <a:ext cx="6839749" cy="369332"/>
          </a:xfrm>
          <a:prstGeom prst="rect">
            <a:avLst/>
          </a:prstGeom>
        </p:spPr>
        <p:txBody>
          <a:bodyPr wrap="square">
            <a:spAutoFit/>
          </a:bodyPr>
          <a:lstStyle/>
          <a:p>
            <a:pPr algn="just"/>
            <a:r>
              <a:rPr lang="es-ES" sz="1400" b="1" spc="300" dirty="0">
                <a:solidFill>
                  <a:srgbClr val="1031A3"/>
                </a:solidFill>
                <a:latin typeface="Arial" panose="020B0604020202020204" pitchFamily="34" charset="0"/>
                <a:cs typeface="Arial" panose="020B0604020202020204" pitchFamily="34" charset="0"/>
              </a:rPr>
              <a:t>MODELO DE SOPORTE PARA SOLUCIÓN INSIDE SALES</a:t>
            </a:r>
            <a:endParaRPr lang="en-US" sz="1400" b="1" spc="300" dirty="0">
              <a:solidFill>
                <a:srgbClr val="1031A3"/>
              </a:solidFill>
              <a:latin typeface="Arial" panose="020B0604020202020204" pitchFamily="34" charset="0"/>
              <a:cs typeface="Arial" panose="020B0604020202020204" pitchFamily="34" charset="0"/>
            </a:endParaRPr>
          </a:p>
        </p:txBody>
      </p:sp>
      <p:sp>
        <p:nvSpPr>
          <p:cNvPr id="9" name="Slide Number Placeholder 13">
            <a:extLst>
              <a:ext uri="{FF2B5EF4-FFF2-40B4-BE49-F238E27FC236}">
                <a16:creationId xmlns="" xmlns:a16="http://schemas.microsoft.com/office/drawing/2014/main" id="{4B5CFD74-EED8-4E43-B9ED-753307DBDE3C}"/>
              </a:ext>
            </a:extLst>
          </p:cNvPr>
          <p:cNvSpPr txBox="1">
            <a:spLocks/>
          </p:cNvSpPr>
          <p:nvPr/>
        </p:nvSpPr>
        <p:spPr>
          <a:xfrm>
            <a:off x="5582357" y="9399079"/>
            <a:ext cx="1747837" cy="534987"/>
          </a:xfrm>
          <a:prstGeom prst="rect">
            <a:avLst/>
          </a:prstGeom>
        </p:spPr>
        <p:txBody>
          <a:bodyPr vert="horz" lIns="91440" tIns="45720" rIns="91440" bIns="45720" rtlCol="0" anchor="ctr"/>
          <a:lstStyle>
            <a:defPPr>
              <a:defRPr lang="en-US"/>
            </a:defPPr>
            <a:lvl1pPr marL="0" algn="r"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7F1FDA5-5F8B-2D42-9A26-A2C7BB1C0243}" type="slidenum">
              <a:rPr lang="en-US" smtClean="0"/>
              <a:pPr/>
              <a:t>15</a:t>
            </a:fld>
            <a:endParaRPr lang="en-US" dirty="0"/>
          </a:p>
        </p:txBody>
      </p:sp>
    </p:spTree>
    <p:extLst>
      <p:ext uri="{BB962C8B-B14F-4D97-AF65-F5344CB8AC3E}">
        <p14:creationId xmlns:p14="http://schemas.microsoft.com/office/powerpoint/2010/main" val="351687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429188"/>
            <a:ext cx="5478700" cy="369332"/>
          </a:xfrm>
          <a:prstGeom prst="rect">
            <a:avLst/>
          </a:prstGeom>
          <a:noFill/>
        </p:spPr>
        <p:txBody>
          <a:bodyPr wrap="square" rtlCol="0">
            <a:spAutoFit/>
          </a:bodyPr>
          <a:lstStyle/>
          <a:p>
            <a:r>
              <a:rPr lang="es-ES" b="1" spc="300" dirty="0">
                <a:solidFill>
                  <a:srgbClr val="19C8B6"/>
                </a:solidFill>
                <a:latin typeface="Arial" panose="020B0604020202020204" pitchFamily="34" charset="0"/>
                <a:cs typeface="Arial" panose="020B0604020202020204" pitchFamily="34" charset="0"/>
              </a:rPr>
              <a:t>CONFIDENCIALIDAD</a:t>
            </a: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0439862A-7D34-4C42-A216-DE3FFCAB1DE1}"/>
              </a:ext>
            </a:extLst>
          </p:cNvPr>
          <p:cNvSpPr/>
          <p:nvPr/>
        </p:nvSpPr>
        <p:spPr>
          <a:xfrm>
            <a:off x="468278" y="1716372"/>
            <a:ext cx="6839749" cy="7294305"/>
          </a:xfrm>
          <a:prstGeom prst="rect">
            <a:avLst/>
          </a:prstGeom>
        </p:spPr>
        <p:txBody>
          <a:bodyPr wrap="square">
            <a:spAutoFit/>
          </a:bodyPr>
          <a:lstStyle/>
          <a:p>
            <a:pPr algn="just"/>
            <a:r>
              <a:rPr lang="es-CO" sz="1200" dirty="0">
                <a:solidFill>
                  <a:schemeClr val="tx1">
                    <a:lumMod val="50000"/>
                    <a:lumOff val="50000"/>
                  </a:schemeClr>
                </a:solidFill>
                <a:latin typeface="Arial" panose="020B0604020202020204" pitchFamily="34" charset="0"/>
                <a:cs typeface="Arial" panose="020B0604020202020204" pitchFamily="34" charset="0"/>
              </a:rPr>
              <a:t>Este material constituye y contiene información propiedad de </a:t>
            </a:r>
            <a:r>
              <a:rPr lang="es-CO" sz="1200" b="1" dirty="0">
                <a:solidFill>
                  <a:schemeClr val="tx1">
                    <a:lumMod val="50000"/>
                    <a:lumOff val="50000"/>
                  </a:schemeClr>
                </a:solidFill>
                <a:latin typeface="Arial" panose="020B0604020202020204" pitchFamily="34" charset="0"/>
                <a:cs typeface="Arial" panose="020B0604020202020204" pitchFamily="34" charset="0"/>
              </a:rPr>
              <a:t>Siesa</a:t>
            </a:r>
            <a:r>
              <a:rPr lang="es-CO" sz="1200" dirty="0">
                <a:solidFill>
                  <a:schemeClr val="tx1">
                    <a:lumMod val="50000"/>
                    <a:lumOff val="50000"/>
                  </a:schemeClr>
                </a:solidFill>
                <a:latin typeface="Arial" panose="020B0604020202020204" pitchFamily="34" charset="0"/>
                <a:cs typeface="Arial" panose="020B0604020202020204" pitchFamily="34" charset="0"/>
              </a:rPr>
              <a:t>. La propuesta descrita o representada en este documento tiene como propósito dar a conocer las posibilidades comerciales y estructurales de una futura negociación y no constituye un contrato ni convenio. Esta propuesta puede ser usada o copiada sólo en términos acordados con Siesa. Ni en sus partes, ni en su totalidad; este documento puede ser reproducido, traducido, transmitido, distribuido, mostrado, almacenado en medios magnéticos y/o electrónicos y/o escaneado para recuperar cualquier información que lo compone, sin la expresa autorización por escrito de Siesa.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200" dirty="0">
                <a:solidFill>
                  <a:schemeClr val="tx1">
                    <a:lumMod val="50000"/>
                    <a:lumOff val="50000"/>
                  </a:schemeClr>
                </a:solidFill>
                <a:latin typeface="Arial" panose="020B0604020202020204" pitchFamily="34" charset="0"/>
                <a:cs typeface="Arial" panose="020B0604020202020204" pitchFamily="34" charset="0"/>
              </a:rPr>
              <a:t>En razón a que lo expuesto en el presente documento representa la ejecución de un futuro proyecto de productos y servicios sometidos a contratos, convenios y acuerdos puntuales, el mismo no se constituye en garantía o compromiso de responsabilidad mientras no se firmen los acuerdos relativos al mencionado proyecto.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r>
              <a:rPr lang="es-CO" sz="1200" i="1" dirty="0">
                <a:solidFill>
                  <a:schemeClr val="tx1">
                    <a:lumMod val="50000"/>
                    <a:lumOff val="50000"/>
                  </a:schemeClr>
                </a:solidFill>
                <a:latin typeface="Arial" panose="020B0604020202020204" pitchFamily="34" charset="0"/>
                <a:cs typeface="Arial" panose="020B0604020202020204" pitchFamily="34" charset="0"/>
              </a:rPr>
              <a:t>Copyright © 2020 Siesa. Todos los Derechos Reservados.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Slide Number Placeholder 13">
            <a:extLst>
              <a:ext uri="{FF2B5EF4-FFF2-40B4-BE49-F238E27FC236}">
                <a16:creationId xmlns="" xmlns:a16="http://schemas.microsoft.com/office/drawing/2014/main" id="{E7BF3C74-5A8F-014C-9619-0E82BE911FE3}"/>
              </a:ext>
            </a:extLst>
          </p:cNvPr>
          <p:cNvSpPr txBox="1">
            <a:spLocks/>
          </p:cNvSpPr>
          <p:nvPr/>
        </p:nvSpPr>
        <p:spPr>
          <a:xfrm>
            <a:off x="5582357" y="9399079"/>
            <a:ext cx="1747837" cy="534987"/>
          </a:xfrm>
          <a:prstGeom prst="rect">
            <a:avLst/>
          </a:prstGeom>
        </p:spPr>
        <p:txBody>
          <a:bodyPr vert="horz" lIns="91440" tIns="45720" rIns="91440" bIns="45720" rtlCol="0" anchor="ctr"/>
          <a:lstStyle>
            <a:defPPr>
              <a:defRPr lang="en-US"/>
            </a:defPPr>
            <a:lvl1pPr marL="0" algn="r"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7F1FDA5-5F8B-2D42-9A26-A2C7BB1C0243}" type="slidenum">
              <a:rPr lang="en-US" smtClean="0"/>
              <a:pPr/>
              <a:t>16</a:t>
            </a:fld>
            <a:endParaRPr lang="en-US" dirty="0"/>
          </a:p>
        </p:txBody>
      </p:sp>
    </p:spTree>
    <p:extLst>
      <p:ext uri="{BB962C8B-B14F-4D97-AF65-F5344CB8AC3E}">
        <p14:creationId xmlns:p14="http://schemas.microsoft.com/office/powerpoint/2010/main" val="323746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429188"/>
            <a:ext cx="5478700" cy="646331"/>
          </a:xfrm>
          <a:prstGeom prst="rect">
            <a:avLst/>
          </a:prstGeom>
          <a:noFill/>
        </p:spPr>
        <p:txBody>
          <a:bodyPr wrap="square" rtlCol="0">
            <a:spAutoFit/>
          </a:bodyPr>
          <a:lstStyle/>
          <a:p>
            <a:r>
              <a:rPr lang="es-ES" b="1" spc="300" dirty="0">
                <a:solidFill>
                  <a:srgbClr val="19C8B6"/>
                </a:solidFill>
                <a:latin typeface="Arial" panose="020B0604020202020204" pitchFamily="34" charset="0"/>
                <a:cs typeface="Arial" panose="020B0604020202020204" pitchFamily="34" charset="0"/>
              </a:rPr>
              <a:t>CARACTERÍSTICAS Y CONDICIONES COMERCIALES</a:t>
            </a: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0439862A-7D34-4C42-A216-DE3FFCAB1DE1}"/>
              </a:ext>
            </a:extLst>
          </p:cNvPr>
          <p:cNvSpPr/>
          <p:nvPr/>
        </p:nvSpPr>
        <p:spPr>
          <a:xfrm>
            <a:off x="468278" y="1716372"/>
            <a:ext cx="6839749" cy="6924971"/>
          </a:xfrm>
          <a:prstGeom prst="rect">
            <a:avLst/>
          </a:prstGeom>
        </p:spPr>
        <p:txBody>
          <a:bodyPr wrap="square">
            <a:spAutoFit/>
          </a:bodyPr>
          <a:lstStyle/>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Los valores anteriores no incluyen el valor del IVA.</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El valor del convenio de soporte se incluye dentro del valor mensual descrito en la propuesta.</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La vigencia inicial del contrato es de 24 meses, teniendo en cuenta que el primer año es el plazo de implementación y estabilización de las soluciones ofrecidas por Siesa; una vez terminado ese plazo, se firmará un contrato anual.</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El valor de la cuota mensual se ajustará a partir del mes 25 de acuerdo al valor del IPC + 2 puntos; este ajuste será cada año de acuerdo a la firma de cada contrato.</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Para disminuir el número de usuarios, se puede hacer cada año a partir del mes 25.</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Los gastos de viaje (aéreos o terrestres) y manutención correrán por cuenta de la empresa EMPRESA S.A., cuando estos rubros se encuentren por fuera de la ciudad Cali.</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El valor de un día adicional de consultoría es de $ 1.450.000</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No se incluye requerimientos, desarrollos funcionales o integraciones adicionales.</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El valor de un usuario adicional se deberá cotizar.</a:t>
            </a:r>
          </a:p>
          <a:p>
            <a:pPr algn="just">
              <a:buClr>
                <a:srgbClr val="19C8B6"/>
              </a:buClr>
              <a:buSzPct val="120000"/>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El alojamiento de la aplicación siempre se hará en los Servidores o la nube de Siesa.</a:t>
            </a:r>
          </a:p>
          <a:p>
            <a:pPr marL="171450" indent="-171450" algn="just">
              <a:buClr>
                <a:srgbClr val="19C8B6"/>
              </a:buClr>
              <a:buSzPct val="120000"/>
              <a:buFont typeface="Wingdings" pitchFamily="2" charset="2"/>
              <a:buChar char="§"/>
            </a:pPr>
            <a:endParaRPr lang="es-CO"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r>
              <a:rPr lang="es-CO" sz="1200" dirty="0">
                <a:solidFill>
                  <a:schemeClr val="tx1">
                    <a:lumMod val="50000"/>
                    <a:lumOff val="50000"/>
                  </a:schemeClr>
                </a:solidFill>
                <a:latin typeface="Arial" panose="020B0604020202020204" pitchFamily="34" charset="0"/>
                <a:cs typeface="Arial" panose="020B0604020202020204" pitchFamily="34" charset="0"/>
              </a:rPr>
              <a:t>Los tiempos de consultoría son estimados y obedecen a nuestro mejor análisis, teniendo como base la Metodología de </a:t>
            </a:r>
            <a:r>
              <a:rPr lang="es-CO" sz="1200" dirty="0" smtClean="0">
                <a:solidFill>
                  <a:schemeClr val="tx1">
                    <a:lumMod val="50000"/>
                    <a:lumOff val="50000"/>
                  </a:schemeClr>
                </a:solidFill>
                <a:latin typeface="Arial" panose="020B0604020202020204" pitchFamily="34" charset="0"/>
                <a:cs typeface="Arial" panose="020B0604020202020204" pitchFamily="34" charset="0"/>
              </a:rPr>
              <a:t>Implementación.</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Clr>
                <a:srgbClr val="19C8B6"/>
              </a:buClr>
              <a:buSzPct val="120000"/>
              <a:buFont typeface="Wingdings" pitchFamily="2" charset="2"/>
              <a:buChar char="§"/>
            </a:pPr>
            <a:endParaRPr lang="es-CO" sz="1200" i="1" dirty="0">
              <a:solidFill>
                <a:schemeClr val="tx1">
                  <a:lumMod val="50000"/>
                  <a:lumOff val="50000"/>
                </a:schemeClr>
              </a:solidFill>
              <a:latin typeface="Arial" panose="020B0604020202020204" pitchFamily="34" charset="0"/>
              <a:cs typeface="Arial" panose="020B0604020202020204" pitchFamily="34" charset="0"/>
            </a:endParaRPr>
          </a:p>
          <a:p>
            <a:pPr algn="just">
              <a:buClr>
                <a:srgbClr val="19C8B6"/>
              </a:buClr>
              <a:buSzPct val="120000"/>
            </a:pPr>
            <a:r>
              <a:rPr lang="es-CO" sz="1200" i="1" dirty="0">
                <a:solidFill>
                  <a:schemeClr val="tx1">
                    <a:lumMod val="50000"/>
                    <a:lumOff val="50000"/>
                  </a:schemeClr>
                </a:solidFill>
                <a:latin typeface="Arial" panose="020B0604020202020204" pitchFamily="34" charset="0"/>
                <a:cs typeface="Arial" panose="020B0604020202020204" pitchFamily="34" charset="0"/>
              </a:rPr>
              <a:t>Copyright © 2020 Siesa. Todos los Derechos Reservados.</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Slide Number Placeholder 13">
            <a:extLst>
              <a:ext uri="{FF2B5EF4-FFF2-40B4-BE49-F238E27FC236}">
                <a16:creationId xmlns="" xmlns:a16="http://schemas.microsoft.com/office/drawing/2014/main" id="{E7BF3C74-5A8F-014C-9619-0E82BE911FE3}"/>
              </a:ext>
            </a:extLst>
          </p:cNvPr>
          <p:cNvSpPr txBox="1">
            <a:spLocks/>
          </p:cNvSpPr>
          <p:nvPr/>
        </p:nvSpPr>
        <p:spPr>
          <a:xfrm>
            <a:off x="5582357" y="9399079"/>
            <a:ext cx="1747837" cy="534987"/>
          </a:xfrm>
          <a:prstGeom prst="rect">
            <a:avLst/>
          </a:prstGeom>
        </p:spPr>
        <p:txBody>
          <a:bodyPr vert="horz" lIns="91440" tIns="45720" rIns="91440" bIns="45720" rtlCol="0" anchor="ctr"/>
          <a:lstStyle>
            <a:defPPr>
              <a:defRPr lang="en-US"/>
            </a:defPPr>
            <a:lvl1pPr marL="0" algn="r"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7F1FDA5-5F8B-2D42-9A26-A2C7BB1C0243}" type="slidenum">
              <a:rPr lang="en-US" smtClean="0"/>
              <a:pPr/>
              <a:t>17</a:t>
            </a:fld>
            <a:endParaRPr lang="en-US" dirty="0"/>
          </a:p>
        </p:txBody>
      </p:sp>
    </p:spTree>
    <p:extLst>
      <p:ext uri="{BB962C8B-B14F-4D97-AF65-F5344CB8AC3E}">
        <p14:creationId xmlns:p14="http://schemas.microsoft.com/office/powerpoint/2010/main" val="167879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4EAD90A-C933-BB46-B7B5-23A554FBCD6B}"/>
              </a:ext>
            </a:extLst>
          </p:cNvPr>
          <p:cNvSpPr/>
          <p:nvPr/>
        </p:nvSpPr>
        <p:spPr>
          <a:xfrm>
            <a:off x="0" y="7683885"/>
            <a:ext cx="7772400" cy="23745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 xmlns:a16="http://schemas.microsoft.com/office/drawing/2014/main" id="{F3AA0166-7BA2-A647-AB28-DCF7A7BB4F69}"/>
              </a:ext>
            </a:extLst>
          </p:cNvPr>
          <p:cNvCxnSpPr>
            <a:cxnSpLocks/>
          </p:cNvCxnSpPr>
          <p:nvPr/>
        </p:nvCxnSpPr>
        <p:spPr>
          <a:xfrm flipV="1">
            <a:off x="725963" y="8357442"/>
            <a:ext cx="3435015"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CAC95E6E-3FC5-9247-9ED4-A203F43C6841}"/>
              </a:ext>
            </a:extLst>
          </p:cNvPr>
          <p:cNvCxnSpPr>
            <a:cxnSpLocks/>
          </p:cNvCxnSpPr>
          <p:nvPr/>
        </p:nvCxnSpPr>
        <p:spPr>
          <a:xfrm flipV="1">
            <a:off x="530477" y="1085245"/>
            <a:ext cx="6707571" cy="1"/>
          </a:xfrm>
          <a:prstGeom prst="line">
            <a:avLst/>
          </a:prstGeom>
          <a:ln w="6350">
            <a:solidFill>
              <a:srgbClr val="19C8B6"/>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12DA6EA5-3444-604A-99F1-9D8B01C5085C}"/>
              </a:ext>
            </a:extLst>
          </p:cNvPr>
          <p:cNvSpPr>
            <a:spLocks noGrp="1"/>
          </p:cNvSpPr>
          <p:nvPr>
            <p:ph type="sldNum" sz="quarter" idx="4294967295"/>
          </p:nvPr>
        </p:nvSpPr>
        <p:spPr>
          <a:xfrm>
            <a:off x="5489258" y="9322649"/>
            <a:ext cx="1748790" cy="535517"/>
          </a:xfrm>
        </p:spPr>
        <p:txBody>
          <a:bodyPr/>
          <a:lstStyle/>
          <a:p>
            <a:fld id="{D7F1FDA5-5F8B-2D42-9A26-A2C7BB1C0243}" type="slidenum">
              <a:rPr lang="en-US" smtClean="0"/>
              <a:t>2</a:t>
            </a:fld>
            <a:endParaRPr lang="en-US"/>
          </a:p>
        </p:txBody>
      </p:sp>
      <p:sp>
        <p:nvSpPr>
          <p:cNvPr id="13" name="Título 1">
            <a:extLst>
              <a:ext uri="{FF2B5EF4-FFF2-40B4-BE49-F238E27FC236}">
                <a16:creationId xmlns="" xmlns:a16="http://schemas.microsoft.com/office/drawing/2014/main" id="{28BB4522-CB69-A04B-9698-8EAE3CA42439}"/>
              </a:ext>
            </a:extLst>
          </p:cNvPr>
          <p:cNvSpPr txBox="1">
            <a:spLocks/>
          </p:cNvSpPr>
          <p:nvPr/>
        </p:nvSpPr>
        <p:spPr>
          <a:xfrm>
            <a:off x="688944" y="2080350"/>
            <a:ext cx="3147015" cy="1151907"/>
          </a:xfrm>
          <a:prstGeom prst="rect">
            <a:avLst/>
          </a:prstGeom>
        </p:spPr>
        <p:txBody>
          <a:bodyPr vert="horz" lIns="91440" tIns="45720" rIns="91440" bIns="45720"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es-CO" sz="1800" dirty="0">
                <a:solidFill>
                  <a:srgbClr val="1031A3"/>
                </a:solidFill>
                <a:latin typeface="Arial" panose="020B0604020202020204" pitchFamily="34" charset="0"/>
                <a:ea typeface="Roboto Light" panose="02000000000000000000" pitchFamily="2" charset="0"/>
                <a:cs typeface="Arial" panose="020B0604020202020204" pitchFamily="34" charset="0"/>
              </a:rPr>
              <a:t>Señores:</a:t>
            </a:r>
            <a:br>
              <a:rPr lang="es-CO" sz="1800" dirty="0">
                <a:solidFill>
                  <a:srgbClr val="1031A3"/>
                </a:solidFill>
                <a:latin typeface="Arial" panose="020B0604020202020204" pitchFamily="34" charset="0"/>
                <a:ea typeface="Roboto Light" panose="02000000000000000000" pitchFamily="2" charset="0"/>
                <a:cs typeface="Arial" panose="020B0604020202020204" pitchFamily="34" charset="0"/>
              </a:rPr>
            </a:br>
            <a:r>
              <a:rPr lang="es-CO" sz="1800" dirty="0">
                <a:solidFill>
                  <a:srgbClr val="1031A3"/>
                </a:solidFill>
                <a:latin typeface="Arial" panose="020B0604020202020204" pitchFamily="34" charset="0"/>
                <a:ea typeface="Roboto Medium" panose="02000000000000000000" pitchFamily="2" charset="0"/>
                <a:cs typeface="Arial" panose="020B0604020202020204" pitchFamily="34" charset="0"/>
              </a:rPr>
              <a:t>EMPRESA CLIENTE</a:t>
            </a:r>
            <a:r>
              <a:rPr lang="x-none" sz="1800" dirty="0">
                <a:solidFill>
                  <a:srgbClr val="1031A3"/>
                </a:solidFill>
                <a:latin typeface="Arial" panose="020B0604020202020204" pitchFamily="34" charset="0"/>
                <a:ea typeface="Roboto Light" panose="02000000000000000000" pitchFamily="2" charset="0"/>
                <a:cs typeface="Arial" panose="020B0604020202020204" pitchFamily="34" charset="0"/>
              </a:rPr>
              <a:t/>
            </a:r>
            <a:br>
              <a:rPr lang="x-none" sz="1800" dirty="0">
                <a:solidFill>
                  <a:srgbClr val="1031A3"/>
                </a:solidFill>
                <a:latin typeface="Arial" panose="020B0604020202020204" pitchFamily="34" charset="0"/>
                <a:ea typeface="Roboto Light" panose="02000000000000000000" pitchFamily="2" charset="0"/>
                <a:cs typeface="Arial" panose="020B0604020202020204" pitchFamily="34" charset="0"/>
              </a:rPr>
            </a:br>
            <a:r>
              <a:rPr lang="es-ES" sz="1800" dirty="0">
                <a:solidFill>
                  <a:srgbClr val="1031A3"/>
                </a:solidFill>
                <a:latin typeface="Arial" panose="020B0604020202020204" pitchFamily="34" charset="0"/>
                <a:ea typeface="Roboto Light" panose="02000000000000000000" pitchFamily="2" charset="0"/>
                <a:cs typeface="Arial" panose="020B0604020202020204" pitchFamily="34" charset="0"/>
              </a:rPr>
              <a:t>La Ciudad.</a:t>
            </a:r>
            <a:endParaRPr lang="x-none" sz="1800" dirty="0">
              <a:solidFill>
                <a:srgbClr val="1031A3"/>
              </a:solidFill>
              <a:latin typeface="Arial" panose="020B0604020202020204" pitchFamily="34" charset="0"/>
              <a:ea typeface="Roboto Light" panose="02000000000000000000" pitchFamily="2" charset="0"/>
              <a:cs typeface="Arial" panose="020B0604020202020204" pitchFamily="34" charset="0"/>
            </a:endParaRPr>
          </a:p>
        </p:txBody>
      </p:sp>
      <p:sp>
        <p:nvSpPr>
          <p:cNvPr id="17" name="Rectangle 16">
            <a:extLst>
              <a:ext uri="{FF2B5EF4-FFF2-40B4-BE49-F238E27FC236}">
                <a16:creationId xmlns="" xmlns:a16="http://schemas.microsoft.com/office/drawing/2014/main" id="{66CA6B3F-291E-6046-A6C4-356B71584A33}"/>
              </a:ext>
            </a:extLst>
          </p:cNvPr>
          <p:cNvSpPr/>
          <p:nvPr/>
        </p:nvSpPr>
        <p:spPr>
          <a:xfrm>
            <a:off x="688944" y="1748278"/>
            <a:ext cx="3249608" cy="338554"/>
          </a:xfrm>
          <a:prstGeom prst="rect">
            <a:avLst/>
          </a:prstGeom>
        </p:spPr>
        <p:txBody>
          <a:bodyPr wrap="none">
            <a:spAutoFit/>
          </a:bodyPr>
          <a:lstStyle/>
          <a:p>
            <a:pPr>
              <a:spcAft>
                <a:spcPts val="0"/>
              </a:spcAft>
            </a:pPr>
            <a:r>
              <a:rPr lang="es-ES" sz="1600" dirty="0">
                <a:solidFill>
                  <a:schemeClr val="tx1">
                    <a:lumMod val="50000"/>
                    <a:lumOff val="50000"/>
                  </a:schemeClr>
                </a:solidFill>
                <a:latin typeface="Arial" panose="020B0604020202020204" pitchFamily="34" charset="0"/>
                <a:ea typeface="Roboto Light" panose="02000000000000000000" pitchFamily="2" charset="0"/>
                <a:cs typeface="Arial" panose="020B0604020202020204" pitchFamily="34" charset="0"/>
              </a:rPr>
              <a:t>Santiago de Cali, Julio 4 de 2020.</a:t>
            </a:r>
            <a:endParaRPr lang="x-none" sz="1600" dirty="0">
              <a:solidFill>
                <a:schemeClr val="tx1">
                  <a:lumMod val="50000"/>
                  <a:lumOff val="50000"/>
                </a:schemeClr>
              </a:solidFill>
              <a:latin typeface="Arial" panose="020B0604020202020204" pitchFamily="34" charset="0"/>
              <a:ea typeface="Roboto Light" panose="02000000000000000000" pitchFamily="2" charset="0"/>
              <a:cs typeface="Arial" panose="020B0604020202020204" pitchFamily="34" charset="0"/>
            </a:endParaRPr>
          </a:p>
        </p:txBody>
      </p:sp>
      <p:sp>
        <p:nvSpPr>
          <p:cNvPr id="18" name="Rectangle 17">
            <a:extLst>
              <a:ext uri="{FF2B5EF4-FFF2-40B4-BE49-F238E27FC236}">
                <a16:creationId xmlns="" xmlns:a16="http://schemas.microsoft.com/office/drawing/2014/main" id="{B5642AE6-D8A1-ED4D-8501-87EA6D2C5988}"/>
              </a:ext>
            </a:extLst>
          </p:cNvPr>
          <p:cNvSpPr/>
          <p:nvPr/>
        </p:nvSpPr>
        <p:spPr>
          <a:xfrm>
            <a:off x="676088" y="8423754"/>
            <a:ext cx="3137074" cy="1200329"/>
          </a:xfrm>
          <a:prstGeom prst="rect">
            <a:avLst/>
          </a:prstGeom>
        </p:spPr>
        <p:txBody>
          <a:bodyPr wrap="square">
            <a:spAutoFit/>
          </a:bodyPr>
          <a:lstStyle/>
          <a:p>
            <a:pPr algn="just">
              <a:spcAft>
                <a:spcPts val="0"/>
              </a:spcAft>
            </a:pPr>
            <a:r>
              <a:rPr lang="es-ES" dirty="0">
                <a:solidFill>
                  <a:srgbClr val="1031A3"/>
                </a:solidFill>
                <a:latin typeface="Arial" panose="020B0604020202020204" pitchFamily="34" charset="0"/>
                <a:ea typeface="Roboto Light" panose="02000000000000000000" pitchFamily="2" charset="0"/>
                <a:cs typeface="Arial" panose="020B0604020202020204" pitchFamily="34" charset="0"/>
              </a:rPr>
              <a:t>NOMBRE DEL EJECUTIVO</a:t>
            </a:r>
          </a:p>
          <a:p>
            <a:pPr algn="just">
              <a:spcAft>
                <a:spcPts val="0"/>
              </a:spcAft>
            </a:pPr>
            <a:r>
              <a:rPr lang="es-ES" dirty="0">
                <a:solidFill>
                  <a:srgbClr val="1031A3"/>
                </a:solidFill>
                <a:latin typeface="Arial" panose="020B0604020202020204" pitchFamily="34" charset="0"/>
                <a:ea typeface="Roboto Medium" panose="02000000000000000000" pitchFamily="2" charset="0"/>
                <a:cs typeface="Arial" panose="020B0604020202020204" pitchFamily="34" charset="0"/>
              </a:rPr>
              <a:t>Ejecutiva Comercial.</a:t>
            </a:r>
            <a:endParaRPr lang="es-ES" dirty="0">
              <a:solidFill>
                <a:srgbClr val="1031A3"/>
              </a:solidFill>
              <a:latin typeface="Arial" panose="020B0604020202020204" pitchFamily="34" charset="0"/>
              <a:ea typeface="Roboto Light" panose="02000000000000000000" pitchFamily="2" charset="0"/>
              <a:cs typeface="Arial" panose="020B0604020202020204" pitchFamily="34" charset="0"/>
            </a:endParaRPr>
          </a:p>
          <a:p>
            <a:pPr algn="just">
              <a:spcAft>
                <a:spcPts val="0"/>
              </a:spcAft>
            </a:pPr>
            <a:r>
              <a:rPr lang="es-ES" dirty="0">
                <a:solidFill>
                  <a:srgbClr val="1031A3"/>
                </a:solidFill>
                <a:latin typeface="Arial" panose="020B0604020202020204" pitchFamily="34" charset="0"/>
                <a:ea typeface="Roboto Light" panose="02000000000000000000" pitchFamily="2" charset="0"/>
                <a:cs typeface="Arial" panose="020B0604020202020204" pitchFamily="34" charset="0"/>
                <a:hlinkClick r:id="rId2">
                  <a:extLst>
                    <a:ext uri="{A12FA001-AC4F-418D-AE19-62706E023703}">
                      <ahyp:hlinkClr xmlns="" xmlns:ahyp="http://schemas.microsoft.com/office/drawing/2018/hyperlinkcolor" val="tx"/>
                    </a:ext>
                  </a:extLst>
                </a:hlinkClick>
              </a:rPr>
              <a:t>correo@siesa.com</a:t>
            </a:r>
            <a:endParaRPr lang="x-none" dirty="0">
              <a:solidFill>
                <a:srgbClr val="1031A3"/>
              </a:solidFill>
              <a:latin typeface="Arial" panose="020B0604020202020204" pitchFamily="34" charset="0"/>
              <a:ea typeface="Roboto Light" panose="02000000000000000000" pitchFamily="2" charset="0"/>
              <a:cs typeface="Arial" panose="020B0604020202020204" pitchFamily="34" charset="0"/>
            </a:endParaRPr>
          </a:p>
          <a:p>
            <a:r>
              <a:rPr lang="es-ES" dirty="0">
                <a:solidFill>
                  <a:srgbClr val="1031A3"/>
                </a:solidFill>
                <a:latin typeface="Arial" panose="020B0604020202020204" pitchFamily="34" charset="0"/>
                <a:ea typeface="Roboto Light" panose="02000000000000000000" pitchFamily="2" charset="0"/>
                <a:cs typeface="Arial" panose="020B0604020202020204" pitchFamily="34" charset="0"/>
              </a:rPr>
              <a:t>310 1111111</a:t>
            </a:r>
            <a:endParaRPr lang="x-none" dirty="0">
              <a:solidFill>
                <a:srgbClr val="1031A3"/>
              </a:solidFill>
              <a:latin typeface="Arial" panose="020B0604020202020204" pitchFamily="34" charset="0"/>
              <a:ea typeface="Roboto Light" panose="02000000000000000000" pitchFamily="2" charset="0"/>
              <a:cs typeface="Arial" panose="020B0604020202020204" pitchFamily="34" charset="0"/>
            </a:endParaRPr>
          </a:p>
        </p:txBody>
      </p:sp>
      <p:sp>
        <p:nvSpPr>
          <p:cNvPr id="19" name="Rectangle 18">
            <a:extLst>
              <a:ext uri="{FF2B5EF4-FFF2-40B4-BE49-F238E27FC236}">
                <a16:creationId xmlns="" xmlns:a16="http://schemas.microsoft.com/office/drawing/2014/main" id="{12B267BC-1704-3145-87A1-90F46B576D49}"/>
              </a:ext>
            </a:extLst>
          </p:cNvPr>
          <p:cNvSpPr/>
          <p:nvPr/>
        </p:nvSpPr>
        <p:spPr>
          <a:xfrm>
            <a:off x="676088" y="7943237"/>
            <a:ext cx="1787669" cy="369332"/>
          </a:xfrm>
          <a:prstGeom prst="rect">
            <a:avLst/>
          </a:prstGeom>
        </p:spPr>
        <p:txBody>
          <a:bodyPr wrap="none">
            <a:spAutoFit/>
          </a:bodyPr>
          <a:lstStyle/>
          <a:p>
            <a:r>
              <a:rPr lang="es-ES" b="1" dirty="0">
                <a:solidFill>
                  <a:srgbClr val="1031A3"/>
                </a:solidFill>
                <a:latin typeface="Roboto" panose="02000000000000000000" pitchFamily="2" charset="0"/>
                <a:ea typeface="Roboto" panose="02000000000000000000" pitchFamily="2" charset="0"/>
              </a:rPr>
              <a:t>Cordialmente, </a:t>
            </a:r>
            <a:endParaRPr lang="x-none" b="1" dirty="0">
              <a:solidFill>
                <a:srgbClr val="1031A3"/>
              </a:solidFill>
              <a:latin typeface="Roboto" panose="02000000000000000000" pitchFamily="2" charset="0"/>
              <a:ea typeface="Roboto" panose="02000000000000000000" pitchFamily="2" charset="0"/>
            </a:endParaRPr>
          </a:p>
        </p:txBody>
      </p:sp>
      <p:sp>
        <p:nvSpPr>
          <p:cNvPr id="16" name="Marcador de contenido 2">
            <a:extLst>
              <a:ext uri="{FF2B5EF4-FFF2-40B4-BE49-F238E27FC236}">
                <a16:creationId xmlns="" xmlns:a16="http://schemas.microsoft.com/office/drawing/2014/main" id="{7967F095-9015-EB46-A2B5-FD8C6294DBB7}"/>
              </a:ext>
            </a:extLst>
          </p:cNvPr>
          <p:cNvSpPr txBox="1">
            <a:spLocks/>
          </p:cNvSpPr>
          <p:nvPr/>
        </p:nvSpPr>
        <p:spPr>
          <a:xfrm>
            <a:off x="713848" y="3735014"/>
            <a:ext cx="6226290" cy="2832095"/>
          </a:xfrm>
          <a:prstGeom prst="rect">
            <a:avLst/>
          </a:prstGeom>
        </p:spPr>
        <p:txBody>
          <a:bodyPr vert="horz" lIns="91440" tIns="45720" rIns="91440" bIns="45720" rtlCol="0">
            <a:noAutofit/>
          </a:bodyPr>
          <a:lstStyle>
            <a:defPPr>
              <a:defRPr lang="en-US"/>
            </a:defPPr>
            <a:lvl1pPr indent="0" defTabSz="777240">
              <a:lnSpc>
                <a:spcPct val="100000"/>
              </a:lnSpc>
              <a:spcBef>
                <a:spcPts val="850"/>
              </a:spcBef>
              <a:buFont typeface="Arial" panose="020B0604020202020204" pitchFamily="34" charset="0"/>
              <a:buNone/>
              <a:defRPr sz="1400">
                <a:solidFill>
                  <a:schemeClr val="tx2">
                    <a:lumMod val="75000"/>
                  </a:schemeClr>
                </a:solidFill>
                <a:latin typeface="Arial" panose="020B0604020202020204" pitchFamily="34" charset="0"/>
                <a:ea typeface="Roboto Light" panose="02000000000000000000" pitchFamily="2" charset="0"/>
                <a:cs typeface="Arial" panose="020B0604020202020204" pitchFamily="34" charset="0"/>
              </a:defRPr>
            </a:lvl1pPr>
            <a:lvl2pPr marL="388620" indent="0" algn="ctr" defTabSz="777240">
              <a:lnSpc>
                <a:spcPct val="90000"/>
              </a:lnSpc>
              <a:spcBef>
                <a:spcPts val="425"/>
              </a:spcBef>
              <a:buFont typeface="Arial" panose="020B0604020202020204" pitchFamily="34" charset="0"/>
              <a:buNone/>
              <a:defRPr sz="1700"/>
            </a:lvl2pPr>
            <a:lvl3pPr marL="777240" indent="0" algn="ctr" defTabSz="777240">
              <a:lnSpc>
                <a:spcPct val="90000"/>
              </a:lnSpc>
              <a:spcBef>
                <a:spcPts val="425"/>
              </a:spcBef>
              <a:buFont typeface="Arial" panose="020B0604020202020204" pitchFamily="34" charset="0"/>
              <a:buNone/>
              <a:defRPr sz="1530"/>
            </a:lvl3pPr>
            <a:lvl4pPr marL="1165860" indent="0" algn="ctr" defTabSz="777240">
              <a:lnSpc>
                <a:spcPct val="90000"/>
              </a:lnSpc>
              <a:spcBef>
                <a:spcPts val="425"/>
              </a:spcBef>
              <a:buFont typeface="Arial" panose="020B0604020202020204" pitchFamily="34" charset="0"/>
              <a:buNone/>
              <a:defRPr sz="1360"/>
            </a:lvl4pPr>
            <a:lvl5pPr marL="1554480" indent="0" algn="ctr" defTabSz="777240">
              <a:lnSpc>
                <a:spcPct val="90000"/>
              </a:lnSpc>
              <a:spcBef>
                <a:spcPts val="425"/>
              </a:spcBef>
              <a:buFont typeface="Arial" panose="020B0604020202020204" pitchFamily="34" charset="0"/>
              <a:buNone/>
              <a:defRPr sz="1360"/>
            </a:lvl5pPr>
            <a:lvl6pPr marL="1943100" indent="0" algn="ctr" defTabSz="777240">
              <a:lnSpc>
                <a:spcPct val="90000"/>
              </a:lnSpc>
              <a:spcBef>
                <a:spcPts val="425"/>
              </a:spcBef>
              <a:buFont typeface="Arial" panose="020B0604020202020204" pitchFamily="34" charset="0"/>
              <a:buNone/>
              <a:defRPr sz="1360"/>
            </a:lvl6pPr>
            <a:lvl7pPr marL="2331720" indent="0" algn="ctr" defTabSz="777240">
              <a:lnSpc>
                <a:spcPct val="90000"/>
              </a:lnSpc>
              <a:spcBef>
                <a:spcPts val="425"/>
              </a:spcBef>
              <a:buFont typeface="Arial" panose="020B0604020202020204" pitchFamily="34" charset="0"/>
              <a:buNone/>
              <a:defRPr sz="1360"/>
            </a:lvl7pPr>
            <a:lvl8pPr marL="2720340" indent="0" algn="ctr" defTabSz="777240">
              <a:lnSpc>
                <a:spcPct val="90000"/>
              </a:lnSpc>
              <a:spcBef>
                <a:spcPts val="425"/>
              </a:spcBef>
              <a:buFont typeface="Arial" panose="020B0604020202020204" pitchFamily="34" charset="0"/>
              <a:buNone/>
              <a:defRPr sz="1360"/>
            </a:lvl8pPr>
            <a:lvl9pPr marL="3108960" indent="0" algn="ctr" defTabSz="777240">
              <a:lnSpc>
                <a:spcPct val="90000"/>
              </a:lnSpc>
              <a:spcBef>
                <a:spcPts val="425"/>
              </a:spcBef>
              <a:buFont typeface="Arial" panose="020B0604020202020204" pitchFamily="34" charset="0"/>
              <a:buNone/>
              <a:defRPr sz="1360"/>
            </a:lvl9pPr>
          </a:lstStyle>
          <a:p>
            <a:r>
              <a:rPr lang="es-ES_tradnl" dirty="0">
                <a:solidFill>
                  <a:schemeClr val="tx1">
                    <a:lumMod val="50000"/>
                    <a:lumOff val="50000"/>
                  </a:schemeClr>
                </a:solidFill>
              </a:rPr>
              <a:t>Ref. Propuesta comercial, implementación de la solución Siesa </a:t>
            </a:r>
            <a:r>
              <a:rPr lang="es-ES_tradnl" dirty="0" err="1">
                <a:solidFill>
                  <a:schemeClr val="tx1">
                    <a:lumMod val="50000"/>
                    <a:lumOff val="50000"/>
                  </a:schemeClr>
                </a:solidFill>
              </a:rPr>
              <a:t>eSales</a:t>
            </a:r>
            <a:endParaRPr lang="en-US" dirty="0">
              <a:solidFill>
                <a:schemeClr val="tx1">
                  <a:lumMod val="50000"/>
                  <a:lumOff val="50000"/>
                </a:schemeClr>
              </a:solidFill>
            </a:endParaRPr>
          </a:p>
          <a:p>
            <a:r>
              <a:rPr lang="es-ES_tradnl" dirty="0">
                <a:solidFill>
                  <a:schemeClr val="tx1">
                    <a:lumMod val="50000"/>
                    <a:lumOff val="50000"/>
                  </a:schemeClr>
                </a:solidFill>
              </a:rPr>
              <a:t>De acuerdo con nuestro compromiso, enviamos propuesta referente a la Implementación Técnica de nuestra solución Siesa </a:t>
            </a:r>
            <a:r>
              <a:rPr lang="es-ES_tradnl" dirty="0" err="1">
                <a:solidFill>
                  <a:schemeClr val="tx1">
                    <a:lumMod val="50000"/>
                    <a:lumOff val="50000"/>
                  </a:schemeClr>
                </a:solidFill>
              </a:rPr>
              <a:t>eSales</a:t>
            </a:r>
            <a:r>
              <a:rPr lang="es-ES_tradnl" dirty="0">
                <a:solidFill>
                  <a:schemeClr val="tx1">
                    <a:lumMod val="50000"/>
                    <a:lumOff val="50000"/>
                  </a:schemeClr>
                </a:solidFill>
              </a:rPr>
              <a:t>; a través de la cual esperamos apoyar la gestión de ventas y continuidad de las labores comerciales de su compañía.</a:t>
            </a:r>
            <a:endParaRPr lang="en-US" dirty="0">
              <a:solidFill>
                <a:schemeClr val="tx1">
                  <a:lumMod val="50000"/>
                  <a:lumOff val="50000"/>
                </a:schemeClr>
              </a:solidFill>
            </a:endParaRPr>
          </a:p>
          <a:p>
            <a:r>
              <a:rPr lang="es-ES_tradnl" dirty="0">
                <a:solidFill>
                  <a:schemeClr val="tx1">
                    <a:lumMod val="50000"/>
                    <a:lumOff val="50000"/>
                  </a:schemeClr>
                </a:solidFill>
              </a:rPr>
              <a:t> </a:t>
            </a:r>
            <a:endParaRPr lang="en-US" dirty="0">
              <a:solidFill>
                <a:schemeClr val="tx1">
                  <a:lumMod val="50000"/>
                  <a:lumOff val="50000"/>
                </a:schemeClr>
              </a:solidFill>
            </a:endParaRPr>
          </a:p>
          <a:p>
            <a:r>
              <a:rPr lang="es-ES_tradnl" dirty="0">
                <a:solidFill>
                  <a:schemeClr val="tx1">
                    <a:lumMod val="50000"/>
                    <a:lumOff val="50000"/>
                  </a:schemeClr>
                </a:solidFill>
              </a:rPr>
              <a:t>La propuesta incluye la instalación, configuración y capacitación de la Solución.</a:t>
            </a:r>
            <a:endParaRPr lang="en-US" dirty="0">
              <a:solidFill>
                <a:schemeClr val="tx1">
                  <a:lumMod val="50000"/>
                  <a:lumOff val="50000"/>
                </a:schemeClr>
              </a:solidFill>
            </a:endParaRPr>
          </a:p>
          <a:p>
            <a:r>
              <a:rPr lang="es-ES_tradnl" dirty="0">
                <a:solidFill>
                  <a:schemeClr val="tx1">
                    <a:lumMod val="50000"/>
                    <a:lumOff val="50000"/>
                  </a:schemeClr>
                </a:solidFill>
              </a:rPr>
              <a:t> </a:t>
            </a:r>
            <a:endParaRPr lang="en-US" dirty="0">
              <a:solidFill>
                <a:schemeClr val="tx1">
                  <a:lumMod val="50000"/>
                  <a:lumOff val="50000"/>
                </a:schemeClr>
              </a:solidFill>
            </a:endParaRPr>
          </a:p>
          <a:p>
            <a:r>
              <a:rPr lang="es-ES_tradnl" dirty="0">
                <a:solidFill>
                  <a:schemeClr val="tx1">
                    <a:lumMod val="50000"/>
                    <a:lumOff val="50000"/>
                  </a:schemeClr>
                </a:solidFill>
              </a:rPr>
              <a:t>Quedamos atentos a sus importantes comentarios.</a:t>
            </a:r>
            <a:endParaRPr lang="en-US" dirty="0">
              <a:solidFill>
                <a:schemeClr val="tx1">
                  <a:lumMod val="50000"/>
                  <a:lumOff val="50000"/>
                </a:schemeClr>
              </a:solidFill>
            </a:endParaRPr>
          </a:p>
        </p:txBody>
      </p:sp>
    </p:spTree>
    <p:extLst>
      <p:ext uri="{BB962C8B-B14F-4D97-AF65-F5344CB8AC3E}">
        <p14:creationId xmlns:p14="http://schemas.microsoft.com/office/powerpoint/2010/main" val="105123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4EAD90A-C933-BB46-B7B5-23A554FBCD6B}"/>
              </a:ext>
            </a:extLst>
          </p:cNvPr>
          <p:cNvSpPr/>
          <p:nvPr/>
        </p:nvSpPr>
        <p:spPr>
          <a:xfrm>
            <a:off x="0" y="5777949"/>
            <a:ext cx="7772400" cy="42804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50EF12ED-3505-6040-8630-CCFD4C25EB68}"/>
              </a:ext>
            </a:extLst>
          </p:cNvPr>
          <p:cNvSpPr txBox="1"/>
          <p:nvPr/>
        </p:nvSpPr>
        <p:spPr>
          <a:xfrm>
            <a:off x="437423" y="6116040"/>
            <a:ext cx="3278777" cy="3354765"/>
          </a:xfrm>
          <a:prstGeom prst="rect">
            <a:avLst/>
          </a:prstGeom>
          <a:noFill/>
        </p:spPr>
        <p:txBody>
          <a:bodyPr wrap="square" rtlCol="0">
            <a:spAutoFit/>
          </a:bodyPr>
          <a:lstStyle/>
          <a:p>
            <a:pPr lvl="0"/>
            <a:r>
              <a:rPr lang="es-ES" sz="1200" b="1" dirty="0">
                <a:solidFill>
                  <a:srgbClr val="1031A3"/>
                </a:solidFill>
                <a:latin typeface="Arial" panose="020B0604020202020204" pitchFamily="34" charset="0"/>
                <a:cs typeface="Arial" panose="020B0604020202020204" pitchFamily="34" charset="0"/>
              </a:rPr>
              <a:t>Trayectoria de Siesa:</a:t>
            </a:r>
          </a:p>
          <a:p>
            <a:endParaRPr lang="en-US" sz="1000" dirty="0">
              <a:solidFill>
                <a:schemeClr val="tx1">
                  <a:lumMod val="50000"/>
                </a:schemeClr>
              </a:solidFill>
              <a:latin typeface="Arial" panose="020B0604020202020204" pitchFamily="34" charset="0"/>
              <a:cs typeface="Arial" panose="020B0604020202020204" pitchFamily="34" charset="0"/>
            </a:endParaRPr>
          </a:p>
          <a:p>
            <a:pPr algn="just"/>
            <a:r>
              <a:rPr lang="es-ES_tradnl" sz="1200" dirty="0">
                <a:solidFill>
                  <a:schemeClr val="tx1">
                    <a:lumMod val="50000"/>
                    <a:lumOff val="50000"/>
                  </a:schemeClr>
                </a:solidFill>
                <a:latin typeface="Arial" panose="020B0604020202020204" pitchFamily="34" charset="0"/>
                <a:cs typeface="Arial" panose="020B0604020202020204" pitchFamily="34" charset="0"/>
              </a:rPr>
              <a:t>Siesa es un grupo empresarial que por más de 39 años ha ampliado su portafolio de soluciones y servicios, así como de clientes, usuarios y empleados. Son más de 10.000 empresas líderes en los principales sectores económicos de Colombia que han adoptado con éxito nuestras soluciones de negocios, más de 80 mil usuarios y contamos con más de 500 colaboradores. Contamos con presencia en las ciudades más importantes del país y la región: Cali, Bogotá, Medellín, Barranquilla, Pereira, y sedes propias en el exterior en ciudades como Lima (Perú), Caracas (Venezuela) y Ciudad de México  (México).</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endParaRPr lang="en-US" sz="1000" dirty="0"/>
          </a:p>
        </p:txBody>
      </p:sp>
      <p:sp>
        <p:nvSpPr>
          <p:cNvPr id="6" name="TextBox 5">
            <a:extLst>
              <a:ext uri="{FF2B5EF4-FFF2-40B4-BE49-F238E27FC236}">
                <a16:creationId xmlns="" xmlns:a16="http://schemas.microsoft.com/office/drawing/2014/main" id="{82EEB351-F1F2-3146-BB7B-00A04CBAA4E5}"/>
              </a:ext>
            </a:extLst>
          </p:cNvPr>
          <p:cNvSpPr txBox="1"/>
          <p:nvPr/>
        </p:nvSpPr>
        <p:spPr>
          <a:xfrm>
            <a:off x="3961208" y="6116040"/>
            <a:ext cx="3278777" cy="3570208"/>
          </a:xfrm>
          <a:prstGeom prst="rect">
            <a:avLst/>
          </a:prstGeom>
          <a:noFill/>
        </p:spPr>
        <p:txBody>
          <a:bodyPr wrap="square" rtlCol="0">
            <a:spAutoFit/>
          </a:bodyPr>
          <a:lstStyle/>
          <a:p>
            <a:pPr lvl="0"/>
            <a:r>
              <a:rPr lang="es-ES" sz="1200" b="1" dirty="0">
                <a:solidFill>
                  <a:srgbClr val="1031A3"/>
                </a:solidFill>
                <a:latin typeface="Arial" panose="020B0604020202020204" pitchFamily="34" charset="0"/>
                <a:cs typeface="Arial" panose="020B0604020202020204" pitchFamily="34" charset="0"/>
              </a:rPr>
              <a:t>Propósito y promesa</a:t>
            </a:r>
          </a:p>
          <a:p>
            <a:pPr lvl="0"/>
            <a:endParaRPr lang="es-ES" sz="1000" b="1" dirty="0">
              <a:solidFill>
                <a:srgbClr val="1031A3"/>
              </a:solidFill>
              <a:latin typeface="Arial" panose="020B0604020202020204" pitchFamily="34" charset="0"/>
              <a:cs typeface="Arial" panose="020B0604020202020204" pitchFamily="34" charset="0"/>
            </a:endParaRPr>
          </a:p>
          <a:p>
            <a:r>
              <a:rPr lang="es-ES" sz="1600" b="1" dirty="0">
                <a:solidFill>
                  <a:srgbClr val="1031A3"/>
                </a:solidFill>
                <a:latin typeface="Arial" panose="020B0604020202020204" pitchFamily="34" charset="0"/>
                <a:cs typeface="Arial" panose="020B0604020202020204" pitchFamily="34" charset="0"/>
              </a:rPr>
              <a:t>SOMOS EL ALIADO TECNOLÓGICO QUE ENFRENTA JUNTO A USTED LOS RETOS DE SU COMPAÑÍA.</a:t>
            </a:r>
            <a:endParaRPr lang="en-US" sz="1600" b="1" dirty="0">
              <a:solidFill>
                <a:srgbClr val="1031A3"/>
              </a:solidFill>
              <a:latin typeface="Arial" panose="020B0604020202020204" pitchFamily="34" charset="0"/>
              <a:cs typeface="Arial" panose="020B0604020202020204" pitchFamily="34" charset="0"/>
            </a:endParaRPr>
          </a:p>
          <a:p>
            <a:pPr lvl="0"/>
            <a:endParaRPr lang="es-ES" sz="1000" b="1" dirty="0">
              <a:solidFill>
                <a:srgbClr val="004B96"/>
              </a:solidFill>
              <a:latin typeface="Arial" panose="020B0604020202020204" pitchFamily="34" charset="0"/>
              <a:cs typeface="Arial" panose="020B0604020202020204" pitchFamily="34" charset="0"/>
            </a:endParaRPr>
          </a:p>
          <a:p>
            <a:pPr algn="just"/>
            <a:r>
              <a:rPr lang="es-ES_tradnl" sz="1200" b="1" dirty="0">
                <a:solidFill>
                  <a:schemeClr val="tx1">
                    <a:lumMod val="50000"/>
                    <a:lumOff val="50000"/>
                  </a:schemeClr>
                </a:solidFill>
                <a:latin typeface="Arial" panose="020B0604020202020204" pitchFamily="34" charset="0"/>
                <a:cs typeface="Arial" panose="020B0604020202020204" pitchFamily="34" charset="0"/>
              </a:rPr>
              <a:t>Promesa: </a:t>
            </a:r>
            <a:r>
              <a:rPr lang="es-ES_tradnl" sz="1200" dirty="0">
                <a:solidFill>
                  <a:schemeClr val="tx1">
                    <a:lumMod val="50000"/>
                    <a:lumOff val="50000"/>
                  </a:schemeClr>
                </a:solidFill>
                <a:latin typeface="Arial" panose="020B0604020202020204" pitchFamily="34" charset="0"/>
                <a:cs typeface="Arial" panose="020B0604020202020204" pitchFamily="34" charset="0"/>
              </a:rPr>
              <a:t>Aumentar la productividad, competitividad y rentabilidad de nuestros clientes, entregándoles soluciones integrales de gestión, especializadas en su sector, que les aseguren la disponibilidad, estabilidad, seguridad y oportunidad de la información para la toma de decisiones; con la asesoría y soporte de nuestro equipo de consultores con el conocimiento y las herramientas informáticas de más alta</a:t>
            </a:r>
            <a:r>
              <a:rPr lang="en-US" sz="1200" dirty="0">
                <a:solidFill>
                  <a:schemeClr val="tx1">
                    <a:lumMod val="50000"/>
                    <a:lumOff val="50000"/>
                  </a:schemeClr>
                </a:solidFill>
                <a:latin typeface="Arial" panose="020B0604020202020204" pitchFamily="34" charset="0"/>
                <a:cs typeface="Arial" panose="020B0604020202020204" pitchFamily="34" charset="0"/>
              </a:rPr>
              <a:t> </a:t>
            </a:r>
            <a:r>
              <a:rPr lang="es-ES_tradnl" sz="1200" dirty="0">
                <a:solidFill>
                  <a:schemeClr val="tx1">
                    <a:lumMod val="50000"/>
                    <a:lumOff val="50000"/>
                  </a:schemeClr>
                </a:solidFill>
                <a:latin typeface="Arial" panose="020B0604020202020204" pitchFamily="34" charset="0"/>
                <a:cs typeface="Arial" panose="020B0604020202020204" pitchFamily="34" charset="0"/>
              </a:rPr>
              <a:t>tecnología y calidad.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endParaRPr lang="en-US" sz="1000" dirty="0"/>
          </a:p>
        </p:txBody>
      </p:sp>
      <p:sp>
        <p:nvSpPr>
          <p:cNvPr id="11" name="TextBox 10">
            <a:extLst>
              <a:ext uri="{FF2B5EF4-FFF2-40B4-BE49-F238E27FC236}">
                <a16:creationId xmlns="" xmlns:a16="http://schemas.microsoft.com/office/drawing/2014/main" id="{3DF180B7-CF6A-4B42-8C0C-5D235EC306F6}"/>
              </a:ext>
            </a:extLst>
          </p:cNvPr>
          <p:cNvSpPr txBox="1"/>
          <p:nvPr/>
        </p:nvSpPr>
        <p:spPr>
          <a:xfrm>
            <a:off x="446112" y="391827"/>
            <a:ext cx="4517774" cy="369332"/>
          </a:xfrm>
          <a:prstGeom prst="rect">
            <a:avLst/>
          </a:prstGeom>
          <a:noFill/>
        </p:spPr>
        <p:txBody>
          <a:bodyPr wrap="square" rtlCol="0">
            <a:spAutoFit/>
          </a:bodyPr>
          <a:lstStyle/>
          <a:p>
            <a:pPr lvl="0"/>
            <a:r>
              <a:rPr lang="es-ES" b="1" spc="300" dirty="0">
                <a:solidFill>
                  <a:srgbClr val="19C8B6"/>
                </a:solidFill>
                <a:latin typeface="Arial" panose="020B0604020202020204" pitchFamily="34" charset="0"/>
                <a:cs typeface="Arial" panose="020B0604020202020204" pitchFamily="34" charset="0"/>
              </a:rPr>
              <a:t>PERFIL CORPORATIVO</a:t>
            </a:r>
            <a:endParaRPr lang="en-US" spc="300" dirty="0">
              <a:solidFill>
                <a:srgbClr val="19C8B6"/>
              </a:solidFill>
            </a:endParaRPr>
          </a:p>
        </p:txBody>
      </p:sp>
      <p:cxnSp>
        <p:nvCxnSpPr>
          <p:cNvPr id="12" name="Straight Connector 11">
            <a:extLst>
              <a:ext uri="{FF2B5EF4-FFF2-40B4-BE49-F238E27FC236}">
                <a16:creationId xmlns="" xmlns:a16="http://schemas.microsoft.com/office/drawing/2014/main" id="{CAC95E6E-3FC5-9247-9ED4-A203F43C6841}"/>
              </a:ext>
            </a:extLst>
          </p:cNvPr>
          <p:cNvCxnSpPr>
            <a:cxnSpLocks/>
          </p:cNvCxnSpPr>
          <p:nvPr/>
        </p:nvCxnSpPr>
        <p:spPr>
          <a:xfrm flipV="1">
            <a:off x="529239" y="862478"/>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12DA6EA5-3444-604A-99F1-9D8B01C5085C}"/>
              </a:ext>
            </a:extLst>
          </p:cNvPr>
          <p:cNvSpPr>
            <a:spLocks noGrp="1"/>
          </p:cNvSpPr>
          <p:nvPr>
            <p:ph type="sldNum" sz="quarter" idx="4294967295"/>
          </p:nvPr>
        </p:nvSpPr>
        <p:spPr>
          <a:xfrm>
            <a:off x="5489258" y="9322649"/>
            <a:ext cx="1748790" cy="535517"/>
          </a:xfrm>
        </p:spPr>
        <p:txBody>
          <a:bodyPr/>
          <a:lstStyle/>
          <a:p>
            <a:fld id="{D7F1FDA5-5F8B-2D42-9A26-A2C7BB1C0243}" type="slidenum">
              <a:rPr lang="en-US" smtClean="0"/>
              <a:t>3</a:t>
            </a:fld>
            <a:endParaRPr lang="en-US"/>
          </a:p>
        </p:txBody>
      </p:sp>
      <p:pic>
        <p:nvPicPr>
          <p:cNvPr id="3" name="Graphic 2">
            <a:extLst>
              <a:ext uri="{FF2B5EF4-FFF2-40B4-BE49-F238E27FC236}">
                <a16:creationId xmlns="" xmlns:a16="http://schemas.microsoft.com/office/drawing/2014/main" id="{5B375B50-738C-7541-8708-88E5CF03646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3433" y="1200570"/>
            <a:ext cx="6415549" cy="4811662"/>
          </a:xfrm>
          <a:prstGeom prst="rect">
            <a:avLst/>
          </a:prstGeom>
        </p:spPr>
      </p:pic>
    </p:spTree>
    <p:extLst>
      <p:ext uri="{BB962C8B-B14F-4D97-AF65-F5344CB8AC3E}">
        <p14:creationId xmlns:p14="http://schemas.microsoft.com/office/powerpoint/2010/main" val="109328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C7F996D7-1105-3F4F-9E5F-7ABC87466E2A}"/>
              </a:ext>
            </a:extLst>
          </p:cNvPr>
          <p:cNvSpPr/>
          <p:nvPr/>
        </p:nvSpPr>
        <p:spPr>
          <a:xfrm>
            <a:off x="0" y="1723662"/>
            <a:ext cx="4517774" cy="1014996"/>
          </a:xfrm>
          <a:prstGeom prst="rect">
            <a:avLst/>
          </a:prstGeom>
          <a:solidFill>
            <a:srgbClr val="2D7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D71E6"/>
              </a:solidFill>
            </a:endParaRPr>
          </a:p>
        </p:txBody>
      </p:sp>
      <p:sp>
        <p:nvSpPr>
          <p:cNvPr id="4" name="TextBox 3">
            <a:extLst>
              <a:ext uri="{FF2B5EF4-FFF2-40B4-BE49-F238E27FC236}">
                <a16:creationId xmlns="" xmlns:a16="http://schemas.microsoft.com/office/drawing/2014/main" id="{3DA0A060-D939-B345-9A59-95965563B8A1}"/>
              </a:ext>
            </a:extLst>
          </p:cNvPr>
          <p:cNvSpPr txBox="1"/>
          <p:nvPr/>
        </p:nvSpPr>
        <p:spPr>
          <a:xfrm>
            <a:off x="446112" y="391827"/>
            <a:ext cx="4517774" cy="369332"/>
          </a:xfrm>
          <a:prstGeom prst="rect">
            <a:avLst/>
          </a:prstGeom>
          <a:noFill/>
        </p:spPr>
        <p:txBody>
          <a:bodyPr wrap="square" rtlCol="0">
            <a:spAutoFit/>
          </a:bodyPr>
          <a:lstStyle/>
          <a:p>
            <a:pPr lvl="0"/>
            <a:r>
              <a:rPr lang="es-ES" b="1" spc="300" dirty="0">
                <a:solidFill>
                  <a:srgbClr val="19C8B6"/>
                </a:solidFill>
                <a:latin typeface="Arial" panose="020B0604020202020204" pitchFamily="34" charset="0"/>
                <a:cs typeface="Arial" panose="020B0604020202020204" pitchFamily="34" charset="0"/>
              </a:rPr>
              <a:t>PERFIL CORPORATIVO</a:t>
            </a:r>
            <a:endParaRPr lang="en-US" spc="300" dirty="0">
              <a:solidFill>
                <a:srgbClr val="19C8B6"/>
              </a:solidFill>
            </a:endParaRPr>
          </a:p>
        </p:txBody>
      </p:sp>
      <p:cxnSp>
        <p:nvCxnSpPr>
          <p:cNvPr id="5" name="Straight Connector 4">
            <a:extLst>
              <a:ext uri="{FF2B5EF4-FFF2-40B4-BE49-F238E27FC236}">
                <a16:creationId xmlns="" xmlns:a16="http://schemas.microsoft.com/office/drawing/2014/main" id="{34A0BBD6-734E-F04F-B887-B32532184910}"/>
              </a:ext>
            </a:extLst>
          </p:cNvPr>
          <p:cNvCxnSpPr>
            <a:cxnSpLocks/>
          </p:cNvCxnSpPr>
          <p:nvPr/>
        </p:nvCxnSpPr>
        <p:spPr>
          <a:xfrm flipV="1">
            <a:off x="529239" y="970964"/>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4A07BDFA-2B39-1C4B-AA9A-6A24AB0178F3}"/>
              </a:ext>
            </a:extLst>
          </p:cNvPr>
          <p:cNvSpPr txBox="1"/>
          <p:nvPr/>
        </p:nvSpPr>
        <p:spPr>
          <a:xfrm>
            <a:off x="446111" y="1213139"/>
            <a:ext cx="3743923" cy="1508105"/>
          </a:xfrm>
          <a:prstGeom prst="rect">
            <a:avLst/>
          </a:prstGeom>
          <a:noFill/>
        </p:spPr>
        <p:txBody>
          <a:bodyPr wrap="square" rtlCol="0">
            <a:spAutoFit/>
          </a:bodyPr>
          <a:lstStyle/>
          <a:p>
            <a:pPr lvl="0" algn="just"/>
            <a:r>
              <a:rPr lang="es-ES_tradnl" sz="1200" b="1" dirty="0">
                <a:solidFill>
                  <a:srgbClr val="1031A3"/>
                </a:solidFill>
                <a:latin typeface="Arial" panose="020B0604020202020204" pitchFamily="34" charset="0"/>
                <a:cs typeface="Arial" panose="020B0604020202020204" pitchFamily="34" charset="0"/>
              </a:rPr>
              <a:t>Beneficios de la relación comercial con Siesa</a:t>
            </a:r>
          </a:p>
          <a:p>
            <a:endParaRPr lang="es-ES_tradnl" sz="1000" dirty="0">
              <a:solidFill>
                <a:srgbClr val="1031A3"/>
              </a:solidFill>
              <a:latin typeface="Arial" panose="020B0604020202020204" pitchFamily="34" charset="0"/>
              <a:cs typeface="Arial" panose="020B0604020202020204" pitchFamily="34" charset="0"/>
            </a:endParaRPr>
          </a:p>
          <a:p>
            <a:pPr lvl="0" algn="just"/>
            <a:endParaRPr lang="es-ES_tradnl" sz="1000" b="1" dirty="0">
              <a:solidFill>
                <a:srgbClr val="1031A3"/>
              </a:solidFill>
              <a:latin typeface="Arial" panose="020B0604020202020204" pitchFamily="34" charset="0"/>
              <a:cs typeface="Arial" panose="020B0604020202020204" pitchFamily="34" charset="0"/>
            </a:endParaRPr>
          </a:p>
          <a:p>
            <a:pPr lvl="0" algn="just"/>
            <a:endParaRPr lang="es-ES_tradnl" sz="1000" b="1" dirty="0">
              <a:solidFill>
                <a:srgbClr val="1031A3"/>
              </a:solidFill>
              <a:latin typeface="Arial" panose="020B0604020202020204" pitchFamily="34" charset="0"/>
              <a:cs typeface="Arial" panose="020B0604020202020204" pitchFamily="34" charset="0"/>
            </a:endParaRPr>
          </a:p>
          <a:p>
            <a:pPr lvl="0" algn="just"/>
            <a:r>
              <a:rPr lang="es-ES_tradnl" sz="1000" b="1" dirty="0">
                <a:solidFill>
                  <a:schemeClr val="bg1"/>
                </a:solidFill>
                <a:latin typeface="Arial" panose="020B0604020202020204" pitchFamily="34" charset="0"/>
                <a:cs typeface="Arial" panose="020B0604020202020204" pitchFamily="34" charset="0"/>
              </a:rPr>
              <a:t>Estamos seguros de que somos la mejor opción para su empresa. Siesa ofrece múltiples beneficios que van más allá de la calidad de sus productos y nos convierten en un aliado estratégico para el crecimiento de su negocio. </a:t>
            </a:r>
          </a:p>
          <a:p>
            <a:endParaRPr lang="es-ES_tradnl" sz="1000" dirty="0">
              <a:solidFill>
                <a:srgbClr val="1031A3"/>
              </a:solidFill>
            </a:endParaRPr>
          </a:p>
        </p:txBody>
      </p:sp>
      <p:sp>
        <p:nvSpPr>
          <p:cNvPr id="11" name="TextBox 10">
            <a:extLst>
              <a:ext uri="{FF2B5EF4-FFF2-40B4-BE49-F238E27FC236}">
                <a16:creationId xmlns="" xmlns:a16="http://schemas.microsoft.com/office/drawing/2014/main" id="{905B03A0-F797-3145-9D0E-E52E9A8FB037}"/>
              </a:ext>
            </a:extLst>
          </p:cNvPr>
          <p:cNvSpPr txBox="1"/>
          <p:nvPr/>
        </p:nvSpPr>
        <p:spPr>
          <a:xfrm>
            <a:off x="446112" y="3078307"/>
            <a:ext cx="3278777" cy="6401753"/>
          </a:xfrm>
          <a:prstGeom prst="rect">
            <a:avLst/>
          </a:prstGeom>
          <a:noFill/>
        </p:spPr>
        <p:txBody>
          <a:bodyPr wrap="square" rtlCol="0">
            <a:spAutoFit/>
          </a:bodyPr>
          <a:lstStyle/>
          <a:p>
            <a:pPr marL="171450" lvl="0" indent="-17145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ADAPTABILIDAD:</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El alto nivel de versatilidad en la configuración y parametrización de las soluciones Siesa, les permiten adaptarse a todo tipo de esquemas organizacionales en diversos sectores económicos y responder a todo tipo de exigencias de tipo fiscal y laboral.</a:t>
            </a:r>
          </a:p>
          <a:p>
            <a:pPr lvl="0" algn="just"/>
            <a:endParaRPr lang="es-ES_tradnl" sz="1000" dirty="0">
              <a:solidFill>
                <a:schemeClr val="tx1">
                  <a:lumMod val="50000"/>
                  <a:lumOff val="50000"/>
                </a:schemeClr>
              </a:solidFill>
              <a:latin typeface="Arial" panose="020B0604020202020204" pitchFamily="34" charset="0"/>
              <a:cs typeface="Arial" panose="020B0604020202020204" pitchFamily="34" charset="0"/>
            </a:endParaRPr>
          </a:p>
          <a:p>
            <a:pPr marL="228600" lvl="0" indent="-22860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ACTUALIZACIÓN PERMANENTE:</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Las soluciones Siesa se adaptan continuamente a las nuevas tendencias de negocio, así como a las normas legales, fiscales y laborales, gracias a la gestión permanente del equipo de Investigación y desarrollo, que genera actualizaciones basadas en mejores prácticas de la compañía y sus clientes.</a:t>
            </a:r>
          </a:p>
          <a:p>
            <a:pPr algn="just"/>
            <a:endParaRPr lang="es-ES_tradnl" sz="1000" b="1" spc="300" dirty="0">
              <a:solidFill>
                <a:srgbClr val="00B0F0"/>
              </a:solidFill>
              <a:latin typeface="Arial" panose="020B0604020202020204" pitchFamily="34" charset="0"/>
              <a:cs typeface="Arial" panose="020B0604020202020204" pitchFamily="34" charset="0"/>
            </a:endParaRPr>
          </a:p>
          <a:p>
            <a:pPr marL="171450" indent="-17145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NORMAS NCIF:</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Las soluciones ERP de Siesa ya están preparadas para trabajar bajo el modelo NCIF, en Siesa se ha trabajado intensamente durante los últimos años para que la solución ERP Siesa Enterprise soporte los requerimientos de este nuevo modelo normativo, asignando un importante recurso en horas de desarrollo y capacitación, que permiten que la solución y el equipo de consultores expertos de Siesa sean verdaderos aliados durante la adopción de este estándar internacional. </a:t>
            </a:r>
          </a:p>
          <a:p>
            <a:pPr marL="171450" lvl="0" indent="-171450" algn="just">
              <a:buBlip>
                <a:blip r:embed="rId2"/>
              </a:buBlip>
            </a:pPr>
            <a:endParaRPr lang="es-ES_tradnl" sz="1000" dirty="0">
              <a:solidFill>
                <a:schemeClr val="tx1">
                  <a:lumMod val="50000"/>
                  <a:lumOff val="50000"/>
                </a:schemeClr>
              </a:solidFill>
              <a:latin typeface="Arial" panose="020B0604020202020204" pitchFamily="34" charset="0"/>
              <a:cs typeface="Arial" panose="020B0604020202020204" pitchFamily="34" charset="0"/>
            </a:endParaRPr>
          </a:p>
          <a:p>
            <a:pPr marL="171450" lvl="0" indent="-17145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FACTURACIÓN ELECTRÓNICA:</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Siesa es proveedor de servicios de tecnología – PST para facturación electrónica autorizado por la DIAN (Resolución No. 008878 de noviembre 15 de 2017) </a:t>
            </a:r>
          </a:p>
          <a:p>
            <a:pPr marL="171450" lvl="0" indent="-171450" algn="just">
              <a:buBlip>
                <a:blip r:embed="rId2"/>
              </a:buBlip>
            </a:pPr>
            <a:endParaRPr lang="es-ES_tradnl" sz="1000" b="1"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INTEGRALIDAD:</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Siesa ofrece soluciones que responden a necesidades específicas de diferentes mercados, mediante herramientas fácilmente integrables con los sistemas de gestión empresarial ofrecidos a nuestros clientes, garantizando la integridad y seguridad de la información.</a:t>
            </a:r>
          </a:p>
        </p:txBody>
      </p:sp>
      <p:sp>
        <p:nvSpPr>
          <p:cNvPr id="12" name="TextBox 11">
            <a:extLst>
              <a:ext uri="{FF2B5EF4-FFF2-40B4-BE49-F238E27FC236}">
                <a16:creationId xmlns="" xmlns:a16="http://schemas.microsoft.com/office/drawing/2014/main" id="{C3ABE568-2894-324E-9929-76F7ADD44442}"/>
              </a:ext>
            </a:extLst>
          </p:cNvPr>
          <p:cNvSpPr txBox="1"/>
          <p:nvPr/>
        </p:nvSpPr>
        <p:spPr>
          <a:xfrm>
            <a:off x="3932262" y="3198951"/>
            <a:ext cx="3278777" cy="2708434"/>
          </a:xfrm>
          <a:prstGeom prst="rect">
            <a:avLst/>
          </a:prstGeom>
          <a:noFill/>
        </p:spPr>
        <p:txBody>
          <a:bodyPr wrap="square" rtlCol="0">
            <a:spAutoFit/>
          </a:bodyPr>
          <a:lstStyle/>
          <a:p>
            <a:pPr marL="171450" lvl="0" indent="-17145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SOPORTE:</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Con un área de soporte con más de 90 profesionales expertos en los productos y servicios ofrecidos por la compañía, un </a:t>
            </a:r>
            <a:r>
              <a:rPr lang="es-ES_tradnl" sz="1000" dirty="0" err="1">
                <a:solidFill>
                  <a:schemeClr val="tx1">
                    <a:lumMod val="50000"/>
                    <a:lumOff val="50000"/>
                  </a:schemeClr>
                </a:solidFill>
                <a:latin typeface="Arial" panose="020B0604020202020204" pitchFamily="34" charset="0"/>
                <a:cs typeface="Arial" panose="020B0604020202020204" pitchFamily="34" charset="0"/>
              </a:rPr>
              <a:t>Contact</a:t>
            </a:r>
            <a:r>
              <a:rPr lang="es-ES_tradnl" sz="1000" dirty="0">
                <a:solidFill>
                  <a:schemeClr val="tx1">
                    <a:lumMod val="50000"/>
                    <a:lumOff val="50000"/>
                  </a:schemeClr>
                </a:solidFill>
                <a:latin typeface="Arial" panose="020B0604020202020204" pitchFamily="34" charset="0"/>
                <a:cs typeface="Arial" panose="020B0604020202020204" pitchFamily="34" charset="0"/>
              </a:rPr>
              <a:t> Center con tecnología de punta, la posibilidad de ofrecer contratos de servicio posventa configurables de acuerdo con las necesidades de cada cliente, Siesa garantiza el funcionamiento permanente de las soluciones ofrecidas al mercado, así como la total satisfacción de sus clientes.</a:t>
            </a:r>
          </a:p>
          <a:p>
            <a:pPr marL="171450" lvl="0" indent="-171450" algn="just">
              <a:buBlip>
                <a:blip r:embed="rId2"/>
              </a:buBlip>
            </a:pPr>
            <a:endParaRPr lang="es-ES_tradnl" sz="100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just">
              <a:buBlip>
                <a:blip r:embed="rId2"/>
              </a:buBlip>
            </a:pPr>
            <a:r>
              <a:rPr lang="es-ES_tradnl" sz="1000" b="1" spc="300" dirty="0">
                <a:solidFill>
                  <a:srgbClr val="2D71E6"/>
                </a:solidFill>
                <a:latin typeface="Arial" panose="020B0604020202020204" pitchFamily="34" charset="0"/>
                <a:cs typeface="Arial" panose="020B0604020202020204" pitchFamily="34" charset="0"/>
              </a:rPr>
              <a:t>ALIANZAS ESTRATÉGICAS:</a:t>
            </a:r>
          </a:p>
          <a:p>
            <a:pPr lvl="0" algn="just"/>
            <a:r>
              <a:rPr lang="es-ES_tradnl" sz="1000" dirty="0">
                <a:solidFill>
                  <a:schemeClr val="tx1">
                    <a:lumMod val="50000"/>
                    <a:lumOff val="50000"/>
                  </a:schemeClr>
                </a:solidFill>
                <a:latin typeface="Arial" panose="020B0604020202020204" pitchFamily="34" charset="0"/>
                <a:cs typeface="Arial" panose="020B0604020202020204" pitchFamily="34" charset="0"/>
              </a:rPr>
              <a:t>Siesa posee alianzas estratégicas con firmas de consultoría, proveedores de hardware y software, tales como: MICROSOFT, ORACLE, IBM, HP y TABLEAU, con el fin de brindar una solución integral con el soporte de cada una de las compañías involucradas en cada proyecto.</a:t>
            </a:r>
          </a:p>
        </p:txBody>
      </p:sp>
      <p:sp>
        <p:nvSpPr>
          <p:cNvPr id="13" name="Slide Number Placeholder 12">
            <a:extLst>
              <a:ext uri="{FF2B5EF4-FFF2-40B4-BE49-F238E27FC236}">
                <a16:creationId xmlns="" xmlns:a16="http://schemas.microsoft.com/office/drawing/2014/main" id="{C27F5A30-871B-C342-8F16-14BCCA0DCD4D}"/>
              </a:ext>
            </a:extLst>
          </p:cNvPr>
          <p:cNvSpPr>
            <a:spLocks noGrp="1"/>
          </p:cNvSpPr>
          <p:nvPr>
            <p:ph type="sldNum" sz="quarter" idx="4294967295"/>
          </p:nvPr>
        </p:nvSpPr>
        <p:spPr>
          <a:xfrm>
            <a:off x="5746977" y="9339717"/>
            <a:ext cx="1747837" cy="534987"/>
          </a:xfrm>
        </p:spPr>
        <p:txBody>
          <a:bodyPr/>
          <a:lstStyle/>
          <a:p>
            <a:fld id="{D7F1FDA5-5F8B-2D42-9A26-A2C7BB1C0243}" type="slidenum">
              <a:rPr lang="en-US" smtClean="0"/>
              <a:t>4</a:t>
            </a:fld>
            <a:endParaRPr lang="en-US" dirty="0"/>
          </a:p>
        </p:txBody>
      </p:sp>
    </p:spTree>
    <p:extLst>
      <p:ext uri="{BB962C8B-B14F-4D97-AF65-F5344CB8AC3E}">
        <p14:creationId xmlns:p14="http://schemas.microsoft.com/office/powerpoint/2010/main" val="357278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646331"/>
          </a:xfrm>
          <a:prstGeom prst="rect">
            <a:avLst/>
          </a:prstGeom>
          <a:noFill/>
        </p:spPr>
        <p:txBody>
          <a:bodyPr wrap="square" rtlCol="0">
            <a:spAutoFit/>
          </a:bodyPr>
          <a:lstStyle/>
          <a:p>
            <a:pPr lvl="0"/>
            <a:r>
              <a:rPr lang="es-ES" b="1" spc="300" dirty="0">
                <a:solidFill>
                  <a:srgbClr val="19C8B6"/>
                </a:solidFill>
                <a:latin typeface="Arial" panose="020B0604020202020204" pitchFamily="34" charset="0"/>
                <a:cs typeface="Arial" panose="020B0604020202020204" pitchFamily="34" charset="0"/>
              </a:rPr>
              <a:t>METODOLOG</a:t>
            </a:r>
            <a:r>
              <a:rPr lang="en-US" b="1" spc="300" dirty="0">
                <a:solidFill>
                  <a:srgbClr val="19C8B6"/>
                </a:solidFill>
                <a:latin typeface="Arial" panose="020B0604020202020204" pitchFamily="34" charset="0"/>
                <a:cs typeface="Arial" panose="020B0604020202020204" pitchFamily="34" charset="0"/>
              </a:rPr>
              <a:t>ÍA DE</a:t>
            </a:r>
          </a:p>
          <a:p>
            <a:pPr lvl="0"/>
            <a:r>
              <a:rPr lang="en-US" b="1" spc="300" dirty="0">
                <a:solidFill>
                  <a:srgbClr val="19C8B6"/>
                </a:solidFill>
                <a:latin typeface="Arial" panose="020B0604020202020204" pitchFamily="34" charset="0"/>
                <a:cs typeface="Arial" panose="020B0604020202020204" pitchFamily="34" charset="0"/>
              </a:rPr>
              <a:t>IMPLEMENTACIÓN</a:t>
            </a:r>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148228"/>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76034D54-CE41-6F42-8655-A795B9A39796}"/>
              </a:ext>
            </a:extLst>
          </p:cNvPr>
          <p:cNvSpPr txBox="1"/>
          <p:nvPr/>
        </p:nvSpPr>
        <p:spPr>
          <a:xfrm>
            <a:off x="529239" y="1738047"/>
            <a:ext cx="6707571" cy="830997"/>
          </a:xfrm>
          <a:prstGeom prst="rect">
            <a:avLst/>
          </a:prstGeom>
          <a:noFill/>
        </p:spPr>
        <p:txBody>
          <a:bodyPr wrap="square" rtlCol="0">
            <a:spAutoFit/>
          </a:bodyPr>
          <a:lstStyle>
            <a:defPPr>
              <a:defRPr lang="en-US"/>
            </a:defPPr>
            <a:lvl1pPr algn="just">
              <a:defRPr sz="1200">
                <a:solidFill>
                  <a:schemeClr val="tx1">
                    <a:lumMod val="50000"/>
                    <a:lumOff val="50000"/>
                  </a:schemeClr>
                </a:solidFill>
                <a:latin typeface="Arial" panose="020B0604020202020204" pitchFamily="34" charset="0"/>
                <a:cs typeface="Arial" panose="020B0604020202020204" pitchFamily="34" charset="0"/>
              </a:defRPr>
            </a:lvl1pPr>
          </a:lstStyle>
          <a:p>
            <a:r>
              <a:rPr lang="es-ES_tradnl" dirty="0"/>
              <a:t>La metodología propone un esquema de implementación dirigido a homologar las mejores prácticas de negocio en todos los procesos estratégicos, de cadena de valor y de apoyo con los que interactuarán los usuarios de la solución Siesa </a:t>
            </a:r>
            <a:r>
              <a:rPr lang="es-ES_tradnl" dirty="0" err="1"/>
              <a:t>eSales</a:t>
            </a:r>
            <a:r>
              <a:rPr lang="es-ES_tradnl" dirty="0"/>
              <a:t>, para ello se plantea un esquema de corta implementación y resultados rápidos, basado en 5 fases:</a:t>
            </a:r>
            <a:endParaRPr lang="en-US" dirty="0"/>
          </a:p>
        </p:txBody>
      </p:sp>
      <p:sp>
        <p:nvSpPr>
          <p:cNvPr id="10" name="TextBox 9">
            <a:extLst>
              <a:ext uri="{FF2B5EF4-FFF2-40B4-BE49-F238E27FC236}">
                <a16:creationId xmlns="" xmlns:a16="http://schemas.microsoft.com/office/drawing/2014/main" id="{4C45F07E-F3A0-6841-8CF9-FD0FEE58B3EF}"/>
              </a:ext>
            </a:extLst>
          </p:cNvPr>
          <p:cNvSpPr txBox="1"/>
          <p:nvPr/>
        </p:nvSpPr>
        <p:spPr>
          <a:xfrm>
            <a:off x="567143" y="7161485"/>
            <a:ext cx="6539713" cy="1569660"/>
          </a:xfrm>
          <a:prstGeom prst="rect">
            <a:avLst/>
          </a:prstGeom>
          <a:noFill/>
        </p:spPr>
        <p:txBody>
          <a:bodyPr wrap="square" rtlCol="0">
            <a:spAutoFit/>
          </a:bodyPr>
          <a:lstStyle>
            <a:defPPr>
              <a:defRPr lang="en-US"/>
            </a:defPPr>
            <a:lvl1pPr>
              <a:defRPr sz="1400">
                <a:solidFill>
                  <a:schemeClr val="tx1">
                    <a:lumMod val="50000"/>
                    <a:lumOff val="50000"/>
                  </a:schemeClr>
                </a:solidFill>
                <a:latin typeface="Arial" panose="020B0604020202020204" pitchFamily="34" charset="0"/>
                <a:cs typeface="Arial" panose="020B0604020202020204" pitchFamily="34" charset="0"/>
              </a:defRPr>
            </a:lvl1pPr>
          </a:lstStyle>
          <a:p>
            <a:pPr algn="just"/>
            <a:r>
              <a:rPr lang="es-ES_tradnl" sz="1200" dirty="0"/>
              <a:t>La metodología, es el camino ampliamente probado para lograr total asertividad en la homologación de las mejores prácticas de negocio en todos los frentes donde la organización utiliza la solución Siesa </a:t>
            </a:r>
            <a:r>
              <a:rPr lang="es-ES_tradnl" sz="1200" dirty="0" err="1"/>
              <a:t>eSales</a:t>
            </a:r>
            <a:r>
              <a:rPr lang="es-ES_tradnl" sz="1200" dirty="0"/>
              <a:t>. </a:t>
            </a:r>
            <a:endParaRPr lang="en-US" sz="1200" dirty="0"/>
          </a:p>
          <a:p>
            <a:pPr algn="just"/>
            <a:r>
              <a:rPr lang="es-ES_tradnl" sz="1200" dirty="0"/>
              <a:t> </a:t>
            </a:r>
            <a:endParaRPr lang="en-US" sz="1200" dirty="0"/>
          </a:p>
          <a:p>
            <a:pPr algn="just"/>
            <a:r>
              <a:rPr lang="es-ES_tradnl" sz="1200" dirty="0"/>
              <a:t>En Siesa, el lograr excelentes niveles de retorno de inversión, conjuntamente con cientos de organizaciones empresariales que han seleccionado a Siesa como su solución </a:t>
            </a:r>
            <a:r>
              <a:rPr lang="es-CO" sz="1200" dirty="0"/>
              <a:t>Inside Sales</a:t>
            </a:r>
            <a:r>
              <a:rPr lang="es-ES_tradnl" sz="1200" dirty="0"/>
              <a:t>, ha sido la mejor forma de ratificar el alto nivel de madurez que cada vez más, es aceptado como factor clave de éxito de la Metodología.</a:t>
            </a:r>
            <a:endParaRPr lang="en-US" sz="1200" dirty="0"/>
          </a:p>
        </p:txBody>
      </p: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649006" y="9336864"/>
            <a:ext cx="1747837" cy="534987"/>
          </a:xfrm>
        </p:spPr>
        <p:txBody>
          <a:bodyPr/>
          <a:lstStyle/>
          <a:p>
            <a:fld id="{D7F1FDA5-5F8B-2D42-9A26-A2C7BB1C0243}" type="slidenum">
              <a:rPr lang="en-US" smtClean="0"/>
              <a:t>5</a:t>
            </a:fld>
            <a:endParaRPr lang="en-US"/>
          </a:p>
        </p:txBody>
      </p:sp>
      <p:sp>
        <p:nvSpPr>
          <p:cNvPr id="35" name="CuadroTexto 34"/>
          <p:cNvSpPr txBox="1"/>
          <p:nvPr/>
        </p:nvSpPr>
        <p:spPr>
          <a:xfrm>
            <a:off x="4516691" y="6114086"/>
            <a:ext cx="1684695" cy="593239"/>
          </a:xfrm>
          <a:prstGeom prst="rect">
            <a:avLst/>
          </a:prstGeom>
          <a:noFill/>
          <a:effectLst/>
        </p:spPr>
        <p:txBody>
          <a:bodyPr wrap="square" rtlCol="0">
            <a:spAutoFit/>
          </a:bodyPr>
          <a:lstStyle/>
          <a:p>
            <a:pPr>
              <a:lnSpc>
                <a:spcPct val="90000"/>
              </a:lnSpc>
            </a:pPr>
            <a:r>
              <a:rPr lang="es-ES" sz="900" dirty="0" smtClean="0">
                <a:solidFill>
                  <a:schemeClr val="bg1">
                    <a:lumMod val="65000"/>
                  </a:schemeClr>
                </a:solidFill>
                <a:latin typeface="Arial" panose="020B0604020202020204" pitchFamily="34" charset="0"/>
                <a:cs typeface="Arial" panose="020B0604020202020204" pitchFamily="34" charset="0"/>
              </a:rPr>
              <a:t>Administrativa</a:t>
            </a:r>
          </a:p>
          <a:p>
            <a:pPr>
              <a:lnSpc>
                <a:spcPct val="90000"/>
              </a:lnSpc>
            </a:pPr>
            <a:r>
              <a:rPr lang="es-ES" sz="900" dirty="0" smtClean="0">
                <a:solidFill>
                  <a:schemeClr val="bg1">
                    <a:lumMod val="65000"/>
                  </a:schemeClr>
                </a:solidFill>
                <a:latin typeface="Arial" panose="020B0604020202020204" pitchFamily="34" charset="0"/>
                <a:cs typeface="Arial" panose="020B0604020202020204" pitchFamily="34" charset="0"/>
              </a:rPr>
              <a:t>Funcional</a:t>
            </a:r>
          </a:p>
          <a:p>
            <a:pPr>
              <a:lnSpc>
                <a:spcPct val="90000"/>
              </a:lnSpc>
            </a:pPr>
            <a:r>
              <a:rPr lang="es-ES" sz="900" dirty="0" smtClean="0">
                <a:solidFill>
                  <a:schemeClr val="bg1">
                    <a:lumMod val="65000"/>
                  </a:schemeClr>
                </a:solidFill>
                <a:latin typeface="Arial" panose="020B0604020202020204" pitchFamily="34" charset="0"/>
                <a:cs typeface="Arial" panose="020B0604020202020204" pitchFamily="34" charset="0"/>
              </a:rPr>
              <a:t>Reportes</a:t>
            </a:r>
          </a:p>
          <a:p>
            <a:pPr>
              <a:lnSpc>
                <a:spcPct val="90000"/>
              </a:lnSpc>
            </a:pPr>
            <a:r>
              <a:rPr lang="es-ES" sz="900" dirty="0" smtClean="0">
                <a:solidFill>
                  <a:schemeClr val="bg1">
                    <a:lumMod val="65000"/>
                  </a:schemeClr>
                </a:solidFill>
                <a:latin typeface="Arial" panose="020B0604020202020204" pitchFamily="34" charset="0"/>
                <a:cs typeface="Arial" panose="020B0604020202020204" pitchFamily="34" charset="0"/>
              </a:rPr>
              <a:t>Flujos de Trabajo</a:t>
            </a:r>
            <a:endParaRPr lang="es-ES" sz="900" dirty="0">
              <a:solidFill>
                <a:schemeClr val="bg1">
                  <a:lumMod val="65000"/>
                </a:schemeClr>
              </a:solidFill>
              <a:latin typeface="Arial" panose="020B0604020202020204" pitchFamily="34" charset="0"/>
              <a:cs typeface="Arial" panose="020B0604020202020204" pitchFamily="34" charset="0"/>
            </a:endParaRPr>
          </a:p>
        </p:txBody>
      </p:sp>
      <p:sp>
        <p:nvSpPr>
          <p:cNvPr id="44" name="Oval 33">
            <a:extLst>
              <a:ext uri="{FF2B5EF4-FFF2-40B4-BE49-F238E27FC236}">
                <a16:creationId xmlns:a16="http://schemas.microsoft.com/office/drawing/2014/main" xmlns="" id="{FC3B4BCD-39CC-7742-AB7E-FF057E6DA476}"/>
              </a:ext>
            </a:extLst>
          </p:cNvPr>
          <p:cNvSpPr/>
          <p:nvPr/>
        </p:nvSpPr>
        <p:spPr>
          <a:xfrm>
            <a:off x="1224845" y="4723758"/>
            <a:ext cx="1369166" cy="1369166"/>
          </a:xfrm>
          <a:prstGeom prst="ellipse">
            <a:avLst/>
          </a:prstGeom>
          <a:solidFill>
            <a:srgbClr val="19C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Oval 32">
            <a:extLst>
              <a:ext uri="{FF2B5EF4-FFF2-40B4-BE49-F238E27FC236}">
                <a16:creationId xmlns:a16="http://schemas.microsoft.com/office/drawing/2014/main" xmlns="" id="{447BA5F1-DE7A-224E-909A-EBD7D76FB19D}"/>
              </a:ext>
            </a:extLst>
          </p:cNvPr>
          <p:cNvSpPr/>
          <p:nvPr/>
        </p:nvSpPr>
        <p:spPr>
          <a:xfrm>
            <a:off x="2514802" y="3286843"/>
            <a:ext cx="1369166" cy="1369166"/>
          </a:xfrm>
          <a:prstGeom prst="ellipse">
            <a:avLst/>
          </a:prstGeom>
          <a:solidFill>
            <a:srgbClr val="103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Rectangle 22">
            <a:extLst>
              <a:ext uri="{FF2B5EF4-FFF2-40B4-BE49-F238E27FC236}">
                <a16:creationId xmlns:a16="http://schemas.microsoft.com/office/drawing/2014/main" xmlns="" id="{F4C1AAC8-FAC6-D944-80EE-24AD4CD00443}"/>
              </a:ext>
            </a:extLst>
          </p:cNvPr>
          <p:cNvSpPr/>
          <p:nvPr/>
        </p:nvSpPr>
        <p:spPr>
          <a:xfrm>
            <a:off x="1511758" y="5054879"/>
            <a:ext cx="839067" cy="369332"/>
          </a:xfrm>
          <a:prstGeom prst="rect">
            <a:avLst/>
          </a:prstGeom>
        </p:spPr>
        <p:txBody>
          <a:bodyPr wrap="none">
            <a:spAutoFit/>
          </a:bodyPr>
          <a:lstStyle/>
          <a:p>
            <a:pPr algn="ctr"/>
            <a:r>
              <a:rPr lang="x-none" b="1" dirty="0">
                <a:solidFill>
                  <a:schemeClr val="bg1"/>
                </a:solidFill>
                <a:latin typeface="Arial" panose="020B0604020202020204" pitchFamily="34" charset="0"/>
                <a:cs typeface="Arial" panose="020B0604020202020204" pitchFamily="34" charset="0"/>
              </a:rPr>
              <a:t>Fase </a:t>
            </a:r>
            <a:r>
              <a:rPr lang="x-none" b="1" dirty="0" smtClean="0">
                <a:solidFill>
                  <a:schemeClr val="bg1"/>
                </a:solidFill>
                <a:latin typeface="Arial" panose="020B0604020202020204" pitchFamily="34" charset="0"/>
                <a:cs typeface="Arial" panose="020B0604020202020204" pitchFamily="34" charset="0"/>
              </a:rPr>
              <a:t>I</a:t>
            </a:r>
            <a:endParaRPr lang="x-none" b="1" dirty="0">
              <a:solidFill>
                <a:schemeClr val="bg1"/>
              </a:solidFill>
              <a:latin typeface="Arial" panose="020B0604020202020204" pitchFamily="34" charset="0"/>
              <a:cs typeface="Arial" panose="020B0604020202020204" pitchFamily="34" charset="0"/>
            </a:endParaRPr>
          </a:p>
        </p:txBody>
      </p:sp>
      <p:cxnSp>
        <p:nvCxnSpPr>
          <p:cNvPr id="47" name="Straight Connector 23">
            <a:extLst>
              <a:ext uri="{FF2B5EF4-FFF2-40B4-BE49-F238E27FC236}">
                <a16:creationId xmlns:a16="http://schemas.microsoft.com/office/drawing/2014/main" xmlns="" id="{D81B9C51-7127-9648-B0C3-C1CBE1F53223}"/>
              </a:ext>
            </a:extLst>
          </p:cNvPr>
          <p:cNvCxnSpPr/>
          <p:nvPr/>
        </p:nvCxnSpPr>
        <p:spPr>
          <a:xfrm>
            <a:off x="1615466" y="5441097"/>
            <a:ext cx="631652" cy="0"/>
          </a:xfrm>
          <a:prstGeom prst="line">
            <a:avLst/>
          </a:prstGeom>
          <a:ln w="28575">
            <a:solidFill>
              <a:srgbClr val="2D71E6"/>
            </a:solidFill>
          </a:ln>
        </p:spPr>
        <p:style>
          <a:lnRef idx="1">
            <a:schemeClr val="accent1"/>
          </a:lnRef>
          <a:fillRef idx="0">
            <a:schemeClr val="accent1"/>
          </a:fillRef>
          <a:effectRef idx="0">
            <a:schemeClr val="accent1"/>
          </a:effectRef>
          <a:fontRef idx="minor">
            <a:schemeClr val="tx1"/>
          </a:fontRef>
        </p:style>
      </p:cxnSp>
      <p:sp>
        <p:nvSpPr>
          <p:cNvPr id="48" name="Rectangle 24">
            <a:extLst>
              <a:ext uri="{FF2B5EF4-FFF2-40B4-BE49-F238E27FC236}">
                <a16:creationId xmlns:a16="http://schemas.microsoft.com/office/drawing/2014/main" xmlns="" id="{2B765955-A12D-9D4E-9A27-3DE1DE02832C}"/>
              </a:ext>
            </a:extLst>
          </p:cNvPr>
          <p:cNvSpPr/>
          <p:nvPr/>
        </p:nvSpPr>
        <p:spPr>
          <a:xfrm>
            <a:off x="988678" y="5458676"/>
            <a:ext cx="1841500" cy="307777"/>
          </a:xfrm>
          <a:prstGeom prst="rect">
            <a:avLst/>
          </a:prstGeom>
        </p:spPr>
        <p:txBody>
          <a:bodyPr wrap="square">
            <a:spAutoFit/>
          </a:bodyPr>
          <a:lstStyle/>
          <a:p>
            <a:pPr algn="ctr"/>
            <a:r>
              <a:rPr lang="x-none" sz="1400" dirty="0">
                <a:solidFill>
                  <a:schemeClr val="bg1"/>
                </a:solidFill>
                <a:latin typeface="Arial" panose="020B0604020202020204" pitchFamily="34" charset="0"/>
                <a:cs typeface="Arial" panose="020B0604020202020204" pitchFamily="34" charset="0"/>
              </a:rPr>
              <a:t>Instalación</a:t>
            </a:r>
          </a:p>
        </p:txBody>
      </p:sp>
      <p:sp>
        <p:nvSpPr>
          <p:cNvPr id="49" name="Rectangle 25">
            <a:extLst>
              <a:ext uri="{FF2B5EF4-FFF2-40B4-BE49-F238E27FC236}">
                <a16:creationId xmlns:a16="http://schemas.microsoft.com/office/drawing/2014/main" xmlns="" id="{5B6AF9D4-A2AA-3C47-BD59-F83C30351F4D}"/>
              </a:ext>
            </a:extLst>
          </p:cNvPr>
          <p:cNvSpPr/>
          <p:nvPr/>
        </p:nvSpPr>
        <p:spPr>
          <a:xfrm>
            <a:off x="2750549" y="3467029"/>
            <a:ext cx="903200" cy="369332"/>
          </a:xfrm>
          <a:prstGeom prst="rect">
            <a:avLst/>
          </a:prstGeom>
        </p:spPr>
        <p:txBody>
          <a:bodyPr wrap="none">
            <a:spAutoFit/>
          </a:bodyPr>
          <a:lstStyle/>
          <a:p>
            <a:pPr algn="ctr"/>
            <a:r>
              <a:rPr lang="x-none" b="1" dirty="0">
                <a:solidFill>
                  <a:schemeClr val="bg1"/>
                </a:solidFill>
                <a:latin typeface="Arial" panose="020B0604020202020204" pitchFamily="34" charset="0"/>
                <a:cs typeface="Arial" panose="020B0604020202020204" pitchFamily="34" charset="0"/>
              </a:rPr>
              <a:t>Fase </a:t>
            </a:r>
            <a:r>
              <a:rPr lang="x-none" b="1" dirty="0" smtClean="0">
                <a:solidFill>
                  <a:schemeClr val="bg1"/>
                </a:solidFill>
                <a:latin typeface="Arial" panose="020B0604020202020204" pitchFamily="34" charset="0"/>
                <a:cs typeface="Arial" panose="020B0604020202020204" pitchFamily="34" charset="0"/>
              </a:rPr>
              <a:t>II</a:t>
            </a:r>
            <a:endParaRPr lang="x-none" b="1" dirty="0">
              <a:solidFill>
                <a:schemeClr val="bg1"/>
              </a:solidFill>
              <a:latin typeface="Arial" panose="020B0604020202020204" pitchFamily="34" charset="0"/>
              <a:cs typeface="Arial" panose="020B0604020202020204" pitchFamily="34" charset="0"/>
            </a:endParaRPr>
          </a:p>
        </p:txBody>
      </p:sp>
      <p:cxnSp>
        <p:nvCxnSpPr>
          <p:cNvPr id="50" name="Straight Connector 26">
            <a:extLst>
              <a:ext uri="{FF2B5EF4-FFF2-40B4-BE49-F238E27FC236}">
                <a16:creationId xmlns:a16="http://schemas.microsoft.com/office/drawing/2014/main" xmlns="" id="{FD817B40-154A-7042-B956-F15B61D506DD}"/>
              </a:ext>
            </a:extLst>
          </p:cNvPr>
          <p:cNvCxnSpPr/>
          <p:nvPr/>
        </p:nvCxnSpPr>
        <p:spPr>
          <a:xfrm>
            <a:off x="2861387" y="3858438"/>
            <a:ext cx="631652" cy="0"/>
          </a:xfrm>
          <a:prstGeom prst="line">
            <a:avLst/>
          </a:prstGeom>
          <a:ln w="28575">
            <a:solidFill>
              <a:srgbClr val="2D71E6"/>
            </a:solidFill>
          </a:ln>
        </p:spPr>
        <p:style>
          <a:lnRef idx="1">
            <a:schemeClr val="accent1"/>
          </a:lnRef>
          <a:fillRef idx="0">
            <a:schemeClr val="accent1"/>
          </a:fillRef>
          <a:effectRef idx="0">
            <a:schemeClr val="accent1"/>
          </a:effectRef>
          <a:fontRef idx="minor">
            <a:schemeClr val="tx1"/>
          </a:fontRef>
        </p:style>
      </p:cxnSp>
      <p:sp>
        <p:nvSpPr>
          <p:cNvPr id="51" name="Rectangle 27">
            <a:extLst>
              <a:ext uri="{FF2B5EF4-FFF2-40B4-BE49-F238E27FC236}">
                <a16:creationId xmlns:a16="http://schemas.microsoft.com/office/drawing/2014/main" xmlns="" id="{DC456EB2-375B-6442-9FE8-66AEDD4E2099}"/>
              </a:ext>
            </a:extLst>
          </p:cNvPr>
          <p:cNvSpPr/>
          <p:nvPr/>
        </p:nvSpPr>
        <p:spPr>
          <a:xfrm>
            <a:off x="2382698" y="3905169"/>
            <a:ext cx="1629064" cy="307776"/>
          </a:xfrm>
          <a:prstGeom prst="rect">
            <a:avLst/>
          </a:prstGeom>
        </p:spPr>
        <p:txBody>
          <a:bodyPr wrap="square">
            <a:spAutoFit/>
          </a:bodyPr>
          <a:lstStyle/>
          <a:p>
            <a:pPr algn="ctr"/>
            <a:r>
              <a:rPr lang="x-none" sz="1400" dirty="0">
                <a:solidFill>
                  <a:schemeClr val="bg1"/>
                </a:solidFill>
                <a:latin typeface="Arial" panose="020B0604020202020204" pitchFamily="34" charset="0"/>
                <a:cs typeface="Arial" panose="020B0604020202020204" pitchFamily="34" charset="0"/>
              </a:rPr>
              <a:t>Configuración</a:t>
            </a:r>
          </a:p>
        </p:txBody>
      </p:sp>
      <p:grpSp>
        <p:nvGrpSpPr>
          <p:cNvPr id="52" name="Group 1">
            <a:extLst>
              <a:ext uri="{FF2B5EF4-FFF2-40B4-BE49-F238E27FC236}">
                <a16:creationId xmlns:a16="http://schemas.microsoft.com/office/drawing/2014/main" xmlns="" id="{926081C1-1AA7-3E45-B1A8-7AEA75E30E0E}"/>
              </a:ext>
            </a:extLst>
          </p:cNvPr>
          <p:cNvGrpSpPr/>
          <p:nvPr/>
        </p:nvGrpSpPr>
        <p:grpSpPr>
          <a:xfrm>
            <a:off x="1196973" y="4254516"/>
            <a:ext cx="6522096" cy="805812"/>
            <a:chOff x="1329297" y="4585884"/>
            <a:chExt cx="8402205" cy="1038102"/>
          </a:xfrm>
        </p:grpSpPr>
        <p:pic>
          <p:nvPicPr>
            <p:cNvPr id="53" name="Picture 11">
              <a:extLst>
                <a:ext uri="{FF2B5EF4-FFF2-40B4-BE49-F238E27FC236}">
                  <a16:creationId xmlns:a16="http://schemas.microsoft.com/office/drawing/2014/main" xmlns="" id="{0C0EE6FA-7025-4E4D-AB81-D5564EA9875E}"/>
                </a:ext>
              </a:extLst>
            </p:cNvPr>
            <p:cNvPicPr>
              <a:picLocks noChangeAspect="1"/>
            </p:cNvPicPr>
            <p:nvPr/>
          </p:nvPicPr>
          <p:blipFill>
            <a:blip r:embed="rId2"/>
            <a:stretch>
              <a:fillRect/>
            </a:stretch>
          </p:blipFill>
          <p:spPr>
            <a:xfrm>
              <a:off x="4601443" y="4594435"/>
              <a:ext cx="1841500" cy="622300"/>
            </a:xfrm>
            <a:prstGeom prst="rect">
              <a:avLst/>
            </a:prstGeom>
          </p:spPr>
        </p:pic>
        <p:pic>
          <p:nvPicPr>
            <p:cNvPr id="54" name="Picture 29">
              <a:extLst>
                <a:ext uri="{FF2B5EF4-FFF2-40B4-BE49-F238E27FC236}">
                  <a16:creationId xmlns:a16="http://schemas.microsoft.com/office/drawing/2014/main" xmlns="" id="{035C30E2-B3A6-BE4E-8199-6BE212A30247}"/>
                </a:ext>
              </a:extLst>
            </p:cNvPr>
            <p:cNvPicPr>
              <a:picLocks noChangeAspect="1"/>
            </p:cNvPicPr>
            <p:nvPr/>
          </p:nvPicPr>
          <p:blipFill>
            <a:blip r:embed="rId3"/>
            <a:stretch>
              <a:fillRect/>
            </a:stretch>
          </p:blipFill>
          <p:spPr>
            <a:xfrm>
              <a:off x="1329297" y="4585884"/>
              <a:ext cx="1841500" cy="622300"/>
            </a:xfrm>
            <a:prstGeom prst="rect">
              <a:avLst/>
            </a:prstGeom>
          </p:spPr>
        </p:pic>
        <p:pic>
          <p:nvPicPr>
            <p:cNvPr id="55" name="Picture 30">
              <a:extLst>
                <a:ext uri="{FF2B5EF4-FFF2-40B4-BE49-F238E27FC236}">
                  <a16:creationId xmlns:a16="http://schemas.microsoft.com/office/drawing/2014/main" xmlns="" id="{EDB5336C-3EC7-4D4F-ACE8-24FE82CB12E4}"/>
                </a:ext>
              </a:extLst>
            </p:cNvPr>
            <p:cNvPicPr>
              <a:picLocks noChangeAspect="1"/>
            </p:cNvPicPr>
            <p:nvPr/>
          </p:nvPicPr>
          <p:blipFill>
            <a:blip r:embed="rId4"/>
            <a:stretch>
              <a:fillRect/>
            </a:stretch>
          </p:blipFill>
          <p:spPr>
            <a:xfrm>
              <a:off x="6253059" y="5001686"/>
              <a:ext cx="1841500" cy="622300"/>
            </a:xfrm>
            <a:prstGeom prst="rect">
              <a:avLst/>
            </a:prstGeom>
          </p:spPr>
        </p:pic>
        <p:pic>
          <p:nvPicPr>
            <p:cNvPr id="56" name="Picture 31">
              <a:extLst>
                <a:ext uri="{FF2B5EF4-FFF2-40B4-BE49-F238E27FC236}">
                  <a16:creationId xmlns:a16="http://schemas.microsoft.com/office/drawing/2014/main" xmlns="" id="{38E97885-37D0-5848-8A14-B61A6D982FB2}"/>
                </a:ext>
              </a:extLst>
            </p:cNvPr>
            <p:cNvPicPr>
              <a:picLocks noChangeAspect="1"/>
            </p:cNvPicPr>
            <p:nvPr/>
          </p:nvPicPr>
          <p:blipFill>
            <a:blip r:embed="rId5"/>
            <a:stretch>
              <a:fillRect/>
            </a:stretch>
          </p:blipFill>
          <p:spPr>
            <a:xfrm>
              <a:off x="2959735" y="5001686"/>
              <a:ext cx="1841500" cy="622300"/>
            </a:xfrm>
            <a:prstGeom prst="rect">
              <a:avLst/>
            </a:prstGeom>
          </p:spPr>
        </p:pic>
        <p:pic>
          <p:nvPicPr>
            <p:cNvPr id="82" name="Picture 11">
              <a:extLst>
                <a:ext uri="{FF2B5EF4-FFF2-40B4-BE49-F238E27FC236}">
                  <a16:creationId xmlns:a16="http://schemas.microsoft.com/office/drawing/2014/main" xmlns="" id="{0C0EE6FA-7025-4E4D-AB81-D5564EA9875E}"/>
                </a:ext>
              </a:extLst>
            </p:cNvPr>
            <p:cNvPicPr>
              <a:picLocks noChangeAspect="1"/>
            </p:cNvPicPr>
            <p:nvPr/>
          </p:nvPicPr>
          <p:blipFill>
            <a:blip r:embed="rId2"/>
            <a:stretch>
              <a:fillRect/>
            </a:stretch>
          </p:blipFill>
          <p:spPr>
            <a:xfrm>
              <a:off x="7890002" y="4594436"/>
              <a:ext cx="1841500" cy="622301"/>
            </a:xfrm>
            <a:prstGeom prst="rect">
              <a:avLst/>
            </a:prstGeom>
          </p:spPr>
        </p:pic>
      </p:grpSp>
      <p:sp>
        <p:nvSpPr>
          <p:cNvPr id="57" name="Oval 35">
            <a:extLst>
              <a:ext uri="{FF2B5EF4-FFF2-40B4-BE49-F238E27FC236}">
                <a16:creationId xmlns:a16="http://schemas.microsoft.com/office/drawing/2014/main" xmlns="" id="{1E6876EE-6201-9C4E-9996-C120298A0870}"/>
              </a:ext>
            </a:extLst>
          </p:cNvPr>
          <p:cNvSpPr/>
          <p:nvPr/>
        </p:nvSpPr>
        <p:spPr>
          <a:xfrm>
            <a:off x="5029402" y="3303173"/>
            <a:ext cx="1369166" cy="1369166"/>
          </a:xfrm>
          <a:prstGeom prst="ellipse">
            <a:avLst/>
          </a:prstGeom>
          <a:solidFill>
            <a:srgbClr val="19C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ectangle 36">
            <a:extLst>
              <a:ext uri="{FF2B5EF4-FFF2-40B4-BE49-F238E27FC236}">
                <a16:creationId xmlns:a16="http://schemas.microsoft.com/office/drawing/2014/main" xmlns="" id="{45CED0A1-2E36-324A-806C-31D34C49CACE}"/>
              </a:ext>
            </a:extLst>
          </p:cNvPr>
          <p:cNvSpPr/>
          <p:nvPr/>
        </p:nvSpPr>
        <p:spPr>
          <a:xfrm>
            <a:off x="5226736" y="3634294"/>
            <a:ext cx="1018227" cy="369332"/>
          </a:xfrm>
          <a:prstGeom prst="rect">
            <a:avLst/>
          </a:prstGeom>
        </p:spPr>
        <p:txBody>
          <a:bodyPr wrap="none">
            <a:spAutoFit/>
          </a:bodyPr>
          <a:lstStyle/>
          <a:p>
            <a:pPr algn="ctr"/>
            <a:r>
              <a:rPr lang="x-none" b="1" dirty="0">
                <a:solidFill>
                  <a:schemeClr val="bg1"/>
                </a:solidFill>
                <a:latin typeface="Arial" panose="020B0604020202020204" pitchFamily="34" charset="0"/>
                <a:cs typeface="Arial" panose="020B0604020202020204" pitchFamily="34" charset="0"/>
              </a:rPr>
              <a:t>Fase </a:t>
            </a:r>
            <a:r>
              <a:rPr lang="es-ES_tradnl" b="1" dirty="0" smtClean="0">
                <a:solidFill>
                  <a:schemeClr val="bg1"/>
                </a:solidFill>
                <a:latin typeface="Arial" panose="020B0604020202020204" pitchFamily="34" charset="0"/>
                <a:cs typeface="Arial" panose="020B0604020202020204" pitchFamily="34" charset="0"/>
              </a:rPr>
              <a:t>I</a:t>
            </a:r>
            <a:r>
              <a:rPr lang="x-none" b="1" dirty="0" smtClean="0">
                <a:solidFill>
                  <a:schemeClr val="bg1"/>
                </a:solidFill>
                <a:latin typeface="Arial" panose="020B0604020202020204" pitchFamily="34" charset="0"/>
                <a:cs typeface="Arial" panose="020B0604020202020204" pitchFamily="34" charset="0"/>
              </a:rPr>
              <a:t>V</a:t>
            </a:r>
            <a:endParaRPr lang="x-none" b="1" dirty="0">
              <a:solidFill>
                <a:schemeClr val="bg1"/>
              </a:solidFill>
              <a:latin typeface="Arial" panose="020B0604020202020204" pitchFamily="34" charset="0"/>
              <a:cs typeface="Arial" panose="020B0604020202020204" pitchFamily="34" charset="0"/>
            </a:endParaRPr>
          </a:p>
        </p:txBody>
      </p:sp>
      <p:cxnSp>
        <p:nvCxnSpPr>
          <p:cNvPr id="59" name="Straight Connector 37">
            <a:extLst>
              <a:ext uri="{FF2B5EF4-FFF2-40B4-BE49-F238E27FC236}">
                <a16:creationId xmlns:a16="http://schemas.microsoft.com/office/drawing/2014/main" xmlns="" id="{AB7B492C-700E-1E40-BDCE-B2B7FCF5E50C}"/>
              </a:ext>
            </a:extLst>
          </p:cNvPr>
          <p:cNvCxnSpPr/>
          <p:nvPr/>
        </p:nvCxnSpPr>
        <p:spPr>
          <a:xfrm>
            <a:off x="5420023" y="4020512"/>
            <a:ext cx="631652" cy="0"/>
          </a:xfrm>
          <a:prstGeom prst="line">
            <a:avLst/>
          </a:prstGeom>
          <a:ln w="28575">
            <a:solidFill>
              <a:srgbClr val="2D71E6"/>
            </a:solidFill>
          </a:ln>
        </p:spPr>
        <p:style>
          <a:lnRef idx="1">
            <a:schemeClr val="accent1"/>
          </a:lnRef>
          <a:fillRef idx="0">
            <a:schemeClr val="accent1"/>
          </a:fillRef>
          <a:effectRef idx="0">
            <a:schemeClr val="accent1"/>
          </a:effectRef>
          <a:fontRef idx="minor">
            <a:schemeClr val="tx1"/>
          </a:fontRef>
        </p:style>
      </p:cxnSp>
      <p:sp>
        <p:nvSpPr>
          <p:cNvPr id="60" name="Rectangle 38">
            <a:extLst>
              <a:ext uri="{FF2B5EF4-FFF2-40B4-BE49-F238E27FC236}">
                <a16:creationId xmlns:a16="http://schemas.microsoft.com/office/drawing/2014/main" xmlns="" id="{0EE4EDD6-168D-F746-B6DC-09845E637115}"/>
              </a:ext>
            </a:extLst>
          </p:cNvPr>
          <p:cNvSpPr/>
          <p:nvPr/>
        </p:nvSpPr>
        <p:spPr>
          <a:xfrm>
            <a:off x="4793235" y="4038091"/>
            <a:ext cx="1841500" cy="523220"/>
          </a:xfrm>
          <a:prstGeom prst="rect">
            <a:avLst/>
          </a:prstGeom>
        </p:spPr>
        <p:txBody>
          <a:bodyPr wrap="square">
            <a:spAutoFit/>
          </a:bodyPr>
          <a:lstStyle/>
          <a:p>
            <a:pPr algn="ctr"/>
            <a:r>
              <a:rPr lang="es-ES_tradnl" sz="1400" dirty="0" smtClean="0">
                <a:solidFill>
                  <a:schemeClr val="bg1"/>
                </a:solidFill>
                <a:latin typeface="Arial" panose="020B0604020202020204" pitchFamily="34" charset="0"/>
                <a:cs typeface="Arial" panose="020B0604020202020204" pitchFamily="34" charset="0"/>
              </a:rPr>
              <a:t>Salida al aire y </a:t>
            </a:r>
            <a:r>
              <a:rPr lang="x-none" sz="1400" dirty="0" smtClean="0">
                <a:solidFill>
                  <a:schemeClr val="bg1"/>
                </a:solidFill>
                <a:latin typeface="Arial" panose="020B0604020202020204" pitchFamily="34" charset="0"/>
                <a:cs typeface="Arial" panose="020B0604020202020204" pitchFamily="34" charset="0"/>
              </a:rPr>
              <a:t>Cierre</a:t>
            </a:r>
            <a:endParaRPr lang="x-none" sz="1400" dirty="0">
              <a:solidFill>
                <a:schemeClr val="bg1"/>
              </a:solidFill>
              <a:latin typeface="Arial" panose="020B0604020202020204" pitchFamily="34" charset="0"/>
              <a:cs typeface="Arial" panose="020B0604020202020204" pitchFamily="34" charset="0"/>
            </a:endParaRPr>
          </a:p>
        </p:txBody>
      </p:sp>
      <p:sp>
        <p:nvSpPr>
          <p:cNvPr id="61" name="Oval 39">
            <a:extLst>
              <a:ext uri="{FF2B5EF4-FFF2-40B4-BE49-F238E27FC236}">
                <a16:creationId xmlns:a16="http://schemas.microsoft.com/office/drawing/2014/main" xmlns="" id="{98A08C00-E988-B040-B1B0-7AF39838DEA5}"/>
              </a:ext>
            </a:extLst>
          </p:cNvPr>
          <p:cNvSpPr/>
          <p:nvPr/>
        </p:nvSpPr>
        <p:spPr>
          <a:xfrm>
            <a:off x="3755774" y="4740087"/>
            <a:ext cx="1369166" cy="1369166"/>
          </a:xfrm>
          <a:prstGeom prst="ellipse">
            <a:avLst/>
          </a:prstGeom>
          <a:solidFill>
            <a:srgbClr val="2D7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62" name="Straight Connector 40">
            <a:extLst>
              <a:ext uri="{FF2B5EF4-FFF2-40B4-BE49-F238E27FC236}">
                <a16:creationId xmlns:a16="http://schemas.microsoft.com/office/drawing/2014/main" xmlns="" id="{0B2F13A8-A756-ED40-9DEF-971C76F24196}"/>
              </a:ext>
            </a:extLst>
          </p:cNvPr>
          <p:cNvCxnSpPr/>
          <p:nvPr/>
        </p:nvCxnSpPr>
        <p:spPr>
          <a:xfrm>
            <a:off x="4140262" y="5358405"/>
            <a:ext cx="631652" cy="0"/>
          </a:xfrm>
          <a:prstGeom prst="line">
            <a:avLst/>
          </a:prstGeom>
          <a:ln w="28575">
            <a:solidFill>
              <a:srgbClr val="1031A7"/>
            </a:solidFill>
          </a:ln>
        </p:spPr>
        <p:style>
          <a:lnRef idx="1">
            <a:schemeClr val="accent1"/>
          </a:lnRef>
          <a:fillRef idx="0">
            <a:schemeClr val="accent1"/>
          </a:fillRef>
          <a:effectRef idx="0">
            <a:schemeClr val="accent1"/>
          </a:effectRef>
          <a:fontRef idx="minor">
            <a:schemeClr val="tx1"/>
          </a:fontRef>
        </p:style>
      </p:cxnSp>
      <p:sp>
        <p:nvSpPr>
          <p:cNvPr id="63" name="Rectangle 41">
            <a:extLst>
              <a:ext uri="{FF2B5EF4-FFF2-40B4-BE49-F238E27FC236}">
                <a16:creationId xmlns:a16="http://schemas.microsoft.com/office/drawing/2014/main" xmlns="" id="{5B9EE7E8-D43A-4F4C-86C0-817DCB1BD5A6}"/>
              </a:ext>
            </a:extLst>
          </p:cNvPr>
          <p:cNvSpPr/>
          <p:nvPr/>
        </p:nvSpPr>
        <p:spPr>
          <a:xfrm>
            <a:off x="3547508" y="5406383"/>
            <a:ext cx="1844877" cy="307777"/>
          </a:xfrm>
          <a:prstGeom prst="rect">
            <a:avLst/>
          </a:prstGeom>
        </p:spPr>
        <p:txBody>
          <a:bodyPr wrap="square">
            <a:spAutoFit/>
          </a:bodyPr>
          <a:lstStyle/>
          <a:p>
            <a:pPr algn="ctr"/>
            <a:r>
              <a:rPr lang="en-US" sz="1400" dirty="0" smtClean="0">
                <a:solidFill>
                  <a:schemeClr val="bg1"/>
                </a:solidFill>
                <a:latin typeface="Arial" panose="020B0604020202020204" pitchFamily="34" charset="0"/>
                <a:cs typeface="Arial" panose="020B0604020202020204" pitchFamily="34" charset="0"/>
              </a:rPr>
              <a:t>Capacitación</a:t>
            </a:r>
            <a:endParaRPr lang="x-none" sz="1400" dirty="0">
              <a:solidFill>
                <a:schemeClr val="bg1"/>
              </a:solidFill>
              <a:latin typeface="Arial" panose="020B0604020202020204" pitchFamily="34" charset="0"/>
              <a:cs typeface="Arial" panose="020B0604020202020204" pitchFamily="34" charset="0"/>
            </a:endParaRPr>
          </a:p>
        </p:txBody>
      </p:sp>
      <p:sp>
        <p:nvSpPr>
          <p:cNvPr id="64" name="Rectangle 42">
            <a:extLst>
              <a:ext uri="{FF2B5EF4-FFF2-40B4-BE49-F238E27FC236}">
                <a16:creationId xmlns:a16="http://schemas.microsoft.com/office/drawing/2014/main" xmlns="" id="{2BED4C08-E0C0-5049-B370-29ECBACCD95D}"/>
              </a:ext>
            </a:extLst>
          </p:cNvPr>
          <p:cNvSpPr/>
          <p:nvPr/>
        </p:nvSpPr>
        <p:spPr>
          <a:xfrm>
            <a:off x="3966295" y="4970279"/>
            <a:ext cx="967332" cy="369332"/>
          </a:xfrm>
          <a:prstGeom prst="rect">
            <a:avLst/>
          </a:prstGeom>
        </p:spPr>
        <p:txBody>
          <a:bodyPr wrap="none">
            <a:spAutoFit/>
          </a:bodyPr>
          <a:lstStyle/>
          <a:p>
            <a:pPr algn="ctr"/>
            <a:r>
              <a:rPr lang="x-none" b="1" dirty="0">
                <a:solidFill>
                  <a:schemeClr val="bg1"/>
                </a:solidFill>
                <a:latin typeface="Arial" panose="020B0604020202020204" pitchFamily="34" charset="0"/>
                <a:cs typeface="Arial" panose="020B0604020202020204" pitchFamily="34" charset="0"/>
              </a:rPr>
              <a:t>Fase </a:t>
            </a:r>
            <a:r>
              <a:rPr lang="x-none" b="1" dirty="0" smtClean="0">
                <a:solidFill>
                  <a:schemeClr val="bg1"/>
                </a:solidFill>
                <a:latin typeface="Arial" panose="020B0604020202020204" pitchFamily="34" charset="0"/>
                <a:cs typeface="Arial" panose="020B0604020202020204" pitchFamily="34" charset="0"/>
              </a:rPr>
              <a:t>I</a:t>
            </a:r>
            <a:r>
              <a:rPr lang="es-ES_tradnl" b="1" dirty="0" smtClean="0">
                <a:solidFill>
                  <a:schemeClr val="bg1"/>
                </a:solidFill>
                <a:latin typeface="Arial" panose="020B0604020202020204" pitchFamily="34" charset="0"/>
                <a:cs typeface="Arial" panose="020B0604020202020204" pitchFamily="34" charset="0"/>
              </a:rPr>
              <a:t>II</a:t>
            </a:r>
            <a:endParaRPr lang="x-none" b="1" dirty="0">
              <a:solidFill>
                <a:schemeClr val="bg1"/>
              </a:solidFill>
              <a:latin typeface="Arial" panose="020B0604020202020204" pitchFamily="34" charset="0"/>
              <a:cs typeface="Arial" panose="020B0604020202020204" pitchFamily="34" charset="0"/>
            </a:endParaRPr>
          </a:p>
        </p:txBody>
      </p:sp>
      <p:grpSp>
        <p:nvGrpSpPr>
          <p:cNvPr id="65" name="Group 1">
            <a:extLst>
              <a:ext uri="{FF2B5EF4-FFF2-40B4-BE49-F238E27FC236}">
                <a16:creationId xmlns:a16="http://schemas.microsoft.com/office/drawing/2014/main" xmlns="" id="{926081C1-1AA7-3E45-B1A8-7AEA75E30E0E}"/>
              </a:ext>
            </a:extLst>
          </p:cNvPr>
          <p:cNvGrpSpPr/>
          <p:nvPr/>
        </p:nvGrpSpPr>
        <p:grpSpPr>
          <a:xfrm>
            <a:off x="0" y="4254515"/>
            <a:ext cx="7772401" cy="824217"/>
            <a:chOff x="3059403" y="4585884"/>
            <a:chExt cx="10012932" cy="1061813"/>
          </a:xfrm>
        </p:grpSpPr>
        <p:pic>
          <p:nvPicPr>
            <p:cNvPr id="66" name="Picture 29">
              <a:extLst>
                <a:ext uri="{FF2B5EF4-FFF2-40B4-BE49-F238E27FC236}">
                  <a16:creationId xmlns:a16="http://schemas.microsoft.com/office/drawing/2014/main" xmlns="" id="{035C30E2-B3A6-BE4E-8199-6BE212A30247}"/>
                </a:ext>
              </a:extLst>
            </p:cNvPr>
            <p:cNvPicPr>
              <a:picLocks noChangeAspect="1"/>
            </p:cNvPicPr>
            <p:nvPr/>
          </p:nvPicPr>
          <p:blipFill rotWithShape="1">
            <a:blip r:embed="rId3"/>
            <a:srcRect l="93951"/>
            <a:stretch/>
          </p:blipFill>
          <p:spPr>
            <a:xfrm>
              <a:off x="3059403" y="4585884"/>
              <a:ext cx="111394" cy="622301"/>
            </a:xfrm>
            <a:prstGeom prst="rect">
              <a:avLst/>
            </a:prstGeom>
          </p:spPr>
        </p:pic>
        <p:pic>
          <p:nvPicPr>
            <p:cNvPr id="67" name="Picture 31">
              <a:extLst>
                <a:ext uri="{FF2B5EF4-FFF2-40B4-BE49-F238E27FC236}">
                  <a16:creationId xmlns:a16="http://schemas.microsoft.com/office/drawing/2014/main" xmlns="" id="{38E97885-37D0-5848-8A14-B61A6D982FB2}"/>
                </a:ext>
              </a:extLst>
            </p:cNvPr>
            <p:cNvPicPr>
              <a:picLocks noChangeAspect="1"/>
            </p:cNvPicPr>
            <p:nvPr/>
          </p:nvPicPr>
          <p:blipFill rotWithShape="1">
            <a:blip r:embed="rId5"/>
            <a:srcRect l="5412"/>
            <a:stretch/>
          </p:blipFill>
          <p:spPr>
            <a:xfrm>
              <a:off x="3059403" y="5001686"/>
              <a:ext cx="1741832" cy="622300"/>
            </a:xfrm>
            <a:prstGeom prst="rect">
              <a:avLst/>
            </a:prstGeom>
          </p:spPr>
        </p:pic>
        <p:pic>
          <p:nvPicPr>
            <p:cNvPr id="83" name="Picture 31">
              <a:extLst>
                <a:ext uri="{FF2B5EF4-FFF2-40B4-BE49-F238E27FC236}">
                  <a16:creationId xmlns:a16="http://schemas.microsoft.com/office/drawing/2014/main" xmlns="" id="{38E97885-37D0-5848-8A14-B61A6D982FB2}"/>
                </a:ext>
              </a:extLst>
            </p:cNvPr>
            <p:cNvPicPr>
              <a:picLocks noChangeAspect="1"/>
            </p:cNvPicPr>
            <p:nvPr/>
          </p:nvPicPr>
          <p:blipFill rotWithShape="1">
            <a:blip r:embed="rId5"/>
            <a:srcRect r="84332"/>
            <a:stretch/>
          </p:blipFill>
          <p:spPr>
            <a:xfrm>
              <a:off x="12783815" y="5025396"/>
              <a:ext cx="288520" cy="622301"/>
            </a:xfrm>
            <a:prstGeom prst="rect">
              <a:avLst/>
            </a:prstGeom>
          </p:spPr>
        </p:pic>
      </p:grpSp>
      <p:cxnSp>
        <p:nvCxnSpPr>
          <p:cNvPr id="69" name="Conector recto 68"/>
          <p:cNvCxnSpPr/>
          <p:nvPr/>
        </p:nvCxnSpPr>
        <p:spPr>
          <a:xfrm>
            <a:off x="1950858" y="6109253"/>
            <a:ext cx="0" cy="376189"/>
          </a:xfrm>
          <a:prstGeom prst="line">
            <a:avLst/>
          </a:prstGeom>
          <a:ln w="3175" cmpd="sng">
            <a:solidFill>
              <a:srgbClr val="7F7F7F"/>
            </a:solidFill>
            <a:prstDash val="dash"/>
            <a:tailEnd type="oval"/>
          </a:ln>
        </p:spPr>
        <p:style>
          <a:lnRef idx="2">
            <a:schemeClr val="accent1"/>
          </a:lnRef>
          <a:fillRef idx="0">
            <a:schemeClr val="accent1"/>
          </a:fillRef>
          <a:effectRef idx="1">
            <a:schemeClr val="accent1"/>
          </a:effectRef>
          <a:fontRef idx="minor">
            <a:schemeClr val="tx1"/>
          </a:fontRef>
        </p:style>
      </p:cxnSp>
      <p:sp>
        <p:nvSpPr>
          <p:cNvPr id="70" name="CuadroTexto 69"/>
          <p:cNvSpPr txBox="1"/>
          <p:nvPr/>
        </p:nvSpPr>
        <p:spPr>
          <a:xfrm>
            <a:off x="2019488" y="6336920"/>
            <a:ext cx="886180" cy="276999"/>
          </a:xfrm>
          <a:prstGeom prst="rect">
            <a:avLst/>
          </a:prstGeom>
          <a:noFill/>
        </p:spPr>
        <p:txBody>
          <a:bodyPr wrap="none" rtlCol="0">
            <a:spAutoFit/>
          </a:bodyPr>
          <a:lstStyle/>
          <a:p>
            <a:r>
              <a:rPr lang="es-ES" sz="1200" dirty="0">
                <a:solidFill>
                  <a:schemeClr val="bg1">
                    <a:lumMod val="65000"/>
                  </a:schemeClr>
                </a:solidFill>
                <a:latin typeface="Arial" panose="020B0604020202020204" pitchFamily="34" charset="0"/>
                <a:cs typeface="Arial" panose="020B0604020202020204" pitchFamily="34" charset="0"/>
              </a:rPr>
              <a:t>Semana 1</a:t>
            </a:r>
          </a:p>
        </p:txBody>
      </p:sp>
      <p:cxnSp>
        <p:nvCxnSpPr>
          <p:cNvPr id="71" name="Conector recto 70"/>
          <p:cNvCxnSpPr/>
          <p:nvPr/>
        </p:nvCxnSpPr>
        <p:spPr>
          <a:xfrm>
            <a:off x="4462321" y="6109253"/>
            <a:ext cx="0" cy="757177"/>
          </a:xfrm>
          <a:prstGeom prst="line">
            <a:avLst/>
          </a:prstGeom>
          <a:ln w="3175" cmpd="sng">
            <a:solidFill>
              <a:srgbClr val="7F7F7F"/>
            </a:solidFill>
            <a:prstDash val="dash"/>
            <a:tailEnd type="oval"/>
          </a:ln>
        </p:spPr>
        <p:style>
          <a:lnRef idx="2">
            <a:schemeClr val="accent1"/>
          </a:lnRef>
          <a:fillRef idx="0">
            <a:schemeClr val="accent1"/>
          </a:fillRef>
          <a:effectRef idx="1">
            <a:schemeClr val="accent1"/>
          </a:effectRef>
          <a:fontRef idx="minor">
            <a:schemeClr val="tx1"/>
          </a:fontRef>
        </p:style>
      </p:cxnSp>
      <p:sp>
        <p:nvSpPr>
          <p:cNvPr id="72" name="CuadroTexto 71"/>
          <p:cNvSpPr txBox="1"/>
          <p:nvPr/>
        </p:nvSpPr>
        <p:spPr>
          <a:xfrm>
            <a:off x="4530951" y="6717908"/>
            <a:ext cx="886180" cy="276999"/>
          </a:xfrm>
          <a:prstGeom prst="rect">
            <a:avLst/>
          </a:prstGeom>
          <a:noFill/>
        </p:spPr>
        <p:txBody>
          <a:bodyPr wrap="none" rtlCol="0">
            <a:spAutoFit/>
          </a:bodyPr>
          <a:lstStyle/>
          <a:p>
            <a:r>
              <a:rPr lang="es-ES" sz="1200" dirty="0">
                <a:solidFill>
                  <a:schemeClr val="bg1">
                    <a:lumMod val="65000"/>
                  </a:schemeClr>
                </a:solidFill>
                <a:latin typeface="Arial" panose="020B0604020202020204" pitchFamily="34" charset="0"/>
                <a:cs typeface="Arial" panose="020B0604020202020204" pitchFamily="34" charset="0"/>
              </a:rPr>
              <a:t>Semana </a:t>
            </a:r>
            <a:r>
              <a:rPr lang="es-ES" sz="1200" dirty="0" smtClean="0">
                <a:solidFill>
                  <a:schemeClr val="bg1">
                    <a:lumMod val="65000"/>
                  </a:schemeClr>
                </a:solidFill>
                <a:latin typeface="Arial" panose="020B0604020202020204" pitchFamily="34" charset="0"/>
                <a:cs typeface="Arial" panose="020B0604020202020204" pitchFamily="34" charset="0"/>
              </a:rPr>
              <a:t>4</a:t>
            </a:r>
            <a:endParaRPr lang="es-ES" sz="1200" dirty="0">
              <a:solidFill>
                <a:schemeClr val="bg1">
                  <a:lumMod val="65000"/>
                </a:schemeClr>
              </a:solidFill>
              <a:latin typeface="Arial" panose="020B0604020202020204" pitchFamily="34" charset="0"/>
              <a:cs typeface="Arial" panose="020B0604020202020204" pitchFamily="34" charset="0"/>
            </a:endParaRPr>
          </a:p>
        </p:txBody>
      </p:sp>
      <p:cxnSp>
        <p:nvCxnSpPr>
          <p:cNvPr id="73" name="Conector recto 72"/>
          <p:cNvCxnSpPr/>
          <p:nvPr/>
        </p:nvCxnSpPr>
        <p:spPr>
          <a:xfrm flipV="1">
            <a:off x="3225107" y="2901049"/>
            <a:ext cx="0" cy="377320"/>
          </a:xfrm>
          <a:prstGeom prst="line">
            <a:avLst/>
          </a:prstGeom>
          <a:ln w="3175" cmpd="sng">
            <a:solidFill>
              <a:srgbClr val="7F7F7F"/>
            </a:solidFill>
            <a:prstDash val="dash"/>
            <a:tailEnd type="oval"/>
          </a:ln>
        </p:spPr>
        <p:style>
          <a:lnRef idx="2">
            <a:schemeClr val="accent1"/>
          </a:lnRef>
          <a:fillRef idx="0">
            <a:schemeClr val="accent1"/>
          </a:fillRef>
          <a:effectRef idx="1">
            <a:schemeClr val="accent1"/>
          </a:effectRef>
          <a:fontRef idx="minor">
            <a:schemeClr val="tx1"/>
          </a:fontRef>
        </p:style>
      </p:cxnSp>
      <p:sp>
        <p:nvSpPr>
          <p:cNvPr id="74" name="CuadroTexto 73"/>
          <p:cNvSpPr txBox="1"/>
          <p:nvPr/>
        </p:nvSpPr>
        <p:spPr>
          <a:xfrm>
            <a:off x="3293737" y="2752527"/>
            <a:ext cx="1134220" cy="276999"/>
          </a:xfrm>
          <a:prstGeom prst="rect">
            <a:avLst/>
          </a:prstGeom>
          <a:noFill/>
        </p:spPr>
        <p:txBody>
          <a:bodyPr wrap="none" rtlCol="0">
            <a:spAutoFit/>
          </a:bodyPr>
          <a:lstStyle/>
          <a:p>
            <a:r>
              <a:rPr lang="es-ES" sz="1200" dirty="0">
                <a:solidFill>
                  <a:schemeClr val="bg1">
                    <a:lumMod val="65000"/>
                  </a:schemeClr>
                </a:solidFill>
                <a:latin typeface="Arial" panose="020B0604020202020204" pitchFamily="34" charset="0"/>
                <a:cs typeface="Arial" panose="020B0604020202020204" pitchFamily="34" charset="0"/>
              </a:rPr>
              <a:t>Semana </a:t>
            </a:r>
            <a:r>
              <a:rPr lang="es-ES" sz="1200" dirty="0" smtClean="0">
                <a:solidFill>
                  <a:schemeClr val="bg1">
                    <a:lumMod val="65000"/>
                  </a:schemeClr>
                </a:solidFill>
                <a:latin typeface="Arial" panose="020B0604020202020204" pitchFamily="34" charset="0"/>
                <a:cs typeface="Arial" panose="020B0604020202020204" pitchFamily="34" charset="0"/>
              </a:rPr>
              <a:t>2 y 3</a:t>
            </a:r>
            <a:endParaRPr lang="es-ES" sz="1200" dirty="0">
              <a:solidFill>
                <a:schemeClr val="bg1">
                  <a:lumMod val="65000"/>
                </a:schemeClr>
              </a:solidFill>
              <a:latin typeface="Arial" panose="020B0604020202020204" pitchFamily="34" charset="0"/>
              <a:cs typeface="Arial" panose="020B0604020202020204" pitchFamily="34" charset="0"/>
            </a:endParaRPr>
          </a:p>
        </p:txBody>
      </p:sp>
      <p:cxnSp>
        <p:nvCxnSpPr>
          <p:cNvPr id="75" name="Conector recto 74"/>
          <p:cNvCxnSpPr/>
          <p:nvPr/>
        </p:nvCxnSpPr>
        <p:spPr>
          <a:xfrm flipV="1">
            <a:off x="5698852" y="2901049"/>
            <a:ext cx="0" cy="377320"/>
          </a:xfrm>
          <a:prstGeom prst="line">
            <a:avLst/>
          </a:prstGeom>
          <a:ln w="3175" cmpd="sng">
            <a:solidFill>
              <a:srgbClr val="7F7F7F"/>
            </a:solidFill>
            <a:prstDash val="dash"/>
            <a:tailEnd type="oval"/>
          </a:ln>
        </p:spPr>
        <p:style>
          <a:lnRef idx="2">
            <a:schemeClr val="accent1"/>
          </a:lnRef>
          <a:fillRef idx="0">
            <a:schemeClr val="accent1"/>
          </a:fillRef>
          <a:effectRef idx="1">
            <a:schemeClr val="accent1"/>
          </a:effectRef>
          <a:fontRef idx="minor">
            <a:schemeClr val="tx1"/>
          </a:fontRef>
        </p:style>
      </p:cxnSp>
      <p:sp>
        <p:nvSpPr>
          <p:cNvPr id="76" name="CuadroTexto 75"/>
          <p:cNvSpPr txBox="1"/>
          <p:nvPr/>
        </p:nvSpPr>
        <p:spPr>
          <a:xfrm>
            <a:off x="5767482" y="2752527"/>
            <a:ext cx="650814" cy="276999"/>
          </a:xfrm>
          <a:prstGeom prst="rect">
            <a:avLst/>
          </a:prstGeom>
          <a:noFill/>
        </p:spPr>
        <p:txBody>
          <a:bodyPr wrap="none" rtlCol="0">
            <a:spAutoFit/>
          </a:bodyPr>
          <a:lstStyle/>
          <a:p>
            <a:r>
              <a:rPr lang="es-ES" sz="1200" dirty="0" smtClean="0">
                <a:solidFill>
                  <a:schemeClr val="bg1">
                    <a:lumMod val="65000"/>
                  </a:schemeClr>
                </a:solidFill>
                <a:latin typeface="Arial" panose="020B0604020202020204" pitchFamily="34" charset="0"/>
                <a:cs typeface="Arial" panose="020B0604020202020204" pitchFamily="34" charset="0"/>
              </a:rPr>
              <a:t>Al Aire</a:t>
            </a:r>
            <a:endParaRPr lang="es-ES" sz="1200" dirty="0">
              <a:solidFill>
                <a:schemeClr val="bg1">
                  <a:lumMod val="65000"/>
                </a:schemeClr>
              </a:solidFill>
              <a:latin typeface="Arial" panose="020B0604020202020204" pitchFamily="34" charset="0"/>
              <a:cs typeface="Arial" panose="020B0604020202020204" pitchFamily="34" charset="0"/>
            </a:endParaRPr>
          </a:p>
        </p:txBody>
      </p:sp>
      <p:cxnSp>
        <p:nvCxnSpPr>
          <p:cNvPr id="77" name="Conector recto 76"/>
          <p:cNvCxnSpPr/>
          <p:nvPr/>
        </p:nvCxnSpPr>
        <p:spPr>
          <a:xfrm>
            <a:off x="4462321" y="6227170"/>
            <a:ext cx="107586" cy="0"/>
          </a:xfrm>
          <a:prstGeom prst="line">
            <a:avLst/>
          </a:prstGeom>
          <a:ln w="3175" cmpd="sng">
            <a:solidFill>
              <a:srgbClr val="7F7F7F"/>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78" name="Conector recto 77"/>
          <p:cNvCxnSpPr/>
          <p:nvPr/>
        </p:nvCxnSpPr>
        <p:spPr>
          <a:xfrm>
            <a:off x="4462321" y="6343576"/>
            <a:ext cx="107586" cy="0"/>
          </a:xfrm>
          <a:prstGeom prst="line">
            <a:avLst/>
          </a:prstGeom>
          <a:ln w="3175" cmpd="sng">
            <a:solidFill>
              <a:srgbClr val="7F7F7F"/>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79" name="Conector recto 78"/>
          <p:cNvCxnSpPr/>
          <p:nvPr/>
        </p:nvCxnSpPr>
        <p:spPr>
          <a:xfrm>
            <a:off x="4462321" y="6467985"/>
            <a:ext cx="107586" cy="0"/>
          </a:xfrm>
          <a:prstGeom prst="line">
            <a:avLst/>
          </a:prstGeom>
          <a:ln w="3175" cmpd="sng">
            <a:solidFill>
              <a:srgbClr val="7F7F7F"/>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80" name="Conector recto 79"/>
          <p:cNvCxnSpPr/>
          <p:nvPr/>
        </p:nvCxnSpPr>
        <p:spPr>
          <a:xfrm>
            <a:off x="4462321" y="6591835"/>
            <a:ext cx="107586" cy="0"/>
          </a:xfrm>
          <a:prstGeom prst="line">
            <a:avLst/>
          </a:prstGeom>
          <a:ln w="3175" cmpd="sng">
            <a:solidFill>
              <a:srgbClr val="7F7F7F"/>
            </a:solidFill>
            <a:prstDash val="dash"/>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61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a:extLst>
              <a:ext uri="{FF2B5EF4-FFF2-40B4-BE49-F238E27FC236}">
                <a16:creationId xmlns="" xmlns:a16="http://schemas.microsoft.com/office/drawing/2014/main" id="{E4EAD90A-C933-BB46-B7B5-23A554FBCD6B}"/>
              </a:ext>
            </a:extLst>
          </p:cNvPr>
          <p:cNvSpPr/>
          <p:nvPr/>
        </p:nvSpPr>
        <p:spPr>
          <a:xfrm>
            <a:off x="0" y="1449519"/>
            <a:ext cx="7772400" cy="4322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F12F7C4E-052E-7147-9BC1-9E1E036433B9}"/>
              </a:ext>
            </a:extLst>
          </p:cNvPr>
          <p:cNvSpPr txBox="1"/>
          <p:nvPr/>
        </p:nvSpPr>
        <p:spPr>
          <a:xfrm>
            <a:off x="446111" y="477493"/>
            <a:ext cx="5478700" cy="369332"/>
          </a:xfrm>
          <a:prstGeom prst="rect">
            <a:avLst/>
          </a:prstGeom>
          <a:noFill/>
        </p:spPr>
        <p:txBody>
          <a:bodyPr wrap="square" rtlCol="0">
            <a:spAutoFit/>
          </a:bodyPr>
          <a:lstStyle/>
          <a:p>
            <a:pPr lvl="0"/>
            <a:r>
              <a:rPr lang="es-ES" b="1" spc="300" dirty="0">
                <a:solidFill>
                  <a:srgbClr val="19C8B6"/>
                </a:solidFill>
                <a:latin typeface="Arial" panose="020B0604020202020204" pitchFamily="34" charset="0"/>
                <a:cs typeface="Arial" panose="020B0604020202020204" pitchFamily="34" charset="0"/>
              </a:rPr>
              <a:t>¿QUÉ ES Siesa </a:t>
            </a:r>
            <a:r>
              <a:rPr lang="es-ES" b="1" spc="300" dirty="0" err="1">
                <a:solidFill>
                  <a:srgbClr val="19C8B6"/>
                </a:solidFill>
                <a:latin typeface="Arial" panose="020B0604020202020204" pitchFamily="34" charset="0"/>
                <a:cs typeface="Arial" panose="020B0604020202020204" pitchFamily="34" charset="0"/>
              </a:rPr>
              <a:t>eSales</a:t>
            </a:r>
            <a:r>
              <a:rPr lang="es-ES" b="1" spc="300" dirty="0">
                <a:solidFill>
                  <a:srgbClr val="19C8B6"/>
                </a:solidFill>
                <a:latin typeface="Arial" panose="020B0604020202020204" pitchFamily="34" charset="0"/>
                <a:cs typeface="Arial" panose="020B0604020202020204" pitchFamily="34" charset="0"/>
              </a:rPr>
              <a:t>?</a:t>
            </a: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148228"/>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697991" y="9313413"/>
            <a:ext cx="1747837" cy="534987"/>
          </a:xfrm>
        </p:spPr>
        <p:txBody>
          <a:bodyPr/>
          <a:lstStyle/>
          <a:p>
            <a:fld id="{D7F1FDA5-5F8B-2D42-9A26-A2C7BB1C0243}" type="slidenum">
              <a:rPr lang="en-US" smtClean="0"/>
              <a:t>6</a:t>
            </a:fld>
            <a:endParaRPr lang="en-US"/>
          </a:p>
        </p:txBody>
      </p:sp>
      <p:sp>
        <p:nvSpPr>
          <p:cNvPr id="2" name="Rectangle 1">
            <a:extLst>
              <a:ext uri="{FF2B5EF4-FFF2-40B4-BE49-F238E27FC236}">
                <a16:creationId xmlns="" xmlns:a16="http://schemas.microsoft.com/office/drawing/2014/main" id="{27905AC7-D211-B947-A2A3-63F81D3B090D}"/>
              </a:ext>
            </a:extLst>
          </p:cNvPr>
          <p:cNvSpPr/>
          <p:nvPr/>
        </p:nvSpPr>
        <p:spPr>
          <a:xfrm>
            <a:off x="529239" y="6132458"/>
            <a:ext cx="6707571" cy="3046987"/>
          </a:xfrm>
          <a:prstGeom prst="rect">
            <a:avLst/>
          </a:prstGeom>
        </p:spPr>
        <p:txBody>
          <a:bodyPr wrap="square">
            <a:spAutoFit/>
          </a:bodyPr>
          <a:lstStyle/>
          <a:p>
            <a:pPr algn="just">
              <a:spcAft>
                <a:spcPts val="0"/>
              </a:spcAft>
            </a:pPr>
            <a:r>
              <a:rPr lang="es-ES_tradnl" sz="1200" b="1" spc="300" dirty="0">
                <a:solidFill>
                  <a:srgbClr val="1031A3"/>
                </a:solidFill>
                <a:latin typeface="Arial" panose="020B0604020202020204" pitchFamily="34" charset="0"/>
                <a:cs typeface="Arial" panose="020B0604020202020204" pitchFamily="34" charset="0"/>
              </a:rPr>
              <a:t>Siesa </a:t>
            </a:r>
            <a:r>
              <a:rPr lang="es-ES_tradnl" sz="1200" b="1" spc="300" dirty="0" err="1">
                <a:solidFill>
                  <a:srgbClr val="1031A3"/>
                </a:solidFill>
                <a:latin typeface="Arial" panose="020B0604020202020204" pitchFamily="34" charset="0"/>
                <a:cs typeface="Arial" panose="020B0604020202020204" pitchFamily="34" charset="0"/>
              </a:rPr>
              <a:t>eSales</a:t>
            </a:r>
            <a:r>
              <a:rPr lang="es-ES_tradnl" sz="1200" b="1" spc="300" dirty="0">
                <a:solidFill>
                  <a:srgbClr val="1031A3"/>
                </a:solidFill>
                <a:latin typeface="Arial" panose="020B0604020202020204" pitchFamily="34" charset="0"/>
                <a:cs typeface="Arial" panose="020B0604020202020204" pitchFamily="34" charset="0"/>
              </a:rPr>
              <a:t> ES UNA SOLUCIÓN QUE LE PERMITE: </a:t>
            </a:r>
            <a:endParaRPr lang="en-US" sz="1200" b="1" spc="300" dirty="0">
              <a:solidFill>
                <a:srgbClr val="1031A3"/>
              </a:solidFill>
              <a:latin typeface="Arial" panose="020B0604020202020204" pitchFamily="34" charset="0"/>
              <a:cs typeface="Arial" panose="020B0604020202020204" pitchFamily="34" charset="0"/>
            </a:endParaRPr>
          </a:p>
          <a:p>
            <a:pPr algn="just">
              <a:spcAft>
                <a:spcPts val="0"/>
              </a:spcAft>
            </a:pPr>
            <a:r>
              <a:rPr lang="es-CO"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171450" lvl="0" indent="-171450" algn="just">
              <a:spcAft>
                <a:spcPts val="0"/>
              </a:spcAft>
              <a:buFont typeface="Arial" panose="020B0604020202020204" pitchFamily="34" charset="0"/>
              <a:buChar char="•"/>
            </a:pPr>
            <a:r>
              <a:rPr lang="es-ES_tradnl" sz="1200" dirty="0">
                <a:solidFill>
                  <a:schemeClr val="tx1">
                    <a:lumMod val="50000"/>
                    <a:lumOff val="50000"/>
                  </a:schemeClr>
                </a:solidFill>
                <a:latin typeface="Arial" panose="020B0604020202020204" pitchFamily="34" charset="0"/>
                <a:cs typeface="Arial" panose="020B0604020202020204" pitchFamily="34" charset="0"/>
              </a:rPr>
              <a:t>Contar con una solución para gestionar las ventas desde cualquier lugar y dar continuidad a las labores comerciales, manteniendo la interacción con los clientes y por supuesto </a:t>
            </a:r>
            <a:r>
              <a:rPr lang="es-ES_tradnl" sz="1200" dirty="0" smtClean="0">
                <a:solidFill>
                  <a:schemeClr val="tx1">
                    <a:lumMod val="50000"/>
                    <a:lumOff val="50000"/>
                  </a:schemeClr>
                </a:solidFill>
                <a:latin typeface="Arial" panose="020B0604020202020204" pitchFamily="34" charset="0"/>
                <a:cs typeface="Arial" panose="020B0604020202020204" pitchFamily="34" charset="0"/>
              </a:rPr>
              <a:t>VENDIENDO.</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171450" lvl="0" indent="-171450" algn="just">
              <a:spcAft>
                <a:spcPts val="0"/>
              </a:spcAft>
              <a:buFont typeface="Arial" panose="020B0604020202020204" pitchFamily="34" charset="0"/>
              <a:buChar char="•"/>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171450" lvl="0" indent="-171450" algn="just">
              <a:spcAft>
                <a:spcPts val="0"/>
              </a:spcAft>
              <a:buFont typeface="Arial" panose="020B0604020202020204" pitchFamily="34" charset="0"/>
              <a:buChar char="•"/>
            </a:pPr>
            <a:r>
              <a:rPr lang="es-ES_tradnl" sz="1200" dirty="0" smtClean="0">
                <a:solidFill>
                  <a:schemeClr val="tx1">
                    <a:lumMod val="50000"/>
                    <a:lumOff val="50000"/>
                  </a:schemeClr>
                </a:solidFill>
                <a:latin typeface="Arial" panose="020B0604020202020204" pitchFamily="34" charset="0"/>
                <a:cs typeface="Arial" panose="020B0604020202020204" pitchFamily="34" charset="0"/>
              </a:rPr>
              <a:t>Una </a:t>
            </a:r>
            <a:r>
              <a:rPr lang="es-ES_tradnl" sz="1200" dirty="0">
                <a:solidFill>
                  <a:schemeClr val="tx1">
                    <a:lumMod val="50000"/>
                    <a:lumOff val="50000"/>
                  </a:schemeClr>
                </a:solidFill>
                <a:latin typeface="Arial" panose="020B0604020202020204" pitchFamily="34" charset="0"/>
                <a:cs typeface="Arial" panose="020B0604020202020204" pitchFamily="34" charset="0"/>
              </a:rPr>
              <a:t>solución que les permite tener trazabilidad en la ejecución de sus actividades de ventas</a:t>
            </a:r>
            <a:r>
              <a:rPr lang="es-ES_tradnl" sz="12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spcAft>
                <a:spcPts val="0"/>
              </a:spcAft>
            </a:pPr>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171450" lvl="0" indent="-171450" algn="just">
              <a:spcAft>
                <a:spcPts val="0"/>
              </a:spcAft>
              <a:buFont typeface="Arial" panose="020B0604020202020204" pitchFamily="34" charset="0"/>
              <a:buChar char="•"/>
            </a:pPr>
            <a:r>
              <a:rPr lang="es-ES_tradnl" sz="1200" dirty="0">
                <a:solidFill>
                  <a:schemeClr val="tx1">
                    <a:lumMod val="50000"/>
                    <a:lumOff val="50000"/>
                  </a:schemeClr>
                </a:solidFill>
                <a:latin typeface="Arial" panose="020B0604020202020204" pitchFamily="34" charset="0"/>
                <a:cs typeface="Arial" panose="020B0604020202020204" pitchFamily="34" charset="0"/>
              </a:rPr>
              <a:t>Contar con una solución que permite fidelizar a los clientes y garantizar que seguirán recordando su marca y así continuarán comprándole. Un cliente olvidado es un cliente que fácilmente cambia de proveedor, solo basta con dejar de interactuar con el por poco tiempo</a:t>
            </a:r>
            <a:r>
              <a:rPr lang="es-ES_tradnl" sz="12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algn="just">
              <a:spcAft>
                <a:spcPts val="0"/>
              </a:spcAft>
            </a:pPr>
            <a:r>
              <a:rPr lang="es-ES_tradnl" sz="1200" dirty="0">
                <a:solidFill>
                  <a:schemeClr val="tx1">
                    <a:lumMod val="50000"/>
                    <a:lumOff val="50000"/>
                  </a:schemeClr>
                </a:solidFill>
                <a:latin typeface="Arial" panose="020B0604020202020204" pitchFamily="34" charset="0"/>
                <a:cs typeface="Arial" panose="020B0604020202020204" pitchFamily="34" charset="0"/>
              </a:rPr>
              <a:t> </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171450" lvl="0" indent="-171450" algn="just">
              <a:spcAft>
                <a:spcPts val="0"/>
              </a:spcAft>
              <a:buFont typeface="Arial" panose="020B0604020202020204" pitchFamily="34" charset="0"/>
              <a:buChar char="•"/>
            </a:pPr>
            <a:r>
              <a:rPr lang="es-ES_tradnl" sz="1200" dirty="0">
                <a:solidFill>
                  <a:schemeClr val="tx1">
                    <a:lumMod val="50000"/>
                    <a:lumOff val="50000"/>
                  </a:schemeClr>
                </a:solidFill>
                <a:latin typeface="Arial" panose="020B0604020202020204" pitchFamily="34" charset="0"/>
                <a:cs typeface="Arial" panose="020B0604020202020204" pitchFamily="34" charset="0"/>
              </a:rPr>
              <a:t>Tener una solución de fácil y rápido acceso para sus vendedores, sin requerir hardware ni software adicional ni complejo para acceder, el cual les permite tener a la mano a toda la información necesaria que les permita realizar ventas e interactuar con los clientes. (inventarios y su disponibilidad, pedidos, facturación, cartera).</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Imagen 6" descr="esales esque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628" y="1664646"/>
            <a:ext cx="3864387" cy="3864387"/>
          </a:xfrm>
          <a:prstGeom prst="rect">
            <a:avLst/>
          </a:prstGeom>
        </p:spPr>
      </p:pic>
      <p:cxnSp>
        <p:nvCxnSpPr>
          <p:cNvPr id="8" name="Conector recto 7"/>
          <p:cNvCxnSpPr/>
          <p:nvPr/>
        </p:nvCxnSpPr>
        <p:spPr>
          <a:xfrm flipH="1" flipV="1">
            <a:off x="2025286" y="1912389"/>
            <a:ext cx="1220299" cy="114370"/>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288913" y="4689288"/>
            <a:ext cx="1736373" cy="0"/>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flipV="1">
            <a:off x="5326583" y="3692889"/>
            <a:ext cx="829280" cy="591271"/>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a:off x="2025286" y="4425510"/>
            <a:ext cx="283827" cy="263778"/>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5293739" y="2849782"/>
            <a:ext cx="862124" cy="843107"/>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6143035" y="3692889"/>
            <a:ext cx="1546525" cy="0"/>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288913" y="1912389"/>
            <a:ext cx="1736373" cy="0"/>
          </a:xfrm>
          <a:prstGeom prst="line">
            <a:avLst/>
          </a:prstGeom>
          <a:ln w="3175" cmpd="sng">
            <a:solidFill>
              <a:srgbClr val="1031A3"/>
            </a:solidFill>
            <a:prstDash val="dash"/>
            <a:headEnd type="none"/>
            <a:tailEnd type="none"/>
          </a:ln>
        </p:spPr>
        <p:style>
          <a:lnRef idx="2">
            <a:schemeClr val="accent1"/>
          </a:lnRef>
          <a:fillRef idx="0">
            <a:schemeClr val="accent1"/>
          </a:fillRef>
          <a:effectRef idx="1">
            <a:schemeClr val="accent1"/>
          </a:effectRef>
          <a:fontRef idx="minor">
            <a:schemeClr val="tx1"/>
          </a:fontRef>
        </p:style>
      </p:cxnSp>
      <p:sp>
        <p:nvSpPr>
          <p:cNvPr id="16" name="CuadroTexto 15"/>
          <p:cNvSpPr txBox="1"/>
          <p:nvPr/>
        </p:nvSpPr>
        <p:spPr>
          <a:xfrm>
            <a:off x="6079227" y="3217162"/>
            <a:ext cx="1623161" cy="461665"/>
          </a:xfrm>
          <a:prstGeom prst="rect">
            <a:avLst/>
          </a:prstGeom>
          <a:noFill/>
        </p:spPr>
        <p:txBody>
          <a:bodyPr wrap="none" rtlCol="0">
            <a:spAutoFit/>
          </a:bodyPr>
          <a:lstStyle/>
          <a:p>
            <a:r>
              <a:rPr lang="es-ES" sz="1200" dirty="0" smtClean="0">
                <a:solidFill>
                  <a:srgbClr val="19C8B6"/>
                </a:solidFill>
              </a:rPr>
              <a:t>Consulta</a:t>
            </a:r>
          </a:p>
          <a:p>
            <a:r>
              <a:rPr lang="es-ES" sz="1200" dirty="0" smtClean="0">
                <a:solidFill>
                  <a:srgbClr val="19C8B6"/>
                </a:solidFill>
              </a:rPr>
              <a:t>(Enterprise | SBS | 8.5)</a:t>
            </a:r>
            <a:endParaRPr lang="es-ES" sz="1200" dirty="0">
              <a:solidFill>
                <a:srgbClr val="19C8B6"/>
              </a:solidFill>
            </a:endParaRPr>
          </a:p>
        </p:txBody>
      </p:sp>
      <p:sp>
        <p:nvSpPr>
          <p:cNvPr id="17" name="CuadroTexto 16"/>
          <p:cNvSpPr txBox="1"/>
          <p:nvPr/>
        </p:nvSpPr>
        <p:spPr>
          <a:xfrm>
            <a:off x="288913" y="1897797"/>
            <a:ext cx="1736373" cy="461665"/>
          </a:xfrm>
          <a:prstGeom prst="rect">
            <a:avLst/>
          </a:prstGeom>
          <a:noFill/>
        </p:spPr>
        <p:txBody>
          <a:bodyPr wrap="none" rtlCol="0">
            <a:spAutoFit/>
          </a:bodyPr>
          <a:lstStyle/>
          <a:p>
            <a:pPr algn="r"/>
            <a:r>
              <a:rPr lang="es-ES" sz="1200" dirty="0" smtClean="0">
                <a:solidFill>
                  <a:srgbClr val="19C8B6"/>
                </a:solidFill>
              </a:rPr>
              <a:t>Consulta y envía pedidos</a:t>
            </a:r>
            <a:endParaRPr lang="es-ES" sz="1200" dirty="0">
              <a:solidFill>
                <a:srgbClr val="19C8B6"/>
              </a:solidFill>
            </a:endParaRPr>
          </a:p>
          <a:p>
            <a:pPr algn="r"/>
            <a:r>
              <a:rPr lang="es-ES" sz="1200" dirty="0" smtClean="0">
                <a:solidFill>
                  <a:srgbClr val="19C8B6"/>
                </a:solidFill>
              </a:rPr>
              <a:t>(Enterprise | SBS | 8.5)</a:t>
            </a:r>
            <a:endParaRPr lang="es-ES" sz="1200" dirty="0">
              <a:solidFill>
                <a:srgbClr val="19C8B6"/>
              </a:solidFill>
            </a:endParaRPr>
          </a:p>
        </p:txBody>
      </p:sp>
      <p:sp>
        <p:nvSpPr>
          <p:cNvPr id="18" name="CuadroTexto 17"/>
          <p:cNvSpPr txBox="1"/>
          <p:nvPr/>
        </p:nvSpPr>
        <p:spPr>
          <a:xfrm>
            <a:off x="263265" y="4208608"/>
            <a:ext cx="1762021" cy="461665"/>
          </a:xfrm>
          <a:prstGeom prst="rect">
            <a:avLst/>
          </a:prstGeom>
          <a:noFill/>
        </p:spPr>
        <p:txBody>
          <a:bodyPr wrap="none" rtlCol="0">
            <a:spAutoFit/>
          </a:bodyPr>
          <a:lstStyle/>
          <a:p>
            <a:pPr algn="r"/>
            <a:r>
              <a:rPr lang="es-ES" sz="1200" dirty="0" smtClean="0">
                <a:solidFill>
                  <a:srgbClr val="19C8B6"/>
                </a:solidFill>
              </a:rPr>
              <a:t>Consulta y envía terceros</a:t>
            </a:r>
          </a:p>
          <a:p>
            <a:pPr algn="r"/>
            <a:r>
              <a:rPr lang="es-ES" sz="1200" dirty="0">
                <a:solidFill>
                  <a:srgbClr val="19C8B6"/>
                </a:solidFill>
              </a:rPr>
              <a:t>(</a:t>
            </a:r>
            <a:r>
              <a:rPr lang="es-ES" sz="1200" dirty="0" smtClean="0">
                <a:solidFill>
                  <a:srgbClr val="19C8B6"/>
                </a:solidFill>
              </a:rPr>
              <a:t>Enterprise | SBS | 8.5)</a:t>
            </a:r>
            <a:endParaRPr lang="es-ES" sz="1200" dirty="0">
              <a:solidFill>
                <a:srgbClr val="19C8B6"/>
              </a:solidFill>
            </a:endParaRPr>
          </a:p>
        </p:txBody>
      </p:sp>
    </p:spTree>
    <p:extLst>
      <p:ext uri="{BB962C8B-B14F-4D97-AF65-F5344CB8AC3E}">
        <p14:creationId xmlns:p14="http://schemas.microsoft.com/office/powerpoint/2010/main" val="218511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676FFD8-C1FE-6845-AFF1-E106A26BDE38}"/>
              </a:ext>
            </a:extLst>
          </p:cNvPr>
          <p:cNvSpPr/>
          <p:nvPr/>
        </p:nvSpPr>
        <p:spPr>
          <a:xfrm>
            <a:off x="0" y="3213847"/>
            <a:ext cx="7772400" cy="3146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TextBox 3">
            <a:extLst>
              <a:ext uri="{FF2B5EF4-FFF2-40B4-BE49-F238E27FC236}">
                <a16:creationId xmlns="" xmlns:a16="http://schemas.microsoft.com/office/drawing/2014/main" id="{F12F7C4E-052E-7147-9BC1-9E1E036433B9}"/>
              </a:ext>
            </a:extLst>
          </p:cNvPr>
          <p:cNvSpPr txBox="1"/>
          <p:nvPr/>
        </p:nvSpPr>
        <p:spPr>
          <a:xfrm>
            <a:off x="446111" y="477493"/>
            <a:ext cx="5478700" cy="369332"/>
          </a:xfrm>
          <a:prstGeom prst="rect">
            <a:avLst/>
          </a:prstGeom>
          <a:noFill/>
        </p:spPr>
        <p:txBody>
          <a:bodyPr wrap="square" rtlCol="0">
            <a:spAutoFit/>
          </a:bodyPr>
          <a:lstStyle/>
          <a:p>
            <a:pPr lvl="0"/>
            <a:r>
              <a:rPr lang="es-ES" b="1" spc="300" dirty="0">
                <a:solidFill>
                  <a:srgbClr val="19C8B6"/>
                </a:solidFill>
                <a:latin typeface="Arial" panose="020B0604020202020204" pitchFamily="34" charset="0"/>
                <a:cs typeface="Arial" panose="020B0604020202020204" pitchFamily="34" charset="0"/>
              </a:rPr>
              <a:t>CARACTERÍSTICAS</a:t>
            </a: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854786" y="9313413"/>
            <a:ext cx="1747837" cy="534987"/>
          </a:xfrm>
        </p:spPr>
        <p:txBody>
          <a:bodyPr/>
          <a:lstStyle/>
          <a:p>
            <a:fld id="{D7F1FDA5-5F8B-2D42-9A26-A2C7BB1C0243}" type="slidenum">
              <a:rPr lang="en-US" smtClean="0"/>
              <a:t>7</a:t>
            </a:fld>
            <a:endParaRPr lang="en-US"/>
          </a:p>
        </p:txBody>
      </p:sp>
      <p:sp>
        <p:nvSpPr>
          <p:cNvPr id="2" name="Rectangle 1">
            <a:extLst>
              <a:ext uri="{FF2B5EF4-FFF2-40B4-BE49-F238E27FC236}">
                <a16:creationId xmlns="" xmlns:a16="http://schemas.microsoft.com/office/drawing/2014/main" id="{27905AC7-D211-B947-A2A3-63F81D3B090D}"/>
              </a:ext>
            </a:extLst>
          </p:cNvPr>
          <p:cNvSpPr/>
          <p:nvPr/>
        </p:nvSpPr>
        <p:spPr>
          <a:xfrm>
            <a:off x="529238" y="1540169"/>
            <a:ext cx="6839749" cy="1292662"/>
          </a:xfrm>
          <a:prstGeom prst="rect">
            <a:avLst/>
          </a:prstGeom>
        </p:spPr>
        <p:txBody>
          <a:bodyPr wrap="square">
            <a:spAutoFit/>
          </a:bodyPr>
          <a:lstStyle/>
          <a:p>
            <a:pPr algn="just"/>
            <a:r>
              <a:rPr lang="es-ES_tradnl" sz="1200" b="1" spc="300" dirty="0">
                <a:solidFill>
                  <a:srgbClr val="1031A3"/>
                </a:solidFill>
                <a:latin typeface="Arial" panose="020B0604020202020204" pitchFamily="34" charset="0"/>
                <a:cs typeface="Arial" panose="020B0604020202020204" pitchFamily="34" charset="0"/>
              </a:rPr>
              <a:t>FUNCIONALIDADES QUE APALANCAN LA</a:t>
            </a:r>
          </a:p>
          <a:p>
            <a:pPr algn="just"/>
            <a:r>
              <a:rPr lang="es-ES_tradnl" sz="1200" b="1" spc="300" dirty="0">
                <a:solidFill>
                  <a:srgbClr val="1031A3"/>
                </a:solidFill>
                <a:latin typeface="Arial" panose="020B0604020202020204" pitchFamily="34" charset="0"/>
                <a:cs typeface="Arial" panose="020B0604020202020204" pitchFamily="34" charset="0"/>
              </a:rPr>
              <a:t>ESTRATEGIA DE VENTA:</a:t>
            </a:r>
            <a:endParaRPr lang="en-US" sz="1200" b="1" spc="300" dirty="0">
              <a:solidFill>
                <a:srgbClr val="1031A3"/>
              </a:solidFill>
              <a:latin typeface="Arial" panose="020B0604020202020204" pitchFamily="34" charset="0"/>
              <a:cs typeface="Arial" panose="020B0604020202020204" pitchFamily="34" charset="0"/>
            </a:endParaRPr>
          </a:p>
          <a:p>
            <a:pPr algn="just">
              <a:spcAft>
                <a:spcPts val="0"/>
              </a:spcAft>
            </a:pPr>
            <a:r>
              <a:rPr lang="es-ES_tradnl" sz="1200" b="1" spc="300" dirty="0">
                <a:solidFill>
                  <a:srgbClr val="1031A3"/>
                </a:solidFill>
                <a:latin typeface="Arial" panose="020B0604020202020204" pitchFamily="34" charset="0"/>
                <a:cs typeface="Arial" panose="020B0604020202020204" pitchFamily="34" charset="0"/>
              </a:rPr>
              <a:t> </a:t>
            </a:r>
            <a:endParaRPr lang="en-US" sz="1200" b="1" spc="300" dirty="0">
              <a:solidFill>
                <a:srgbClr val="1031A3"/>
              </a:solidFill>
              <a:latin typeface="Arial" panose="020B0604020202020204" pitchFamily="34" charset="0"/>
              <a:cs typeface="Arial" panose="020B0604020202020204" pitchFamily="34" charset="0"/>
            </a:endParaRPr>
          </a:p>
          <a:p>
            <a:pPr algn="just">
              <a:spcAft>
                <a:spcPts val="0"/>
              </a:spcAft>
            </a:pPr>
            <a:r>
              <a:rPr lang="es-CO" sz="1400" dirty="0">
                <a:solidFill>
                  <a:schemeClr val="tx1">
                    <a:lumMod val="50000"/>
                    <a:lumOff val="50000"/>
                  </a:schemeClr>
                </a:solidFill>
                <a:latin typeface="Arial" panose="020B0604020202020204" pitchFamily="34" charset="0"/>
                <a:cs typeface="Arial" panose="020B0604020202020204" pitchFamily="34" charset="0"/>
              </a:rPr>
              <a:t>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r>
              <a:rPr lang="es-ES_tradnl" sz="1400" dirty="0">
                <a:solidFill>
                  <a:schemeClr val="tx1">
                    <a:lumMod val="50000"/>
                    <a:lumOff val="50000"/>
                  </a:schemeClr>
                </a:solidFill>
                <a:latin typeface="Arial" panose="020B0604020202020204" pitchFamily="34" charset="0"/>
                <a:cs typeface="Arial" panose="020B0604020202020204" pitchFamily="34" charset="0"/>
              </a:rPr>
              <a:t>La solución Siesa </a:t>
            </a:r>
            <a:r>
              <a:rPr lang="es-ES_tradnl" sz="14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400" dirty="0">
                <a:solidFill>
                  <a:schemeClr val="tx1">
                    <a:lumMod val="50000"/>
                    <a:lumOff val="50000"/>
                  </a:schemeClr>
                </a:solidFill>
                <a:latin typeface="Arial" panose="020B0604020202020204" pitchFamily="34" charset="0"/>
                <a:cs typeface="Arial" panose="020B0604020202020204" pitchFamily="34" charset="0"/>
              </a:rPr>
              <a:t> cuenta, en apoyo a la estrategia comercial y consecución de ventas, así como fidelización de clientes con la siguiente estructura funcional.</a:t>
            </a:r>
            <a:endParaRPr lang="en-US" sz="1400" dirty="0">
              <a:solidFill>
                <a:schemeClr val="tx1">
                  <a:lumMod val="50000"/>
                  <a:lumOff val="50000"/>
                </a:schemeClr>
              </a:solidFill>
              <a:effectLst/>
              <a:latin typeface="Arial" panose="020B0604020202020204" pitchFamily="34" charset="0"/>
              <a:cs typeface="Arial" panose="020B0604020202020204" pitchFamily="34" charset="0"/>
            </a:endParaRPr>
          </a:p>
        </p:txBody>
      </p:sp>
      <p:pic>
        <p:nvPicPr>
          <p:cNvPr id="8" name="Graphic 7">
            <a:extLst>
              <a:ext uri="{FF2B5EF4-FFF2-40B4-BE49-F238E27FC236}">
                <a16:creationId xmlns="" xmlns:a16="http://schemas.microsoft.com/office/drawing/2014/main" id="{CB801F34-6D05-0B47-AB50-3EB8CD7A6AE1}"/>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344392" y="3421121"/>
            <a:ext cx="7302415" cy="2939337"/>
          </a:xfrm>
          <a:prstGeom prst="rect">
            <a:avLst/>
          </a:prstGeom>
        </p:spPr>
      </p:pic>
      <p:pic>
        <p:nvPicPr>
          <p:cNvPr id="12" name="Imagen 2">
            <a:extLst>
              <a:ext uri="{FF2B5EF4-FFF2-40B4-BE49-F238E27FC236}">
                <a16:creationId xmlns="" xmlns:a16="http://schemas.microsoft.com/office/drawing/2014/main" id="{A3A48384-BD76-4749-B83A-5470B69F5C91}"/>
              </a:ext>
            </a:extLst>
          </p:cNvPr>
          <p:cNvPicPr/>
          <p:nvPr/>
        </p:nvPicPr>
        <p:blipFill>
          <a:blip r:embed="rId4">
            <a:extLst>
              <a:ext uri="{28A0092B-C50C-407E-A947-70E740481C1C}">
                <a14:useLocalDpi xmlns:a14="http://schemas.microsoft.com/office/drawing/2010/main" val="0"/>
              </a:ext>
            </a:extLst>
          </a:blip>
          <a:stretch>
            <a:fillRect/>
          </a:stretch>
        </p:blipFill>
        <p:spPr>
          <a:xfrm>
            <a:off x="694387" y="7156570"/>
            <a:ext cx="2972157" cy="1758636"/>
          </a:xfrm>
          <a:prstGeom prst="rect">
            <a:avLst/>
          </a:prstGeom>
        </p:spPr>
      </p:pic>
      <p:sp>
        <p:nvSpPr>
          <p:cNvPr id="13" name="Rectangle 12">
            <a:extLst>
              <a:ext uri="{FF2B5EF4-FFF2-40B4-BE49-F238E27FC236}">
                <a16:creationId xmlns="" xmlns:a16="http://schemas.microsoft.com/office/drawing/2014/main" id="{4AC80439-5847-0B49-96B6-8F73E2A9403F}"/>
              </a:ext>
            </a:extLst>
          </p:cNvPr>
          <p:cNvSpPr/>
          <p:nvPr/>
        </p:nvSpPr>
        <p:spPr>
          <a:xfrm>
            <a:off x="3909973" y="6984058"/>
            <a:ext cx="3459014" cy="2031325"/>
          </a:xfrm>
          <a:prstGeom prst="rect">
            <a:avLst/>
          </a:prstGeom>
        </p:spPr>
        <p:txBody>
          <a:bodyPr wrap="square">
            <a:spAutoFit/>
          </a:bodyPr>
          <a:lstStyle/>
          <a:p>
            <a:r>
              <a:rPr lang="es-ES_tradnl" sz="1400" dirty="0">
                <a:solidFill>
                  <a:schemeClr val="tx1">
                    <a:lumMod val="50000"/>
                    <a:lumOff val="50000"/>
                  </a:schemeClr>
                </a:solidFill>
                <a:latin typeface="Arial" panose="020B0604020202020204" pitchFamily="34" charset="0"/>
                <a:cs typeface="Arial" panose="020B0604020202020204" pitchFamily="34" charset="0"/>
              </a:rPr>
              <a:t>El diseño es pensado y estructurado bajo el termino RWD (</a:t>
            </a:r>
            <a:r>
              <a:rPr lang="es-ES_tradnl" sz="1400" dirty="0" err="1">
                <a:solidFill>
                  <a:schemeClr val="tx1">
                    <a:lumMod val="50000"/>
                    <a:lumOff val="50000"/>
                  </a:schemeClr>
                </a:solidFill>
                <a:latin typeface="Arial" panose="020B0604020202020204" pitchFamily="34" charset="0"/>
                <a:cs typeface="Arial" panose="020B0604020202020204" pitchFamily="34" charset="0"/>
              </a:rPr>
              <a:t>Responsive</a:t>
            </a:r>
            <a:r>
              <a:rPr lang="es-ES_tradnl" sz="1400" dirty="0">
                <a:solidFill>
                  <a:schemeClr val="tx1">
                    <a:lumMod val="50000"/>
                    <a:lumOff val="50000"/>
                  </a:schemeClr>
                </a:solidFill>
                <a:latin typeface="Arial" panose="020B0604020202020204" pitchFamily="34" charset="0"/>
                <a:cs typeface="Arial" panose="020B0604020202020204" pitchFamily="34" charset="0"/>
              </a:rPr>
              <a:t> Web </a:t>
            </a:r>
            <a:r>
              <a:rPr lang="es-ES_tradnl" sz="1400" dirty="0" err="1">
                <a:solidFill>
                  <a:schemeClr val="tx1">
                    <a:lumMod val="50000"/>
                    <a:lumOff val="50000"/>
                  </a:schemeClr>
                </a:solidFill>
                <a:latin typeface="Arial" panose="020B0604020202020204" pitchFamily="34" charset="0"/>
                <a:cs typeface="Arial" panose="020B0604020202020204" pitchFamily="34" charset="0"/>
              </a:rPr>
              <a:t>Design</a:t>
            </a:r>
            <a:r>
              <a:rPr lang="es-ES_tradnl" sz="1400" dirty="0">
                <a:solidFill>
                  <a:schemeClr val="tx1">
                    <a:lumMod val="50000"/>
                    <a:lumOff val="50000"/>
                  </a:schemeClr>
                </a:solidFill>
                <a:latin typeface="Arial" panose="020B0604020202020204" pitchFamily="34" charset="0"/>
                <a:cs typeface="Arial" panose="020B0604020202020204" pitchFamily="34" charset="0"/>
              </a:rPr>
              <a:t>), lo cual permite que este se adapte al tamaño de pantalla del dispositivo desde el que se esta accediendo y así sus usuarios tengan a la mano la información que requieren cuando la requieren incrementando la eficiencia y efectividad.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16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673389" y="9291505"/>
            <a:ext cx="1747837" cy="534987"/>
          </a:xfrm>
        </p:spPr>
        <p:txBody>
          <a:bodyPr/>
          <a:lstStyle/>
          <a:p>
            <a:fld id="{D7F1FDA5-5F8B-2D42-9A26-A2C7BB1C0243}" type="slidenum">
              <a:rPr lang="en-US" smtClean="0"/>
              <a:t>8</a:t>
            </a:fld>
            <a:endParaRPr lang="en-US"/>
          </a:p>
        </p:txBody>
      </p:sp>
      <p:sp>
        <p:nvSpPr>
          <p:cNvPr id="2" name="Rectangle 1">
            <a:extLst>
              <a:ext uri="{FF2B5EF4-FFF2-40B4-BE49-F238E27FC236}">
                <a16:creationId xmlns="" xmlns:a16="http://schemas.microsoft.com/office/drawing/2014/main" id="{27905AC7-D211-B947-A2A3-63F81D3B090D}"/>
              </a:ext>
            </a:extLst>
          </p:cNvPr>
          <p:cNvSpPr/>
          <p:nvPr/>
        </p:nvSpPr>
        <p:spPr>
          <a:xfrm>
            <a:off x="529238" y="1249951"/>
            <a:ext cx="6839749" cy="1600438"/>
          </a:xfrm>
          <a:prstGeom prst="rect">
            <a:avLst/>
          </a:prstGeom>
        </p:spPr>
        <p:txBody>
          <a:bodyPr wrap="square">
            <a:spAutoFit/>
          </a:bodyPr>
          <a:lstStyle/>
          <a:p>
            <a:r>
              <a:rPr lang="es-ES_tradnl" sz="1400" dirty="0">
                <a:solidFill>
                  <a:schemeClr val="tx1">
                    <a:lumMod val="50000"/>
                    <a:lumOff val="50000"/>
                  </a:schemeClr>
                </a:solidFill>
                <a:latin typeface="Arial" panose="020B0604020202020204" pitchFamily="34" charset="0"/>
                <a:cs typeface="Arial" panose="020B0604020202020204" pitchFamily="34" charset="0"/>
              </a:rPr>
              <a:t>Para el apoyo de la estrategia la herramienta debe contemplar los siguientes módulos o funcionalidades.</a:t>
            </a:r>
          </a:p>
          <a:p>
            <a:endParaRPr lang="es-ES_tradnl" sz="1400" dirty="0">
              <a:solidFill>
                <a:schemeClr val="tx1">
                  <a:lumMod val="50000"/>
                  <a:lumOff val="50000"/>
                </a:schemeClr>
              </a:solidFill>
              <a:latin typeface="Arial" panose="020B0604020202020204" pitchFamily="34" charset="0"/>
              <a:cs typeface="Arial" panose="020B0604020202020204" pitchFamily="34" charset="0"/>
            </a:endParaRPr>
          </a:p>
          <a:p>
            <a:r>
              <a:rPr lang="es-ES_tradnl" sz="1400" b="1" spc="300" dirty="0">
                <a:solidFill>
                  <a:srgbClr val="1031A3"/>
                </a:solidFill>
                <a:latin typeface="Arial" panose="020B0604020202020204" pitchFamily="34" charset="0"/>
                <a:cs typeface="Arial" panose="020B0604020202020204" pitchFamily="34" charset="0"/>
              </a:rPr>
              <a:t>CLIENTES </a:t>
            </a:r>
            <a:endParaRPr lang="en-US" sz="1400" spc="300" dirty="0">
              <a:solidFill>
                <a:srgbClr val="1031A3"/>
              </a:solidFill>
              <a:latin typeface="Arial" panose="020B0604020202020204" pitchFamily="34" charset="0"/>
              <a:cs typeface="Arial" panose="020B0604020202020204" pitchFamily="34" charset="0"/>
            </a:endParaRPr>
          </a:p>
          <a:p>
            <a:r>
              <a:rPr lang="es-ES_tradnl" sz="1400" dirty="0">
                <a:solidFill>
                  <a:schemeClr val="tx1">
                    <a:lumMod val="50000"/>
                    <a:lumOff val="50000"/>
                  </a:schemeClr>
                </a:solidFill>
                <a:latin typeface="Arial" panose="020B0604020202020204" pitchFamily="34" charset="0"/>
                <a:cs typeface="Arial" panose="020B0604020202020204" pitchFamily="34" charset="0"/>
              </a:rPr>
              <a:t>El módulo de clientes centralizará toda la información de estos, en una página podrá visualizar datos demográficos, </a:t>
            </a:r>
            <a:r>
              <a:rPr lang="es-ES_tradnl" sz="1400" dirty="0" err="1">
                <a:solidFill>
                  <a:schemeClr val="tx1">
                    <a:lumMod val="50000"/>
                    <a:lumOff val="50000"/>
                  </a:schemeClr>
                </a:solidFill>
                <a:latin typeface="Arial" panose="020B0604020202020204" pitchFamily="34" charset="0"/>
                <a:cs typeface="Arial" panose="020B0604020202020204" pitchFamily="34" charset="0"/>
              </a:rPr>
              <a:t>psicográficos</a:t>
            </a:r>
            <a:r>
              <a:rPr lang="es-ES_tradnl" sz="1400" dirty="0">
                <a:solidFill>
                  <a:schemeClr val="tx1">
                    <a:lumMod val="50000"/>
                    <a:lumOff val="50000"/>
                  </a:schemeClr>
                </a:solidFill>
                <a:latin typeface="Arial" panose="020B0604020202020204" pitchFamily="34" charset="0"/>
                <a:cs typeface="Arial" panose="020B0604020202020204" pitchFamily="34" charset="0"/>
              </a:rPr>
              <a:t>, conductual y transaccionales como:</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 xmlns:a16="http://schemas.microsoft.com/office/drawing/2014/main" id="{E0C53745-BD27-494E-9212-F145FAEEDCAB}"/>
              </a:ext>
            </a:extLst>
          </p:cNvPr>
          <p:cNvGraphicFramePr>
            <a:graphicFrameLocks noGrp="1"/>
          </p:cNvGraphicFramePr>
          <p:nvPr>
            <p:extLst>
              <p:ext uri="{D42A27DB-BD31-4B8C-83A1-F6EECF244321}">
                <p14:modId xmlns:p14="http://schemas.microsoft.com/office/powerpoint/2010/main" val="2469658104"/>
              </p:ext>
            </p:extLst>
          </p:nvPr>
        </p:nvGraphicFramePr>
        <p:xfrm>
          <a:off x="529238" y="3012225"/>
          <a:ext cx="6561699" cy="2545588"/>
        </p:xfrm>
        <a:graphic>
          <a:graphicData uri="http://schemas.openxmlformats.org/drawingml/2006/table">
            <a:tbl>
              <a:tblPr firstRow="1" firstCol="1" bandRow="1">
                <a:tableStyleId>{5C22544A-7EE6-4342-B048-85BDC9FD1C3A}</a:tableStyleId>
              </a:tblPr>
              <a:tblGrid>
                <a:gridCol w="1291830">
                  <a:extLst>
                    <a:ext uri="{9D8B030D-6E8A-4147-A177-3AD203B41FA5}">
                      <a16:colId xmlns="" xmlns:a16="http://schemas.microsoft.com/office/drawing/2014/main" val="498776750"/>
                    </a:ext>
                  </a:extLst>
                </a:gridCol>
                <a:gridCol w="1291830">
                  <a:extLst>
                    <a:ext uri="{9D8B030D-6E8A-4147-A177-3AD203B41FA5}">
                      <a16:colId xmlns="" xmlns:a16="http://schemas.microsoft.com/office/drawing/2014/main" val="3102899942"/>
                    </a:ext>
                  </a:extLst>
                </a:gridCol>
                <a:gridCol w="1292542">
                  <a:extLst>
                    <a:ext uri="{9D8B030D-6E8A-4147-A177-3AD203B41FA5}">
                      <a16:colId xmlns="" xmlns:a16="http://schemas.microsoft.com/office/drawing/2014/main" val="2790687692"/>
                    </a:ext>
                  </a:extLst>
                </a:gridCol>
                <a:gridCol w="1291830">
                  <a:extLst>
                    <a:ext uri="{9D8B030D-6E8A-4147-A177-3AD203B41FA5}">
                      <a16:colId xmlns="" xmlns:a16="http://schemas.microsoft.com/office/drawing/2014/main" val="1418638018"/>
                    </a:ext>
                  </a:extLst>
                </a:gridCol>
                <a:gridCol w="1393667">
                  <a:extLst>
                    <a:ext uri="{9D8B030D-6E8A-4147-A177-3AD203B41FA5}">
                      <a16:colId xmlns="" xmlns:a16="http://schemas.microsoft.com/office/drawing/2014/main" val="3580162969"/>
                    </a:ext>
                  </a:extLst>
                </a:gridCol>
              </a:tblGrid>
              <a:tr h="335789">
                <a:tc>
                  <a:txBody>
                    <a:bodyPr/>
                    <a:lstStyle/>
                    <a:p>
                      <a:pPr algn="ctr">
                        <a:spcAft>
                          <a:spcPts val="0"/>
                        </a:spcAft>
                      </a:pPr>
                      <a:r>
                        <a:rPr lang="es-ES_tradnl" sz="1300" dirty="0">
                          <a:effectLst/>
                          <a:latin typeface="Arial" panose="020B0604020202020204" pitchFamily="34" charset="0"/>
                          <a:cs typeface="Arial" panose="020B0604020202020204" pitchFamily="34" charset="0"/>
                        </a:rPr>
                        <a:t>Demográfica</a:t>
                      </a:r>
                      <a:endParaRPr lang="en-US" sz="1300" dirty="0">
                        <a:effectLst/>
                        <a:latin typeface="Arial" panose="020B0604020202020204" pitchFamily="34" charset="0"/>
                        <a:ea typeface="Cambria" panose="02040503050406030204" pitchFamily="18" charset="0"/>
                        <a:cs typeface="Arial" panose="020B0604020202020204" pitchFamily="34" charset="0"/>
                      </a:endParaRPr>
                    </a:p>
                  </a:txBody>
                  <a:tcPr marL="76945" marR="76945" marT="0" marB="0" anchor="ctr">
                    <a:solidFill>
                      <a:srgbClr val="2D71E6"/>
                    </a:solidFill>
                  </a:tcPr>
                </a:tc>
                <a:tc>
                  <a:txBody>
                    <a:bodyPr/>
                    <a:lstStyle/>
                    <a:p>
                      <a:pPr algn="ctr">
                        <a:spcAft>
                          <a:spcPts val="0"/>
                        </a:spcAft>
                      </a:pPr>
                      <a:r>
                        <a:rPr lang="es-ES_tradnl" sz="1300">
                          <a:effectLst/>
                          <a:latin typeface="Arial" panose="020B0604020202020204" pitchFamily="34" charset="0"/>
                          <a:cs typeface="Arial" panose="020B0604020202020204" pitchFamily="34" charset="0"/>
                        </a:rPr>
                        <a:t>Psicográfica</a:t>
                      </a:r>
                      <a:endParaRPr lang="en-US" sz="1300">
                        <a:effectLst/>
                        <a:latin typeface="Arial" panose="020B0604020202020204" pitchFamily="34" charset="0"/>
                        <a:ea typeface="Cambria" panose="02040503050406030204" pitchFamily="18" charset="0"/>
                        <a:cs typeface="Arial" panose="020B0604020202020204" pitchFamily="34" charset="0"/>
                      </a:endParaRPr>
                    </a:p>
                  </a:txBody>
                  <a:tcPr marL="76945" marR="76945" marT="0" marB="0" anchor="ctr">
                    <a:solidFill>
                      <a:srgbClr val="2D71E6"/>
                    </a:solidFill>
                  </a:tcPr>
                </a:tc>
                <a:tc>
                  <a:txBody>
                    <a:bodyPr/>
                    <a:lstStyle/>
                    <a:p>
                      <a:pPr algn="ctr">
                        <a:spcAft>
                          <a:spcPts val="0"/>
                        </a:spcAft>
                      </a:pPr>
                      <a:r>
                        <a:rPr lang="es-ES_tradnl" sz="1300">
                          <a:effectLst/>
                          <a:latin typeface="Arial" panose="020B0604020202020204" pitchFamily="34" charset="0"/>
                          <a:cs typeface="Arial" panose="020B0604020202020204" pitchFamily="34" charset="0"/>
                        </a:rPr>
                        <a:t>Geográfica</a:t>
                      </a:r>
                      <a:endParaRPr lang="en-US" sz="1300">
                        <a:effectLst/>
                        <a:latin typeface="Arial" panose="020B0604020202020204" pitchFamily="34" charset="0"/>
                        <a:ea typeface="Cambria" panose="02040503050406030204" pitchFamily="18" charset="0"/>
                        <a:cs typeface="Arial" panose="020B0604020202020204" pitchFamily="34" charset="0"/>
                      </a:endParaRPr>
                    </a:p>
                  </a:txBody>
                  <a:tcPr marL="76945" marR="76945" marT="0" marB="0" anchor="ctr">
                    <a:solidFill>
                      <a:srgbClr val="2D71E6"/>
                    </a:solidFill>
                  </a:tcPr>
                </a:tc>
                <a:tc>
                  <a:txBody>
                    <a:bodyPr/>
                    <a:lstStyle/>
                    <a:p>
                      <a:pPr algn="ctr">
                        <a:spcAft>
                          <a:spcPts val="0"/>
                        </a:spcAft>
                      </a:pPr>
                      <a:r>
                        <a:rPr lang="es-ES_tradnl" sz="1300">
                          <a:effectLst/>
                          <a:latin typeface="Arial" panose="020B0604020202020204" pitchFamily="34" charset="0"/>
                          <a:cs typeface="Arial" panose="020B0604020202020204" pitchFamily="34" charset="0"/>
                        </a:rPr>
                        <a:t>Conductual</a:t>
                      </a:r>
                      <a:endParaRPr lang="en-US" sz="1300">
                        <a:effectLst/>
                        <a:latin typeface="Arial" panose="020B0604020202020204" pitchFamily="34" charset="0"/>
                        <a:ea typeface="Cambria" panose="02040503050406030204" pitchFamily="18" charset="0"/>
                        <a:cs typeface="Arial" panose="020B0604020202020204" pitchFamily="34" charset="0"/>
                      </a:endParaRPr>
                    </a:p>
                  </a:txBody>
                  <a:tcPr marL="76945" marR="76945" marT="0" marB="0" anchor="ctr">
                    <a:solidFill>
                      <a:srgbClr val="2D71E6"/>
                    </a:solidFill>
                  </a:tcPr>
                </a:tc>
                <a:tc>
                  <a:txBody>
                    <a:bodyPr/>
                    <a:lstStyle/>
                    <a:p>
                      <a:pPr algn="ctr">
                        <a:spcAft>
                          <a:spcPts val="0"/>
                        </a:spcAft>
                      </a:pPr>
                      <a:r>
                        <a:rPr lang="es-ES_tradnl" sz="1300" dirty="0">
                          <a:effectLst/>
                          <a:latin typeface="Arial" panose="020B0604020202020204" pitchFamily="34" charset="0"/>
                          <a:cs typeface="Arial" panose="020B0604020202020204" pitchFamily="34" charset="0"/>
                        </a:rPr>
                        <a:t>Transaccional</a:t>
                      </a:r>
                      <a:endParaRPr lang="en-US" sz="1300" dirty="0">
                        <a:effectLst/>
                        <a:latin typeface="Arial" panose="020B0604020202020204" pitchFamily="34" charset="0"/>
                        <a:ea typeface="Cambria" panose="02040503050406030204" pitchFamily="18" charset="0"/>
                        <a:cs typeface="Arial" panose="020B0604020202020204" pitchFamily="34" charset="0"/>
                      </a:endParaRPr>
                    </a:p>
                  </a:txBody>
                  <a:tcPr marL="76945" marR="76945" marT="0" marB="0" anchor="ctr">
                    <a:solidFill>
                      <a:srgbClr val="2D71E6"/>
                    </a:solidFill>
                  </a:tcPr>
                </a:tc>
                <a:extLst>
                  <a:ext uri="{0D108BD9-81ED-4DB2-BD59-A6C34878D82A}">
                    <a16:rowId xmlns="" xmlns:a16="http://schemas.microsoft.com/office/drawing/2014/main" val="672612566"/>
                  </a:ext>
                </a:extLst>
              </a:tr>
              <a:tr h="2051866">
                <a:tc>
                  <a:txBody>
                    <a:bodyPr/>
                    <a:lstStyle/>
                    <a:p>
                      <a:pPr marL="171450" lvl="0" indent="-171450">
                        <a:spcAft>
                          <a:spcPts val="0"/>
                        </a:spcAft>
                        <a:buClr>
                          <a:srgbClr val="4F81BD"/>
                        </a:buClr>
                        <a:buFont typeface="Arial" panose="020B0604020202020204" pitchFamily="34" charset="0"/>
                        <a:buChar char="•"/>
                      </a:pPr>
                      <a:endParaRPr lang="es-CO" sz="11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Edad</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Genero</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Nombre</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Dirección</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Teléfono</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Ocupación</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Profesión</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Fecha de cumpleaños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Entre otros.</a:t>
                      </a:r>
                      <a:endParaRPr lang="en-US" sz="1300" b="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76945" marR="76945" marT="0" marB="0">
                    <a:solidFill>
                      <a:schemeClr val="bg1">
                        <a:lumMod val="95000"/>
                      </a:schemeClr>
                    </a:solidFill>
                  </a:tcPr>
                </a:tc>
                <a:tc>
                  <a:txBody>
                    <a:bodyPr/>
                    <a:lstStyle/>
                    <a:p>
                      <a:pPr marL="171450" lvl="0" indent="-171450">
                        <a:spcAft>
                          <a:spcPts val="0"/>
                        </a:spcAft>
                        <a:buClr>
                          <a:srgbClr val="4F81BD"/>
                        </a:buClr>
                        <a:buFont typeface="Arial" panose="020B0604020202020204" pitchFamily="34" charset="0"/>
                        <a:buChar char="•"/>
                      </a:pPr>
                      <a:endParaRPr lang="es-CO" sz="11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Intereses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Estilo de vida</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Personalidad</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Actividades de interés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Hobbies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Deportes favoritos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Gustos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cultura</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Entre otros.</a:t>
                      </a:r>
                    </a:p>
                    <a:p>
                      <a:pPr marL="171450" lvl="0" indent="-171450">
                        <a:spcAft>
                          <a:spcPts val="0"/>
                        </a:spcAft>
                        <a:buClr>
                          <a:srgbClr val="4F81BD"/>
                        </a:buClr>
                        <a:buFont typeface="Arial" panose="020B0604020202020204" pitchFamily="34" charset="0"/>
                        <a:buChar char="•"/>
                      </a:pPr>
                      <a:endParaRPr lang="en-US" sz="1300" b="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76945" marR="76945" marT="0" marB="0">
                    <a:solidFill>
                      <a:schemeClr val="bg1">
                        <a:lumMod val="95000"/>
                      </a:schemeClr>
                    </a:solidFill>
                  </a:tcPr>
                </a:tc>
                <a:tc>
                  <a:txBody>
                    <a:bodyPr/>
                    <a:lstStyle/>
                    <a:p>
                      <a:pPr marL="171450" lvl="0" indent="-171450">
                        <a:spcAft>
                          <a:spcPts val="0"/>
                        </a:spcAft>
                        <a:buClr>
                          <a:srgbClr val="4F81BD"/>
                        </a:buClr>
                        <a:buFont typeface="Arial" panose="020B0604020202020204" pitchFamily="34" charset="0"/>
                        <a:buChar char="•"/>
                      </a:pPr>
                      <a:endParaRPr lang="es-CO" sz="11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País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Ciudad</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Región</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Nacionalidad</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Entre otros.</a:t>
                      </a:r>
                      <a:endParaRPr lang="en-US" sz="1300" b="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76945" marR="76945" marT="0" marB="0">
                    <a:solidFill>
                      <a:schemeClr val="bg1">
                        <a:lumMod val="95000"/>
                      </a:schemeClr>
                    </a:solidFill>
                  </a:tcPr>
                </a:tc>
                <a:tc>
                  <a:txBody>
                    <a:bodyPr/>
                    <a:lstStyle/>
                    <a:p>
                      <a:pPr marL="171450" lvl="0" indent="-171450">
                        <a:spcAft>
                          <a:spcPts val="0"/>
                        </a:spcAft>
                        <a:buClr>
                          <a:srgbClr val="4F81BD"/>
                        </a:buClr>
                        <a:buFont typeface="Arial" panose="020B0604020202020204" pitchFamily="34" charset="0"/>
                        <a:buChar char="•"/>
                      </a:pPr>
                      <a:endParaRPr lang="es-CO" sz="11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Necesidades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Beneficios </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Recencia</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Frecuencia de compras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Nivel de lealtad</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Entre otros.</a:t>
                      </a:r>
                      <a:endParaRPr lang="en-US" sz="1300" b="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76945" marR="76945" marT="0" marB="0">
                    <a:solidFill>
                      <a:schemeClr val="bg1">
                        <a:lumMod val="95000"/>
                      </a:schemeClr>
                    </a:solidFill>
                  </a:tcPr>
                </a:tc>
                <a:tc>
                  <a:txBody>
                    <a:bodyPr/>
                    <a:lstStyle/>
                    <a:p>
                      <a:pPr marL="171450" lvl="0" indent="-171450">
                        <a:spcAft>
                          <a:spcPts val="0"/>
                        </a:spcAft>
                        <a:buClr>
                          <a:srgbClr val="4F81BD"/>
                        </a:buClr>
                        <a:buFont typeface="Arial" panose="020B0604020202020204" pitchFamily="34" charset="0"/>
                        <a:buChar char="•"/>
                      </a:pPr>
                      <a:endParaRPr lang="es-CO" sz="11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Cartera</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Pedidos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Facturación</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Listas de Precios</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Cupo de Crédito</a:t>
                      </a:r>
                      <a:endParaRPr lang="en-US" sz="1300" b="0" dirty="0">
                        <a:solidFill>
                          <a:schemeClr val="tx1">
                            <a:lumMod val="50000"/>
                            <a:lumOff val="50000"/>
                          </a:schemeClr>
                        </a:solidFill>
                        <a:effectLst/>
                        <a:latin typeface="Arial" panose="020B0604020202020204" pitchFamily="34" charset="0"/>
                        <a:cs typeface="Arial" panose="020B0604020202020204" pitchFamily="34" charset="0"/>
                      </a:endParaRPr>
                    </a:p>
                    <a:p>
                      <a:pPr marL="171450" lvl="0" indent="-171450">
                        <a:spcAft>
                          <a:spcPts val="0"/>
                        </a:spcAft>
                        <a:buClr>
                          <a:srgbClr val="4F81BD"/>
                        </a:buClr>
                        <a:buFont typeface="Arial" panose="020B0604020202020204" pitchFamily="34" charset="0"/>
                        <a:buChar char="•"/>
                      </a:pPr>
                      <a:r>
                        <a:rPr lang="es-CO" sz="1100" b="0" dirty="0">
                          <a:solidFill>
                            <a:schemeClr val="tx1">
                              <a:lumMod val="50000"/>
                              <a:lumOff val="50000"/>
                            </a:schemeClr>
                          </a:solidFill>
                          <a:effectLst/>
                          <a:latin typeface="Arial" panose="020B0604020202020204" pitchFamily="34" charset="0"/>
                          <a:cs typeface="Arial" panose="020B0604020202020204" pitchFamily="34" charset="0"/>
                        </a:rPr>
                        <a:t>Entre otros.</a:t>
                      </a:r>
                      <a:endParaRPr lang="en-US" sz="1300" b="0" dirty="0">
                        <a:solidFill>
                          <a:schemeClr val="tx1">
                            <a:lumMod val="50000"/>
                            <a:lumOff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76945" marR="76945" marT="0" marB="0">
                    <a:solidFill>
                      <a:schemeClr val="bg1">
                        <a:lumMod val="95000"/>
                      </a:schemeClr>
                    </a:solidFill>
                  </a:tcPr>
                </a:tc>
                <a:extLst>
                  <a:ext uri="{0D108BD9-81ED-4DB2-BD59-A6C34878D82A}">
                    <a16:rowId xmlns="" xmlns:a16="http://schemas.microsoft.com/office/drawing/2014/main" val="1278533438"/>
                  </a:ext>
                </a:extLst>
              </a:tr>
            </a:tbl>
          </a:graphicData>
        </a:graphic>
      </p:graphicFrame>
      <p:sp>
        <p:nvSpPr>
          <p:cNvPr id="16" name="Rectangle 15">
            <a:extLst>
              <a:ext uri="{FF2B5EF4-FFF2-40B4-BE49-F238E27FC236}">
                <a16:creationId xmlns="" xmlns:a16="http://schemas.microsoft.com/office/drawing/2014/main" id="{7AE57BEC-42E2-6142-ADAB-FA20DBD0B524}"/>
              </a:ext>
            </a:extLst>
          </p:cNvPr>
          <p:cNvSpPr/>
          <p:nvPr/>
        </p:nvSpPr>
        <p:spPr>
          <a:xfrm>
            <a:off x="446111" y="5719650"/>
            <a:ext cx="6839749" cy="1600438"/>
          </a:xfrm>
          <a:prstGeom prst="rect">
            <a:avLst/>
          </a:prstGeom>
        </p:spPr>
        <p:txBody>
          <a:bodyPr wrap="square">
            <a:spAutoFit/>
          </a:bodyPr>
          <a:lstStyle/>
          <a:p>
            <a:r>
              <a:rPr lang="es-ES_tradnl" sz="1400" dirty="0">
                <a:solidFill>
                  <a:schemeClr val="tx1">
                    <a:lumMod val="50000"/>
                    <a:lumOff val="50000"/>
                  </a:schemeClr>
                </a:solidFill>
                <a:latin typeface="Arial" panose="020B0604020202020204" pitchFamily="34" charset="0"/>
                <a:cs typeface="Arial" panose="020B0604020202020204" pitchFamily="34" charset="0"/>
              </a:rPr>
              <a:t>Así mismo podrá conocer estado de las reuniones, llamadas, cotizaciones, pedidos oportunidades, entre otros.</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r>
              <a:rPr lang="es-ES_tradnl" sz="1400" dirty="0">
                <a:solidFill>
                  <a:schemeClr val="tx1">
                    <a:lumMod val="50000"/>
                    <a:lumOff val="50000"/>
                  </a:schemeClr>
                </a:solidFill>
                <a:latin typeface="Arial" panose="020B0604020202020204" pitchFamily="34" charset="0"/>
                <a:cs typeface="Arial" panose="020B0604020202020204" pitchFamily="34" charset="0"/>
              </a:rPr>
              <a:t>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r>
              <a:rPr lang="es-ES_tradnl" sz="1400" dirty="0">
                <a:solidFill>
                  <a:schemeClr val="tx1">
                    <a:lumMod val="50000"/>
                    <a:lumOff val="50000"/>
                  </a:schemeClr>
                </a:solidFill>
                <a:latin typeface="Arial" panose="020B0604020202020204" pitchFamily="34" charset="0"/>
                <a:cs typeface="Arial" panose="020B0604020202020204" pitchFamily="34" charset="0"/>
              </a:rPr>
              <a:t>Adicionalmente, se cuenta con la conexión ideal de los componentes del ERP Siesa Enterprise, SBS u 8.5, permitiendo el acceso a información histórica de ventas, cupo de crédito disponible, promedio de compras mensual e indicadores de cartera, formas de pago, entre otros.</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7" name="Imagen 22">
            <a:extLst>
              <a:ext uri="{FF2B5EF4-FFF2-40B4-BE49-F238E27FC236}">
                <a16:creationId xmlns="" xmlns:a16="http://schemas.microsoft.com/office/drawing/2014/main" id="{ED69716C-8C33-2649-AA2B-B4FE55C53714}"/>
              </a:ext>
            </a:extLst>
          </p:cNvPr>
          <p:cNvPicPr/>
          <p:nvPr/>
        </p:nvPicPr>
        <p:blipFill rotWithShape="1">
          <a:blip r:embed="rId2">
            <a:extLst>
              <a:ext uri="{28A0092B-C50C-407E-A947-70E740481C1C}">
                <a14:useLocalDpi xmlns:a14="http://schemas.microsoft.com/office/drawing/2010/main" val="0"/>
              </a:ext>
            </a:extLst>
          </a:blip>
          <a:srcRect b="16352"/>
          <a:stretch/>
        </p:blipFill>
        <p:spPr bwMode="auto">
          <a:xfrm>
            <a:off x="520925" y="7438099"/>
            <a:ext cx="5720080" cy="2120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913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2F7C4E-052E-7147-9BC1-9E1E036433B9}"/>
              </a:ext>
            </a:extLst>
          </p:cNvPr>
          <p:cNvSpPr txBox="1"/>
          <p:nvPr/>
        </p:nvSpPr>
        <p:spPr>
          <a:xfrm>
            <a:off x="446111" y="391827"/>
            <a:ext cx="5478700" cy="923330"/>
          </a:xfrm>
          <a:prstGeom prst="rect">
            <a:avLst/>
          </a:prstGeom>
          <a:noFill/>
        </p:spPr>
        <p:txBody>
          <a:bodyPr wrap="square" rtlCol="0">
            <a:spAutoFit/>
          </a:bodyPr>
          <a:lstStyle/>
          <a:p>
            <a:r>
              <a:rPr lang="es-ES_tradnl" b="1" spc="300" dirty="0">
                <a:solidFill>
                  <a:srgbClr val="19C8B6"/>
                </a:solidFill>
                <a:latin typeface="Arial" panose="020B0604020202020204" pitchFamily="34" charset="0"/>
                <a:cs typeface="Arial" panose="020B0604020202020204" pitchFamily="34" charset="0"/>
              </a:rPr>
              <a:t>ALCANCE FUNCIONAL SOLUCIÓN Siesa </a:t>
            </a:r>
            <a:r>
              <a:rPr lang="es-ES_tradnl" b="1" spc="300" dirty="0" err="1">
                <a:solidFill>
                  <a:srgbClr val="19C8B6"/>
                </a:solidFill>
                <a:latin typeface="Arial" panose="020B0604020202020204" pitchFamily="34" charset="0"/>
                <a:cs typeface="Arial" panose="020B0604020202020204" pitchFamily="34" charset="0"/>
              </a:rPr>
              <a:t>eSales</a:t>
            </a:r>
            <a:endParaRPr lang="en-US" b="1" spc="300" dirty="0">
              <a:solidFill>
                <a:srgbClr val="19C8B6"/>
              </a:solidFill>
              <a:latin typeface="Arial" panose="020B0604020202020204" pitchFamily="34" charset="0"/>
              <a:cs typeface="Arial" panose="020B0604020202020204" pitchFamily="34" charset="0"/>
            </a:endParaRPr>
          </a:p>
          <a:p>
            <a:pPr lvl="0"/>
            <a:endParaRPr lang="es-ES" b="1" spc="300" dirty="0">
              <a:solidFill>
                <a:srgbClr val="19C8B6"/>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BDF5C97F-A778-FD48-8712-ABF4805B4D1F}"/>
              </a:ext>
            </a:extLst>
          </p:cNvPr>
          <p:cNvCxnSpPr>
            <a:cxnSpLocks/>
          </p:cNvCxnSpPr>
          <p:nvPr/>
        </p:nvCxnSpPr>
        <p:spPr>
          <a:xfrm flipV="1">
            <a:off x="529239" y="1054099"/>
            <a:ext cx="6707571" cy="1"/>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 xmlns:a16="http://schemas.microsoft.com/office/drawing/2014/main" id="{3E84E742-9A28-1D43-9CB7-0B11F38CF0B1}"/>
              </a:ext>
            </a:extLst>
          </p:cNvPr>
          <p:cNvSpPr>
            <a:spLocks noGrp="1"/>
          </p:cNvSpPr>
          <p:nvPr>
            <p:ph type="sldNum" sz="quarter" idx="4294967295"/>
          </p:nvPr>
        </p:nvSpPr>
        <p:spPr>
          <a:xfrm>
            <a:off x="5621150" y="9336134"/>
            <a:ext cx="1747837" cy="534987"/>
          </a:xfrm>
        </p:spPr>
        <p:txBody>
          <a:bodyPr/>
          <a:lstStyle/>
          <a:p>
            <a:fld id="{D7F1FDA5-5F8B-2D42-9A26-A2C7BB1C0243}" type="slidenum">
              <a:rPr lang="en-US" smtClean="0"/>
              <a:t>9</a:t>
            </a:fld>
            <a:endParaRPr lang="en-US"/>
          </a:p>
        </p:txBody>
      </p:sp>
      <p:sp>
        <p:nvSpPr>
          <p:cNvPr id="2" name="Rectangle 1">
            <a:extLst>
              <a:ext uri="{FF2B5EF4-FFF2-40B4-BE49-F238E27FC236}">
                <a16:creationId xmlns="" xmlns:a16="http://schemas.microsoft.com/office/drawing/2014/main" id="{27905AC7-D211-B947-A2A3-63F81D3B090D}"/>
              </a:ext>
            </a:extLst>
          </p:cNvPr>
          <p:cNvSpPr/>
          <p:nvPr/>
        </p:nvSpPr>
        <p:spPr>
          <a:xfrm>
            <a:off x="529238" y="1249951"/>
            <a:ext cx="6839749" cy="2246769"/>
          </a:xfrm>
          <a:prstGeom prst="rect">
            <a:avLst/>
          </a:prstGeom>
        </p:spPr>
        <p:txBody>
          <a:bodyPr wrap="square">
            <a:spAutoFit/>
          </a:bodyPr>
          <a:lstStyle/>
          <a:p>
            <a:pPr algn="just"/>
            <a:r>
              <a:rPr lang="es-ES" sz="1400" b="1" spc="300" dirty="0">
                <a:solidFill>
                  <a:srgbClr val="1031A3"/>
                </a:solidFill>
                <a:latin typeface="Arial" panose="020B0604020202020204" pitchFamily="34" charset="0"/>
                <a:cs typeface="Arial" panose="020B0604020202020204" pitchFamily="34" charset="0"/>
              </a:rPr>
              <a:t>CONTACTOS</a:t>
            </a:r>
          </a:p>
          <a:p>
            <a:pPr algn="just"/>
            <a:r>
              <a:rPr lang="es-ES_tradnl" sz="1400" dirty="0">
                <a:solidFill>
                  <a:schemeClr val="tx1">
                    <a:lumMod val="50000"/>
                    <a:lumOff val="50000"/>
                  </a:schemeClr>
                </a:solidFill>
                <a:latin typeface="Arial" panose="020B0604020202020204" pitchFamily="34" charset="0"/>
                <a:cs typeface="Arial" panose="020B0604020202020204" pitchFamily="34" charset="0"/>
              </a:rPr>
              <a:t>Son los canales de interacción con los clientes, los interlocutores o representantes de la compañía, quienes al final del proceso, deciden comprar o no. La herramienta Siesa </a:t>
            </a:r>
            <a:r>
              <a:rPr lang="es-ES_tradnl" sz="1400" dirty="0" err="1">
                <a:solidFill>
                  <a:schemeClr val="tx1">
                    <a:lumMod val="50000"/>
                    <a:lumOff val="50000"/>
                  </a:schemeClr>
                </a:solidFill>
                <a:latin typeface="Arial" panose="020B0604020202020204" pitchFamily="34" charset="0"/>
                <a:cs typeface="Arial" panose="020B0604020202020204" pitchFamily="34" charset="0"/>
              </a:rPr>
              <a:t>eSales</a:t>
            </a:r>
            <a:r>
              <a:rPr lang="es-ES_tradnl" sz="1400" dirty="0">
                <a:solidFill>
                  <a:schemeClr val="tx1">
                    <a:lumMod val="50000"/>
                    <a:lumOff val="50000"/>
                  </a:schemeClr>
                </a:solidFill>
                <a:latin typeface="Arial" panose="020B0604020202020204" pitchFamily="34" charset="0"/>
                <a:cs typeface="Arial" panose="020B0604020202020204" pitchFamily="34" charset="0"/>
              </a:rPr>
              <a:t> permite registra toda la información de cada contacto con el que se establece una relación, interacción y la asocia para facilitar la interacción con sus clientes.</a:t>
            </a:r>
          </a:p>
          <a:p>
            <a:pPr algn="just"/>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dirty="0">
                <a:solidFill>
                  <a:schemeClr val="tx1">
                    <a:lumMod val="50000"/>
                    <a:lumOff val="50000"/>
                  </a:schemeClr>
                </a:solidFill>
                <a:latin typeface="Arial" panose="020B0604020202020204" pitchFamily="34" charset="0"/>
                <a:cs typeface="Arial" panose="020B0604020202020204" pitchFamily="34" charset="0"/>
              </a:rPr>
              <a:t>El sistema le permitirá registrar información transaccional y no transaccional fundamental en la negociación y entrega de los productos o servicios.</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just"/>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23">
            <a:extLst>
              <a:ext uri="{FF2B5EF4-FFF2-40B4-BE49-F238E27FC236}">
                <a16:creationId xmlns="" xmlns:a16="http://schemas.microsoft.com/office/drawing/2014/main" id="{0FE302E1-D3A8-BE44-8E7E-E6E87D525AC0}"/>
              </a:ext>
            </a:extLst>
          </p:cNvPr>
          <p:cNvPicPr/>
          <p:nvPr/>
        </p:nvPicPr>
        <p:blipFill>
          <a:blip r:embed="rId2">
            <a:extLst>
              <a:ext uri="{28A0092B-C50C-407E-A947-70E740481C1C}">
                <a14:useLocalDpi xmlns:a14="http://schemas.microsoft.com/office/drawing/2010/main" val="0"/>
              </a:ext>
            </a:extLst>
          </a:blip>
          <a:stretch>
            <a:fillRect/>
          </a:stretch>
        </p:blipFill>
        <p:spPr>
          <a:xfrm>
            <a:off x="643573" y="3580447"/>
            <a:ext cx="5720080" cy="2897505"/>
          </a:xfrm>
          <a:prstGeom prst="rect">
            <a:avLst/>
          </a:prstGeom>
        </p:spPr>
      </p:pic>
      <p:sp>
        <p:nvSpPr>
          <p:cNvPr id="11" name="Rectangle 10">
            <a:extLst>
              <a:ext uri="{FF2B5EF4-FFF2-40B4-BE49-F238E27FC236}">
                <a16:creationId xmlns="" xmlns:a16="http://schemas.microsoft.com/office/drawing/2014/main" id="{3C1FA3DC-1099-F142-8D54-588F78147FBD}"/>
              </a:ext>
            </a:extLst>
          </p:cNvPr>
          <p:cNvSpPr/>
          <p:nvPr/>
        </p:nvSpPr>
        <p:spPr>
          <a:xfrm>
            <a:off x="529238" y="6804931"/>
            <a:ext cx="6839749" cy="2739211"/>
          </a:xfrm>
          <a:prstGeom prst="rect">
            <a:avLst/>
          </a:prstGeom>
        </p:spPr>
        <p:txBody>
          <a:bodyPr wrap="square">
            <a:spAutoFit/>
          </a:bodyPr>
          <a:lstStyle/>
          <a:p>
            <a:r>
              <a:rPr lang="es-ES_tradnl" sz="1400" b="1" spc="300" dirty="0">
                <a:solidFill>
                  <a:srgbClr val="1031A3"/>
                </a:solidFill>
                <a:latin typeface="Arial" panose="020B0604020202020204" pitchFamily="34" charset="0"/>
                <a:cs typeface="Arial" panose="020B0604020202020204" pitchFamily="34" charset="0"/>
              </a:rPr>
              <a:t>GESTIÓN DE VENTAS (OPORTUNIDADES COMERCIALES):</a:t>
            </a:r>
            <a:endParaRPr lang="en-US" sz="1400" b="1" spc="300" dirty="0">
              <a:solidFill>
                <a:srgbClr val="1031A3"/>
              </a:solidFill>
              <a:latin typeface="Arial" panose="020B0604020202020204" pitchFamily="34" charset="0"/>
              <a:cs typeface="Arial" panose="020B0604020202020204" pitchFamily="34" charset="0"/>
            </a:endParaRPr>
          </a:p>
          <a:p>
            <a:pPr algn="just"/>
            <a:r>
              <a:rPr lang="es-ES_tradnl" sz="1400" dirty="0">
                <a:solidFill>
                  <a:schemeClr val="tx1">
                    <a:lumMod val="50000"/>
                    <a:lumOff val="50000"/>
                  </a:schemeClr>
                </a:solidFill>
                <a:latin typeface="Arial" panose="020B0604020202020204" pitchFamily="34" charset="0"/>
                <a:cs typeface="Arial" panose="020B0604020202020204" pitchFamily="34" charset="0"/>
              </a:rPr>
              <a:t>Normalmente, los equipos de Ventas gestionan sus prospectos con agendas manuales; Por esto, es fundamental para la compañía automatizar este proceso haciendo seguimientos óptimos y anticipándose a estrategias en ventas y cierre de negocios.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dirty="0">
                <a:solidFill>
                  <a:schemeClr val="tx1">
                    <a:lumMod val="50000"/>
                    <a:lumOff val="50000"/>
                  </a:schemeClr>
                </a:solidFill>
                <a:latin typeface="Arial" panose="020B0604020202020204" pitchFamily="34" charset="0"/>
                <a:cs typeface="Arial" panose="020B0604020202020204" pitchFamily="34" charset="0"/>
              </a:rPr>
              <a:t>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just"/>
            <a:r>
              <a:rPr lang="es-ES_tradnl" sz="1400" dirty="0">
                <a:solidFill>
                  <a:schemeClr val="tx1">
                    <a:lumMod val="50000"/>
                    <a:lumOff val="50000"/>
                  </a:schemeClr>
                </a:solidFill>
                <a:latin typeface="Arial" panose="020B0604020202020204" pitchFamily="34" charset="0"/>
                <a:cs typeface="Arial" panose="020B0604020202020204" pitchFamily="34" charset="0"/>
              </a:rPr>
              <a:t>En el módulo “Oportunidades” se podrán registrar y organizar las ventas potenciales de productos o servicios, también asignarlas a los asesores comerciales y ordenar las etapas del proceso para incrementar la efectividad de las ventas y conocer muy al detalle como se encuentra el pipeline y </a:t>
            </a:r>
            <a:r>
              <a:rPr lang="es-ES_tradnl" sz="1400" dirty="0" err="1">
                <a:solidFill>
                  <a:schemeClr val="tx1">
                    <a:lumMod val="50000"/>
                    <a:lumOff val="50000"/>
                  </a:schemeClr>
                </a:solidFill>
                <a:latin typeface="Arial" panose="020B0604020202020204" pitchFamily="34" charset="0"/>
                <a:cs typeface="Arial" panose="020B0604020202020204" pitchFamily="34" charset="0"/>
              </a:rPr>
              <a:t>forecast</a:t>
            </a:r>
            <a:r>
              <a:rPr lang="es-ES_tradnl" sz="1400" dirty="0">
                <a:solidFill>
                  <a:schemeClr val="tx1">
                    <a:lumMod val="50000"/>
                    <a:lumOff val="50000"/>
                  </a:schemeClr>
                </a:solidFill>
                <a:latin typeface="Arial" panose="020B0604020202020204" pitchFamily="34" charset="0"/>
                <a:cs typeface="Arial" panose="020B0604020202020204" pitchFamily="34" charset="0"/>
              </a:rPr>
              <a:t>, así poder pronosticar los ingresos</a:t>
            </a:r>
            <a:r>
              <a:rPr lang="es-ES_tradnl" dirty="0"/>
              <a:t>.</a:t>
            </a:r>
            <a:endParaRPr lang="en-US" sz="1400" dirty="0">
              <a:effectLst/>
            </a:endParaRPr>
          </a:p>
        </p:txBody>
      </p:sp>
    </p:spTree>
    <p:extLst>
      <p:ext uri="{BB962C8B-B14F-4D97-AF65-F5344CB8AC3E}">
        <p14:creationId xmlns:p14="http://schemas.microsoft.com/office/powerpoint/2010/main" val="3137675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29455</TotalTime>
  <Words>2037</Words>
  <Application>Microsoft Macintosh PowerPoint</Application>
  <PresentationFormat>Personalizado</PresentationFormat>
  <Paragraphs>332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Reina</dc:creator>
  <cp:lastModifiedBy>Daniel</cp:lastModifiedBy>
  <cp:revision>167</cp:revision>
  <dcterms:created xsi:type="dcterms:W3CDTF">2019-06-11T03:56:01Z</dcterms:created>
  <dcterms:modified xsi:type="dcterms:W3CDTF">2020-05-28T18:07:36Z</dcterms:modified>
</cp:coreProperties>
</file>