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84" r:id="rId2"/>
    <p:sldId id="295" r:id="rId3"/>
    <p:sldId id="285" r:id="rId4"/>
    <p:sldId id="256" r:id="rId5"/>
    <p:sldId id="257" r:id="rId6"/>
    <p:sldId id="258" r:id="rId7"/>
    <p:sldId id="259" r:id="rId8"/>
    <p:sldId id="260" r:id="rId9"/>
    <p:sldId id="261" r:id="rId10"/>
    <p:sldId id="262" r:id="rId11"/>
    <p:sldId id="263" r:id="rId12"/>
    <p:sldId id="264" r:id="rId13"/>
    <p:sldId id="266" r:id="rId14"/>
    <p:sldId id="268" r:id="rId15"/>
    <p:sldId id="269" r:id="rId16"/>
    <p:sldId id="270" r:id="rId17"/>
    <p:sldId id="289" r:id="rId18"/>
    <p:sldId id="291" r:id="rId19"/>
    <p:sldId id="272" r:id="rId20"/>
    <p:sldId id="292" r:id="rId21"/>
    <p:sldId id="290" r:id="rId22"/>
    <p:sldId id="274" r:id="rId23"/>
    <p:sldId id="275" r:id="rId24"/>
    <p:sldId id="280" r:id="rId25"/>
    <p:sldId id="288" r:id="rId26"/>
    <p:sldId id="283" r:id="rId27"/>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529C"/>
    <a:srgbClr val="004B96"/>
    <a:srgbClr val="00B4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41"/>
    <p:restoredTop sz="94694"/>
  </p:normalViewPr>
  <p:slideViewPr>
    <p:cSldViewPr snapToGrid="0" snapToObjects="1">
      <p:cViewPr varScale="1">
        <p:scale>
          <a:sx n="65" d="100"/>
          <a:sy n="65" d="100"/>
        </p:scale>
        <p:origin x="288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6BAD5-B1A0-DF4F-9720-396029AC544B}" type="datetimeFigureOut">
              <a:rPr lang="en-US" smtClean="0"/>
              <a:t>2/17/20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CB71D-D1BE-DF43-8F79-C56A32AE2A06}" type="slidenum">
              <a:rPr lang="en-US" smtClean="0"/>
              <a:t>‹Nº›</a:t>
            </a:fld>
            <a:endParaRPr lang="en-US"/>
          </a:p>
        </p:txBody>
      </p:sp>
    </p:spTree>
    <p:extLst>
      <p:ext uri="{BB962C8B-B14F-4D97-AF65-F5344CB8AC3E}">
        <p14:creationId xmlns:p14="http://schemas.microsoft.com/office/powerpoint/2010/main" val="11115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50F93E-C5AC-9842-8F92-F01A02F03165}" type="datetime1">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704855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9B71FC-B14A-7A40-AC67-E34496578AB7}" type="datetime1">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710084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703AC5-CB52-0046-B33A-8898E526CBED}" type="datetime1">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192105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FEE761-FB8B-2541-9C2A-D2D727981B2C}" type="datetime1">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58412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6051A0-C2C8-1443-9607-35277FB225B0}" type="datetime1">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3009046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E67EA9-ADA8-164B-852C-54A87CD795F9}" type="datetime1">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330113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081B2F-EEFE-7B41-BD24-6371ADB2C266}" type="datetime1">
              <a:rPr lang="en-US" smtClean="0"/>
              <a:t>2/17/20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319423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AC5464-A904-0847-87DD-4677DF36D1C1}" type="datetime1">
              <a:rPr lang="en-US" smtClean="0"/>
              <a:t>2/17/20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4261293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50F59-C2CD-EA45-9929-668C5AC75F0A}" type="datetime1">
              <a:rPr lang="en-US" smtClean="0"/>
              <a:t>2/17/20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213861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57E862AD-9411-3945-843A-3F3FF55CC9D6}" type="datetime1">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268817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7281987A-C7E5-FF45-9D52-7A28024D3EEC}" type="datetime1">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1FDA5-5F8B-2D42-9A26-A2C7BB1C0243}" type="slidenum">
              <a:rPr lang="en-US" smtClean="0"/>
              <a:t>‹Nº›</a:t>
            </a:fld>
            <a:endParaRPr lang="en-US"/>
          </a:p>
        </p:txBody>
      </p:sp>
    </p:spTree>
    <p:extLst>
      <p:ext uri="{BB962C8B-B14F-4D97-AF65-F5344CB8AC3E}">
        <p14:creationId xmlns:p14="http://schemas.microsoft.com/office/powerpoint/2010/main" val="296624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3611043B-9449-F442-8F26-6EC46E8E66D3}" type="datetime1">
              <a:rPr lang="en-US" smtClean="0"/>
              <a:t>2/17/20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D7F1FDA5-5F8B-2D42-9A26-A2C7BB1C0243}" type="slidenum">
              <a:rPr lang="en-US" smtClean="0"/>
              <a:t>‹Nº›</a:t>
            </a:fld>
            <a:endParaRPr lang="en-US"/>
          </a:p>
        </p:txBody>
      </p:sp>
    </p:spTree>
    <p:extLst>
      <p:ext uri="{BB962C8B-B14F-4D97-AF65-F5344CB8AC3E}">
        <p14:creationId xmlns:p14="http://schemas.microsoft.com/office/powerpoint/2010/main" val="846371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correo@siesa.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man, indoor, wall&#10;&#10;Description automatically generated">
            <a:extLst>
              <a:ext uri="{FF2B5EF4-FFF2-40B4-BE49-F238E27FC236}">
                <a16:creationId xmlns:a16="http://schemas.microsoft.com/office/drawing/2014/main" id="{2D240642-4703-144E-82EB-D9AF6F892A37}"/>
              </a:ext>
            </a:extLst>
          </p:cNvPr>
          <p:cNvPicPr>
            <a:picLocks noChangeAspect="1"/>
          </p:cNvPicPr>
          <p:nvPr/>
        </p:nvPicPr>
        <p:blipFill>
          <a:blip r:embed="rId2"/>
          <a:stretch>
            <a:fillRect/>
          </a:stretch>
        </p:blipFill>
        <p:spPr>
          <a:xfrm>
            <a:off x="0" y="0"/>
            <a:ext cx="7772400" cy="10058400"/>
          </a:xfrm>
          <a:prstGeom prst="rect">
            <a:avLst/>
          </a:prstGeom>
        </p:spPr>
      </p:pic>
      <p:sp>
        <p:nvSpPr>
          <p:cNvPr id="8" name="CuadroTexto 1">
            <a:extLst>
              <a:ext uri="{FF2B5EF4-FFF2-40B4-BE49-F238E27FC236}">
                <a16:creationId xmlns:a16="http://schemas.microsoft.com/office/drawing/2014/main" id="{8B0EDE50-6C6E-3C41-B968-0FD9C132E295}"/>
              </a:ext>
            </a:extLst>
          </p:cNvPr>
          <p:cNvSpPr txBox="1"/>
          <p:nvPr/>
        </p:nvSpPr>
        <p:spPr>
          <a:xfrm>
            <a:off x="907026" y="8544232"/>
            <a:ext cx="6284606" cy="1077218"/>
          </a:xfrm>
          <a:prstGeom prst="rect">
            <a:avLst/>
          </a:prstGeom>
          <a:noFill/>
        </p:spPr>
        <p:txBody>
          <a:bodyPr wrap="square" rtlCol="0">
            <a:spAutoFit/>
          </a:bodyPr>
          <a:lstStyle/>
          <a:p>
            <a:r>
              <a:rPr lang="es-CO" sz="3200" b="1" spc="300" dirty="0">
                <a:solidFill>
                  <a:schemeClr val="bg1"/>
                </a:solidFill>
                <a:latin typeface="Arial" panose="020B0604020202020204" pitchFamily="34" charset="0"/>
                <a:cs typeface="Arial" panose="020B0604020202020204" pitchFamily="34" charset="0"/>
              </a:rPr>
              <a:t>Soluciones de software para su compañía.</a:t>
            </a:r>
          </a:p>
        </p:txBody>
      </p:sp>
    </p:spTree>
    <p:extLst>
      <p:ext uri="{BB962C8B-B14F-4D97-AF65-F5344CB8AC3E}">
        <p14:creationId xmlns:p14="http://schemas.microsoft.com/office/powerpoint/2010/main" val="386184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2104D9-74D5-A74E-B11B-0AEB60E5C043}"/>
              </a:ext>
            </a:extLst>
          </p:cNvPr>
          <p:cNvSpPr txBox="1"/>
          <p:nvPr/>
        </p:nvSpPr>
        <p:spPr>
          <a:xfrm>
            <a:off x="446111" y="443803"/>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ESPECIFICACIONES FUNCIONALES DEL ERP SIESA ENTERPRISE</a:t>
            </a:r>
            <a:endParaRPr lang="en-US" spc="300" dirty="0"/>
          </a:p>
        </p:txBody>
      </p:sp>
      <p:cxnSp>
        <p:nvCxnSpPr>
          <p:cNvPr id="5" name="Straight Connector 4">
            <a:extLst>
              <a:ext uri="{FF2B5EF4-FFF2-40B4-BE49-F238E27FC236}">
                <a16:creationId xmlns:a16="http://schemas.microsoft.com/office/drawing/2014/main" id="{54AF8BA4-64BA-A744-ABD7-543913815D21}"/>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77B40A-BA95-934B-A8C9-DB9DD4A0A020}"/>
              </a:ext>
            </a:extLst>
          </p:cNvPr>
          <p:cNvSpPr txBox="1"/>
          <p:nvPr/>
        </p:nvSpPr>
        <p:spPr>
          <a:xfrm>
            <a:off x="446111" y="1554737"/>
            <a:ext cx="3278777" cy="8456161"/>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a. Beneficios</a:t>
            </a:r>
          </a:p>
          <a:p>
            <a:pPr algn="just"/>
            <a:endParaRPr lang="es-ES" sz="900" b="1" dirty="0">
              <a:solidFill>
                <a:srgbClr val="004B96"/>
              </a:solidFill>
              <a:latin typeface="Arial" panose="020B0604020202020204" pitchFamily="34" charset="0"/>
              <a:cs typeface="Arial" panose="020B0604020202020204" pitchFamily="34" charset="0"/>
            </a:endParaRPr>
          </a:p>
          <a:p>
            <a:pPr marL="171450" indent="-171450" algn="just">
              <a:buBlip>
                <a:blip r:embed="rId2"/>
              </a:buBlip>
            </a:pPr>
            <a:r>
              <a:rPr lang="es-ES_tradnl" sz="900" b="1" spc="300" dirty="0">
                <a:solidFill>
                  <a:srgbClr val="00B0F0"/>
                </a:solidFill>
                <a:latin typeface="Arial" panose="020B0604020202020204" pitchFamily="34" charset="0"/>
                <a:cs typeface="Arial" panose="020B0604020202020204" pitchFamily="34" charset="0"/>
              </a:rPr>
              <a:t>CONTROL DEL NEGOCIO:</a:t>
            </a:r>
            <a:endParaRPr lang="en-US" sz="900" b="1" spc="300" dirty="0">
              <a:solidFill>
                <a:srgbClr val="00B0F0"/>
              </a:solidFill>
              <a:latin typeface="Arial" panose="020B0604020202020204" pitchFamily="34" charset="0"/>
              <a:cs typeface="Arial" panose="020B0604020202020204" pitchFamily="34" charset="0"/>
            </a:endParaRPr>
          </a:p>
          <a:p>
            <a:pPr algn="just"/>
            <a:r>
              <a:rPr lang="es-ES" sz="900" dirty="0">
                <a:solidFill>
                  <a:schemeClr val="tx1">
                    <a:lumMod val="50000"/>
                    <a:lumOff val="50000"/>
                  </a:schemeClr>
                </a:solidFill>
                <a:latin typeface="Arial" panose="020B0604020202020204" pitchFamily="34" charset="0"/>
                <a:cs typeface="Arial" panose="020B0604020202020204" pitchFamily="34" charset="0"/>
              </a:rPr>
              <a:t>Una de las problemáticas más frecuentes en los gerentes hoy es la toma de decisiones sobre información cierta, lineal y completamente unificada de la información de su negocio, este es tal vez uno de los mayores valores agregados al realizar inversiones en tecnología, </a:t>
            </a:r>
            <a:r>
              <a:rPr lang="es-ES" sz="900" b="1" dirty="0">
                <a:solidFill>
                  <a:schemeClr val="tx1">
                    <a:lumMod val="50000"/>
                    <a:lumOff val="50000"/>
                  </a:schemeClr>
                </a:solidFill>
                <a:latin typeface="Arial" panose="020B0604020202020204" pitchFamily="34" charset="0"/>
                <a:cs typeface="Arial" panose="020B0604020202020204" pitchFamily="34" charset="0"/>
              </a:rPr>
              <a:t>el Costo de Oportunidad.</a:t>
            </a:r>
            <a:r>
              <a:rPr lang="es-ES" sz="900" dirty="0">
                <a:solidFill>
                  <a:schemeClr val="tx1">
                    <a:lumMod val="50000"/>
                    <a:lumOff val="50000"/>
                  </a:schemeClr>
                </a:solidFill>
                <a:latin typeface="Arial" panose="020B0604020202020204" pitchFamily="34" charset="0"/>
                <a:cs typeface="Arial" panose="020B0604020202020204" pitchFamily="34" charset="0"/>
              </a:rPr>
              <a:t> La dinámica de los negocios de hoy es abrumadora y en algunos “Business Case” se ha analizado con profundidad sobre el impacto en los costos generados dentro del negocio cuando un gerente toma decisiones basado en un informe con dos, tres días y hasta dos semanas de historia... se han llegado a cuantificar las pérdidas ocasionadas y en algunas ocasiones han sobrepasado en varios millones de dólares; contar con herramientas de gestión de base de datos que permita diseñar un “</a:t>
            </a:r>
            <a:r>
              <a:rPr lang="es-ES" sz="900" dirty="0" err="1">
                <a:solidFill>
                  <a:schemeClr val="tx1">
                    <a:lumMod val="50000"/>
                    <a:lumOff val="50000"/>
                  </a:schemeClr>
                </a:solidFill>
                <a:latin typeface="Arial" panose="020B0604020202020204" pitchFamily="34" charset="0"/>
                <a:cs typeface="Arial" panose="020B0604020202020204" pitchFamily="34" charset="0"/>
              </a:rPr>
              <a:t>Balanced</a:t>
            </a:r>
            <a:r>
              <a:rPr lang="es-ES" sz="900" dirty="0">
                <a:solidFill>
                  <a:schemeClr val="tx1">
                    <a:lumMod val="50000"/>
                    <a:lumOff val="50000"/>
                  </a:schemeClr>
                </a:solidFill>
                <a:latin typeface="Arial" panose="020B0604020202020204" pitchFamily="34" charset="0"/>
                <a:cs typeface="Arial" panose="020B0604020202020204" pitchFamily="34" charset="0"/>
              </a:rPr>
              <a:t> Score </a:t>
            </a:r>
            <a:r>
              <a:rPr lang="es-ES" sz="900" dirty="0" err="1">
                <a:solidFill>
                  <a:schemeClr val="tx1">
                    <a:lumMod val="50000"/>
                    <a:lumOff val="50000"/>
                  </a:schemeClr>
                </a:solidFill>
                <a:latin typeface="Arial" panose="020B0604020202020204" pitchFamily="34" charset="0"/>
                <a:cs typeface="Arial" panose="020B0604020202020204" pitchFamily="34" charset="0"/>
              </a:rPr>
              <a:t>Card</a:t>
            </a:r>
            <a:r>
              <a:rPr lang="es-ES" sz="900" dirty="0">
                <a:solidFill>
                  <a:schemeClr val="tx1">
                    <a:lumMod val="50000"/>
                    <a:lumOff val="50000"/>
                  </a:schemeClr>
                </a:solidFill>
                <a:latin typeface="Arial" panose="020B0604020202020204" pitchFamily="34" charset="0"/>
                <a:cs typeface="Arial" panose="020B0604020202020204" pitchFamily="34" charset="0"/>
              </a:rPr>
              <a:t>” (Tablero de Control) en donde no solo cada gerente, sino cada usuario clave de la organización cuente con un cuadro de indicadores de gestión en donde este monitoreando, analizando y tomando las acciones correctivas sobre las áreas y situaciones que necesitan atención en diferentes momentos.</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900" dirty="0">
                <a:solidFill>
                  <a:schemeClr val="tx1">
                    <a:lumMod val="50000"/>
                    <a:lumOff val="50000"/>
                  </a:schemeClr>
                </a:solidFill>
                <a:latin typeface="Arial" panose="020B0604020202020204" pitchFamily="34" charset="0"/>
                <a:cs typeface="Arial" panose="020B0604020202020204" pitchFamily="34" charset="0"/>
              </a:rPr>
              <a:t> </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900" b="1" spc="300" dirty="0">
                <a:solidFill>
                  <a:srgbClr val="00B0F0"/>
                </a:solidFill>
                <a:latin typeface="Arial" panose="020B0604020202020204" pitchFamily="34" charset="0"/>
                <a:cs typeface="Arial" panose="020B0604020202020204" pitchFamily="34" charset="0"/>
              </a:rPr>
              <a:t>AUMENTO EN LA PARTICIPACIÓN DEL MERCADO:</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Para entrar en un mundo competitivo y ágil (que definen las claves un mercado globalizado), las empresas deben contar con herramientas de gestión que, además de ayudarles a conseguir estándares de calidad y mejoramientos en los precios de venta, les permitan ejercer la presencia y la cobertura de mercado necesarias para que el producto obtenga la penetración suficiente con el consecuente impacto en las ventas y en la participación de mercado. Herramientas tecnológicas como CRM (</a:t>
            </a:r>
            <a:r>
              <a:rPr lang="es-ES_tradnl" sz="900" dirty="0" err="1">
                <a:solidFill>
                  <a:schemeClr val="tx1">
                    <a:lumMod val="50000"/>
                    <a:lumOff val="50000"/>
                  </a:schemeClr>
                </a:solidFill>
                <a:latin typeface="Arial" panose="020B0604020202020204" pitchFamily="34" charset="0"/>
                <a:cs typeface="Arial" panose="020B0604020202020204" pitchFamily="34" charset="0"/>
              </a:rPr>
              <a:t>Customer</a:t>
            </a:r>
            <a:r>
              <a:rPr lang="es-ES_tradnl" sz="900" dirty="0">
                <a:solidFill>
                  <a:schemeClr val="tx1">
                    <a:lumMod val="50000"/>
                    <a:lumOff val="50000"/>
                  </a:schemeClr>
                </a:solidFill>
                <a:latin typeface="Arial" panose="020B0604020202020204" pitchFamily="34" charset="0"/>
                <a:cs typeface="Arial" panose="020B0604020202020204" pitchFamily="34" charset="0"/>
              </a:rPr>
              <a:t> </a:t>
            </a:r>
            <a:r>
              <a:rPr lang="es-ES_tradnl" sz="900" dirty="0" err="1">
                <a:solidFill>
                  <a:schemeClr val="tx1">
                    <a:lumMod val="50000"/>
                    <a:lumOff val="50000"/>
                  </a:schemeClr>
                </a:solidFill>
                <a:latin typeface="Arial" panose="020B0604020202020204" pitchFamily="34" charset="0"/>
                <a:cs typeface="Arial" panose="020B0604020202020204" pitchFamily="34" charset="0"/>
              </a:rPr>
              <a:t>Relationship</a:t>
            </a:r>
            <a:r>
              <a:rPr lang="es-ES_tradnl" sz="900" dirty="0">
                <a:solidFill>
                  <a:schemeClr val="tx1">
                    <a:lumMod val="50000"/>
                    <a:lumOff val="50000"/>
                  </a:schemeClr>
                </a:solidFill>
                <a:latin typeface="Arial" panose="020B0604020202020204" pitchFamily="34" charset="0"/>
                <a:cs typeface="Arial" panose="020B0604020202020204" pitchFamily="34" charset="0"/>
              </a:rPr>
              <a:t> Management), B2B (Business to Business), B2C (Business to </a:t>
            </a:r>
            <a:r>
              <a:rPr lang="es-ES_tradnl" sz="900" dirty="0" err="1">
                <a:solidFill>
                  <a:schemeClr val="tx1">
                    <a:lumMod val="50000"/>
                    <a:lumOff val="50000"/>
                  </a:schemeClr>
                </a:solidFill>
                <a:latin typeface="Arial" panose="020B0604020202020204" pitchFamily="34" charset="0"/>
                <a:cs typeface="Arial" panose="020B0604020202020204" pitchFamily="34" charset="0"/>
              </a:rPr>
              <a:t>Consumer</a:t>
            </a:r>
            <a:r>
              <a:rPr lang="es-ES_tradnl" sz="900" dirty="0">
                <a:solidFill>
                  <a:schemeClr val="tx1">
                    <a:lumMod val="50000"/>
                    <a:lumOff val="50000"/>
                  </a:schemeClr>
                </a:solidFill>
                <a:latin typeface="Arial" panose="020B0604020202020204" pitchFamily="34" charset="0"/>
                <a:cs typeface="Arial" panose="020B0604020202020204" pitchFamily="34" charset="0"/>
              </a:rPr>
              <a:t>) y SFA (Sales </a:t>
            </a:r>
            <a:r>
              <a:rPr lang="es-ES_tradnl" sz="900" dirty="0" err="1">
                <a:solidFill>
                  <a:schemeClr val="tx1">
                    <a:lumMod val="50000"/>
                    <a:lumOff val="50000"/>
                  </a:schemeClr>
                </a:solidFill>
                <a:latin typeface="Arial" panose="020B0604020202020204" pitchFamily="34" charset="0"/>
                <a:cs typeface="Arial" panose="020B0604020202020204" pitchFamily="34" charset="0"/>
              </a:rPr>
              <a:t>Force</a:t>
            </a:r>
            <a:r>
              <a:rPr lang="es-ES_tradnl" sz="900" dirty="0">
                <a:solidFill>
                  <a:schemeClr val="tx1">
                    <a:lumMod val="50000"/>
                    <a:lumOff val="50000"/>
                  </a:schemeClr>
                </a:solidFill>
                <a:latin typeface="Arial" panose="020B0604020202020204" pitchFamily="34" charset="0"/>
                <a:cs typeface="Arial" panose="020B0604020202020204" pitchFamily="34" charset="0"/>
              </a:rPr>
              <a:t> </a:t>
            </a:r>
            <a:r>
              <a:rPr lang="es-ES_tradnl" sz="900" dirty="0" err="1">
                <a:solidFill>
                  <a:schemeClr val="tx1">
                    <a:lumMod val="50000"/>
                    <a:lumOff val="50000"/>
                  </a:schemeClr>
                </a:solidFill>
                <a:latin typeface="Arial" panose="020B0604020202020204" pitchFamily="34" charset="0"/>
                <a:cs typeface="Arial" panose="020B0604020202020204" pitchFamily="34" charset="0"/>
              </a:rPr>
              <a:t>Automation</a:t>
            </a:r>
            <a:r>
              <a:rPr lang="es-ES_tradnl" sz="900" dirty="0">
                <a:solidFill>
                  <a:schemeClr val="tx1">
                    <a:lumMod val="50000"/>
                    <a:lumOff val="50000"/>
                  </a:schemeClr>
                </a:solidFill>
                <a:latin typeface="Arial" panose="020B0604020202020204" pitchFamily="34" charset="0"/>
                <a:cs typeface="Arial" panose="020B0604020202020204" pitchFamily="34" charset="0"/>
              </a:rPr>
              <a:t>) proveen a las empresas de instrumentos ágiles que amplían el espectro de esa presencia global.</a:t>
            </a:r>
          </a:p>
          <a:p>
            <a:pPr algn="just"/>
            <a:endParaRPr lang="es-ES_tradnl"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900" b="1" spc="300" dirty="0">
                <a:solidFill>
                  <a:srgbClr val="00B0F0"/>
                </a:solidFill>
                <a:latin typeface="Arial" panose="020B0604020202020204" pitchFamily="34" charset="0"/>
                <a:cs typeface="Arial" panose="020B0604020202020204" pitchFamily="34" charset="0"/>
              </a:rPr>
              <a:t>AUMENTO EN EL RENDIMIENTO DE VENTAS:</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Tomar un pedido es apenas el 10% del proceso de ventas, cada vez resulta más apreciado desde el punto de vista competitivo el nivel de servicio posventa (Entregas a tiempo, seguimiento de estado de pedido, facilidades financieras, líneas de atención, soporte técnico de producto, etc.).</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s-ES_tradnl" sz="900" dirty="0">
                <a:solidFill>
                  <a:schemeClr val="tx1">
                    <a:lumMod val="50000"/>
                    <a:lumOff val="50000"/>
                  </a:schemeClr>
                </a:solidFill>
                <a:latin typeface="Arial" panose="020B0604020202020204" pitchFamily="34" charset="0"/>
                <a:cs typeface="Arial" panose="020B0604020202020204" pitchFamily="34" charset="0"/>
              </a:rPr>
              <a:t>Dotar a las empresas de herramientas que permitan aplicar todos estos criterios de servicio, generan clientes cautivos que se convierten en excelente referencia para el mercado y generan más negocios al futuro.</a:t>
            </a:r>
          </a:p>
          <a:p>
            <a:pPr algn="just"/>
            <a:endParaRPr lang="es-ES_tradnl"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900" b="1" spc="300" dirty="0">
                <a:solidFill>
                  <a:srgbClr val="00B0F0"/>
                </a:solidFill>
                <a:latin typeface="Arial" panose="020B0604020202020204" pitchFamily="34" charset="0"/>
                <a:cs typeface="Arial" panose="020B0604020202020204" pitchFamily="34" charset="0"/>
              </a:rPr>
              <a:t>MOVILIDAD:</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La información estratégica de su negocio estará disponible en todo momento a través de internet, como usuario de las soluciones ERP de Siesa Enterprise, usted puede acceder a información que soporte la toma de decisiones gerenciales en todo momento a través de dispositivos móviles. </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080676B-BA41-7F40-9739-4355CBA99E7A}"/>
              </a:ext>
            </a:extLst>
          </p:cNvPr>
          <p:cNvSpPr txBox="1"/>
          <p:nvPr/>
        </p:nvSpPr>
        <p:spPr>
          <a:xfrm>
            <a:off x="4047512" y="1554737"/>
            <a:ext cx="3278777" cy="7709803"/>
          </a:xfrm>
          <a:prstGeom prst="rect">
            <a:avLst/>
          </a:prstGeom>
          <a:noFill/>
        </p:spPr>
        <p:txBody>
          <a:bodyPr wrap="square" rtlCol="0">
            <a:spAutoFit/>
          </a:bodyPr>
          <a:lstStyle/>
          <a:p>
            <a:pPr marL="171450" indent="-171450" algn="just">
              <a:buBlip>
                <a:blip r:embed="rId2"/>
              </a:buBlip>
            </a:pPr>
            <a:r>
              <a:rPr lang="es-ES_tradnl" sz="900" b="1" dirty="0">
                <a:solidFill>
                  <a:schemeClr val="tx1">
                    <a:lumMod val="50000"/>
                    <a:lumOff val="50000"/>
                  </a:schemeClr>
                </a:solidFill>
                <a:latin typeface="Arial" panose="020B0604020202020204" pitchFamily="34" charset="0"/>
                <a:cs typeface="Arial" panose="020B0604020202020204" pitchFamily="34" charset="0"/>
              </a:rPr>
              <a:t> </a:t>
            </a:r>
            <a:r>
              <a:rPr lang="es-ES" sz="900" b="1" spc="300" dirty="0">
                <a:solidFill>
                  <a:srgbClr val="00B0F0"/>
                </a:solidFill>
                <a:latin typeface="Arial" panose="020B0604020202020204" pitchFamily="34" charset="0"/>
                <a:cs typeface="Arial" panose="020B0604020202020204" pitchFamily="34" charset="0"/>
              </a:rPr>
              <a:t>ECONOMÍA:</a:t>
            </a:r>
            <a:endParaRPr lang="en-US" sz="900" b="1" spc="300" dirty="0">
              <a:solidFill>
                <a:srgbClr val="00B0F0"/>
              </a:solidFill>
              <a:latin typeface="Arial" panose="020B0604020202020204" pitchFamily="34" charset="0"/>
              <a:cs typeface="Arial" panose="020B0604020202020204" pitchFamily="34" charset="0"/>
            </a:endParaRPr>
          </a:p>
          <a:p>
            <a:pPr algn="just"/>
            <a:r>
              <a:rPr lang="es-ES" sz="900" dirty="0">
                <a:solidFill>
                  <a:schemeClr val="tx1">
                    <a:lumMod val="50000"/>
                    <a:lumOff val="50000"/>
                  </a:schemeClr>
                </a:solidFill>
                <a:latin typeface="Arial" panose="020B0604020202020204" pitchFamily="34" charset="0"/>
                <a:cs typeface="Arial" panose="020B0604020202020204" pitchFamily="34" charset="0"/>
              </a:rPr>
              <a:t>El presupuesto de su compañía no es una limitante para acceder a una solución desarrollada bajo estándares internacionales y con un ambiente grafico que permite la fácil interacción del usuario con la herramienta, el precio del ERP Siesa Enterprise es altamente competitivo frente a soluciones similares e inclusive con menores funcionalidades; adicional a esto, dependiendo del volumen de información que maneje la empresa permite el uso de bases de datos gratuitas lo cual disminuye los costos de licenciamiento adicional.</a:t>
            </a:r>
          </a:p>
          <a:p>
            <a:pPr algn="just"/>
            <a:endParaRPr lang="es-ES"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 sz="900" b="1" spc="300" dirty="0">
                <a:solidFill>
                  <a:srgbClr val="00B0F0"/>
                </a:solidFill>
                <a:latin typeface="Arial" panose="020B0604020202020204" pitchFamily="34" charset="0"/>
                <a:cs typeface="Arial" panose="020B0604020202020204" pitchFamily="34" charset="0"/>
              </a:rPr>
              <a:t>ESCALABILIDAD: </a:t>
            </a:r>
            <a:endParaRPr lang="en-US" sz="900" b="1" spc="300" dirty="0">
              <a:solidFill>
                <a:srgbClr val="00B0F0"/>
              </a:solidFill>
              <a:latin typeface="Arial" panose="020B0604020202020204" pitchFamily="34" charset="0"/>
              <a:cs typeface="Arial" panose="020B0604020202020204" pitchFamily="34" charset="0"/>
            </a:endParaRPr>
          </a:p>
          <a:p>
            <a:pPr algn="just"/>
            <a:r>
              <a:rPr lang="es-ES" sz="900" dirty="0">
                <a:solidFill>
                  <a:schemeClr val="tx1">
                    <a:lumMod val="50000"/>
                    <a:lumOff val="50000"/>
                  </a:schemeClr>
                </a:solidFill>
                <a:latin typeface="Arial" panose="020B0604020202020204" pitchFamily="34" charset="0"/>
                <a:cs typeface="Arial" panose="020B0604020202020204" pitchFamily="34" charset="0"/>
              </a:rPr>
              <a:t>Siesa Enterprise es una solución escalable que se adapta al crecimiento de su compañía y es flexible adaptándose a los requerimientos de todo tipo de empresas de cualquier sector económico.</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900" b="1" spc="300" dirty="0">
                <a:solidFill>
                  <a:srgbClr val="00B0F0"/>
                </a:solidFill>
                <a:latin typeface="Arial" panose="020B0604020202020204" pitchFamily="34" charset="0"/>
                <a:cs typeface="Arial" panose="020B0604020202020204" pitchFamily="34" charset="0"/>
              </a:rPr>
              <a:t>INTEGRACIÓN:</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Siesa Enterprise permite integrar todos los procesos de su compañía dentro de una solución que le permite controlarlos de una manera fácil, confiable y efectiva.</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 </a:t>
            </a:r>
          </a:p>
          <a:p>
            <a:pPr marL="171450" indent="-171450">
              <a:buBlip>
                <a:blip r:embed="rId2"/>
              </a:buBlip>
            </a:pPr>
            <a:r>
              <a:rPr lang="es-ES_tradnl" sz="900" b="1" spc="300" dirty="0">
                <a:solidFill>
                  <a:srgbClr val="00B0F0"/>
                </a:solidFill>
                <a:latin typeface="Arial" panose="020B0604020202020204" pitchFamily="34" charset="0"/>
                <a:cs typeface="Arial" panose="020B0604020202020204" pitchFamily="34" charset="0"/>
              </a:rPr>
              <a:t>RELACIÓN COSTO BENEFICIO:</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Obtiene beneficios reales, en el corto plazo, en los procesos más sensibles de su negocio.</a:t>
            </a:r>
          </a:p>
          <a:p>
            <a:pPr algn="just"/>
            <a:endParaRPr lang="es-ES_tradnl"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900" b="1" spc="300" dirty="0">
                <a:solidFill>
                  <a:srgbClr val="00B0F0"/>
                </a:solidFill>
                <a:latin typeface="Arial" panose="020B0604020202020204" pitchFamily="34" charset="0"/>
                <a:cs typeface="Arial" panose="020B0604020202020204" pitchFamily="34" charset="0"/>
              </a:rPr>
              <a:t>CERO COSTOS OCULTOS:</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Los proyectos implementados por Siesa se ajustan al presupuesto económico definido inicialmente.</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900" b="1" spc="300" dirty="0">
                <a:solidFill>
                  <a:srgbClr val="00B0F0"/>
                </a:solidFill>
                <a:latin typeface="Arial" panose="020B0604020202020204" pitchFamily="34" charset="0"/>
                <a:cs typeface="Arial" panose="020B0604020202020204" pitchFamily="34" charset="0"/>
              </a:rPr>
              <a:t>MEJORE EL CONTROL DE SU NEGOCIO Y LOS PROCESOS DE TOMA DE DECISIONES:</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A través de herramientas de inteligencia de negocio incluidas o integradas a la solución ERP Siesa Enterprise, acceda a la información relevante para la toma de decisiones gerenciales en todos los niveles de la organización y evalúe constantemente cualquier proceso.</a:t>
            </a:r>
          </a:p>
          <a:p>
            <a:pPr algn="just"/>
            <a:endParaRPr lang="es-ES_tradnl"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lgn="just">
              <a:buBlip>
                <a:blip r:embed="rId2"/>
              </a:buBlip>
            </a:pPr>
            <a:r>
              <a:rPr lang="es-ES_tradnl" sz="900" b="1" spc="300" dirty="0">
                <a:solidFill>
                  <a:srgbClr val="00B0F0"/>
                </a:solidFill>
                <a:latin typeface="Arial" panose="020B0604020202020204" pitchFamily="34" charset="0"/>
                <a:cs typeface="Arial" panose="020B0604020202020204" pitchFamily="34" charset="0"/>
              </a:rPr>
              <a:t>SOPORTE:</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ERP Siesa Enterprise esta soportada por un </a:t>
            </a:r>
            <a:r>
              <a:rPr lang="es-ES_tradnl" sz="900" dirty="0" err="1">
                <a:solidFill>
                  <a:schemeClr val="tx1">
                    <a:lumMod val="50000"/>
                    <a:lumOff val="50000"/>
                  </a:schemeClr>
                </a:solidFill>
                <a:latin typeface="Arial" panose="020B0604020202020204" pitchFamily="34" charset="0"/>
                <a:cs typeface="Arial" panose="020B0604020202020204" pitchFamily="34" charset="0"/>
              </a:rPr>
              <a:t>Contact</a:t>
            </a:r>
            <a:r>
              <a:rPr lang="es-ES_tradnl" sz="900" dirty="0">
                <a:solidFill>
                  <a:schemeClr val="tx1">
                    <a:lumMod val="50000"/>
                    <a:lumOff val="50000"/>
                  </a:schemeClr>
                </a:solidFill>
                <a:latin typeface="Arial" panose="020B0604020202020204" pitchFamily="34" charset="0"/>
                <a:cs typeface="Arial" panose="020B0604020202020204" pitchFamily="34" charset="0"/>
              </a:rPr>
              <a:t> Center con altos estándares de calidad y respuesta, certificada internacionalmente y que opera bajo la última tecnología disponible.</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 </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lgn="just">
              <a:buBlip>
                <a:blip r:embed="rId2"/>
              </a:buBlip>
            </a:pPr>
            <a:r>
              <a:rPr lang="es-ES_tradnl" sz="900" b="1" spc="300" dirty="0">
                <a:solidFill>
                  <a:srgbClr val="00B0F0"/>
                </a:solidFill>
                <a:latin typeface="Arial" panose="020B0604020202020204" pitchFamily="34" charset="0"/>
                <a:cs typeface="Arial" panose="020B0604020202020204" pitchFamily="34" charset="0"/>
              </a:rPr>
              <a:t>RESPALDO:</a:t>
            </a:r>
            <a:endParaRPr lang="en-US" sz="900" b="1" spc="300" dirty="0">
              <a:solidFill>
                <a:srgbClr val="00B0F0"/>
              </a:solidFill>
              <a:latin typeface="Arial" panose="020B0604020202020204" pitchFamily="34" charset="0"/>
              <a:cs typeface="Arial" panose="020B0604020202020204" pitchFamily="34" charset="0"/>
            </a:endParaRPr>
          </a:p>
          <a:p>
            <a:pPr algn="just"/>
            <a:r>
              <a:rPr lang="es-ES_tradnl" sz="900" dirty="0">
                <a:solidFill>
                  <a:schemeClr val="tx1">
                    <a:lumMod val="50000"/>
                    <a:lumOff val="50000"/>
                  </a:schemeClr>
                </a:solidFill>
                <a:latin typeface="Arial" panose="020B0604020202020204" pitchFamily="34" charset="0"/>
                <a:cs typeface="Arial" panose="020B0604020202020204" pitchFamily="34" charset="0"/>
              </a:rPr>
              <a:t>Siesa, es la casa de software colombiana líder del mercado, tiene más de 40 años en el mercado y cuenta con más de 10.000 clientes y 80.000 usuarios de sus soluciones, nuestros productos se han probado exitosamente en compañías de todos los sectores y tamaños.</a:t>
            </a:r>
            <a:r>
              <a:rPr lang="es-ES" sz="900" dirty="0">
                <a:solidFill>
                  <a:schemeClr val="tx1">
                    <a:lumMod val="50000"/>
                    <a:lumOff val="50000"/>
                  </a:schemeClr>
                </a:solidFill>
                <a:latin typeface="Arial" panose="020B0604020202020204" pitchFamily="34" charset="0"/>
                <a:cs typeface="Arial" panose="020B0604020202020204" pitchFamily="34" charset="0"/>
              </a:rPr>
              <a:t>  </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n-US" sz="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07E5FCD-39C9-0845-B822-D3EE454430F5}"/>
              </a:ext>
            </a:extLst>
          </p:cNvPr>
          <p:cNvSpPr>
            <a:spLocks noGrp="1"/>
          </p:cNvSpPr>
          <p:nvPr>
            <p:ph type="sldNum" sz="quarter" idx="12"/>
          </p:nvPr>
        </p:nvSpPr>
        <p:spPr/>
        <p:txBody>
          <a:bodyPr/>
          <a:lstStyle/>
          <a:p>
            <a:fld id="{D7F1FDA5-5F8B-2D42-9A26-A2C7BB1C0243}" type="slidenum">
              <a:rPr lang="en-US" smtClean="0"/>
              <a:t>10</a:t>
            </a:fld>
            <a:endParaRPr lang="en-US"/>
          </a:p>
        </p:txBody>
      </p:sp>
      <p:pic>
        <p:nvPicPr>
          <p:cNvPr id="8" name="Picture 7">
            <a:extLst>
              <a:ext uri="{FF2B5EF4-FFF2-40B4-BE49-F238E27FC236}">
                <a16:creationId xmlns:a16="http://schemas.microsoft.com/office/drawing/2014/main" id="{8101C0A3-6309-8641-A9A3-F3CF7DB427BC}"/>
              </a:ext>
            </a:extLst>
          </p:cNvPr>
          <p:cNvPicPr>
            <a:picLocks noChangeAspect="1"/>
          </p:cNvPicPr>
          <p:nvPr/>
        </p:nvPicPr>
        <p:blipFill>
          <a:blip r:embed="rId3"/>
          <a:stretch>
            <a:fillRect/>
          </a:stretch>
        </p:blipFill>
        <p:spPr>
          <a:xfrm>
            <a:off x="6187766" y="478383"/>
            <a:ext cx="1292905" cy="562702"/>
          </a:xfrm>
          <a:prstGeom prst="rect">
            <a:avLst/>
          </a:prstGeom>
        </p:spPr>
      </p:pic>
    </p:spTree>
    <p:extLst>
      <p:ext uri="{BB962C8B-B14F-4D97-AF65-F5344CB8AC3E}">
        <p14:creationId xmlns:p14="http://schemas.microsoft.com/office/powerpoint/2010/main" val="300729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420743"/>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FUNCIONALESDE NUESTRA </a:t>
            </a:r>
          </a:p>
          <a:p>
            <a:pPr lvl="0"/>
            <a:r>
              <a:rPr lang="es-ES" b="1" spc="300" dirty="0">
                <a:solidFill>
                  <a:srgbClr val="004B96"/>
                </a:solidFill>
                <a:latin typeface="Arial" panose="020B0604020202020204" pitchFamily="34" charset="0"/>
                <a:cs typeface="Arial" panose="020B0604020202020204" pitchFamily="34" charset="0"/>
              </a:rPr>
              <a:t>SOLUCIÓN ERP SIESA ENTERPRISE</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265693-F6BC-CE42-B72D-6A6F7D457FA1}"/>
              </a:ext>
            </a:extLst>
          </p:cNvPr>
          <p:cNvSpPr txBox="1"/>
          <p:nvPr/>
        </p:nvSpPr>
        <p:spPr>
          <a:xfrm>
            <a:off x="446111" y="1554737"/>
            <a:ext cx="3278777" cy="276999"/>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b. Esquema funcional</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B956B1A9-C9FB-7B4C-BDB6-496727F542C4}"/>
              </a:ext>
            </a:extLst>
          </p:cNvPr>
          <p:cNvSpPr>
            <a:spLocks noGrp="1"/>
          </p:cNvSpPr>
          <p:nvPr>
            <p:ph type="sldNum" sz="quarter" idx="12"/>
          </p:nvPr>
        </p:nvSpPr>
        <p:spPr/>
        <p:txBody>
          <a:bodyPr/>
          <a:lstStyle/>
          <a:p>
            <a:fld id="{D7F1FDA5-5F8B-2D42-9A26-A2C7BB1C0243}" type="slidenum">
              <a:rPr lang="en-US" smtClean="0"/>
              <a:t>11</a:t>
            </a:fld>
            <a:endParaRPr lang="en-US"/>
          </a:p>
        </p:txBody>
      </p:sp>
      <p:pic>
        <p:nvPicPr>
          <p:cNvPr id="10" name="Picture 9">
            <a:extLst>
              <a:ext uri="{FF2B5EF4-FFF2-40B4-BE49-F238E27FC236}">
                <a16:creationId xmlns:a16="http://schemas.microsoft.com/office/drawing/2014/main" id="{126CB87E-2F66-B14D-9A77-EA747B4458A2}"/>
              </a:ext>
            </a:extLst>
          </p:cNvPr>
          <p:cNvPicPr>
            <a:picLocks noChangeAspect="1"/>
          </p:cNvPicPr>
          <p:nvPr/>
        </p:nvPicPr>
        <p:blipFill>
          <a:blip r:embed="rId2"/>
          <a:stretch>
            <a:fillRect/>
          </a:stretch>
        </p:blipFill>
        <p:spPr>
          <a:xfrm>
            <a:off x="6187766" y="391827"/>
            <a:ext cx="1292905" cy="562702"/>
          </a:xfrm>
          <a:prstGeom prst="rect">
            <a:avLst/>
          </a:prstGeom>
        </p:spPr>
      </p:pic>
      <p:pic>
        <p:nvPicPr>
          <p:cNvPr id="13" name="Imagen 12">
            <a:extLst>
              <a:ext uri="{FF2B5EF4-FFF2-40B4-BE49-F238E27FC236}">
                <a16:creationId xmlns:a16="http://schemas.microsoft.com/office/drawing/2014/main" id="{7355E81E-E853-0344-B74B-FB56D3984DF2}"/>
              </a:ext>
            </a:extLst>
          </p:cNvPr>
          <p:cNvPicPr>
            <a:picLocks noChangeAspect="1"/>
          </p:cNvPicPr>
          <p:nvPr/>
        </p:nvPicPr>
        <p:blipFill>
          <a:blip r:embed="rId3"/>
          <a:stretch>
            <a:fillRect/>
          </a:stretch>
        </p:blipFill>
        <p:spPr>
          <a:xfrm>
            <a:off x="446111" y="2319399"/>
            <a:ext cx="6844074" cy="6844074"/>
          </a:xfrm>
          <a:prstGeom prst="rect">
            <a:avLst/>
          </a:prstGeom>
        </p:spPr>
      </p:pic>
    </p:spTree>
    <p:extLst>
      <p:ext uri="{BB962C8B-B14F-4D97-AF65-F5344CB8AC3E}">
        <p14:creationId xmlns:p14="http://schemas.microsoft.com/office/powerpoint/2010/main" val="4169206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SUITE FINANCIERA</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265693-F6BC-CE42-B72D-6A6F7D457FA1}"/>
              </a:ext>
            </a:extLst>
          </p:cNvPr>
          <p:cNvSpPr txBox="1"/>
          <p:nvPr/>
        </p:nvSpPr>
        <p:spPr>
          <a:xfrm>
            <a:off x="446111" y="1554737"/>
            <a:ext cx="3278777" cy="276999"/>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c. Suite Financiera</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E18F2F2-08E0-9849-BB68-035BCBDE943B}"/>
              </a:ext>
            </a:extLst>
          </p:cNvPr>
          <p:cNvSpPr txBox="1"/>
          <p:nvPr/>
        </p:nvSpPr>
        <p:spPr>
          <a:xfrm>
            <a:off x="446111" y="3047113"/>
            <a:ext cx="3278777" cy="1007968"/>
          </a:xfrm>
          <a:prstGeom prst="rect">
            <a:avLst/>
          </a:prstGeom>
          <a:noFill/>
        </p:spPr>
        <p:txBody>
          <a:bodyPr wrap="square" rtlCol="0">
            <a:spAutoFit/>
          </a:bodyPr>
          <a:lstStyle/>
          <a:p>
            <a:pPr marL="171450" indent="-171450" algn="just">
              <a:buFont typeface="Arial" panose="020B0604020202020204" pitchFamily="34" charset="0"/>
              <a:buChar char="•"/>
            </a:pPr>
            <a:r>
              <a:rPr lang="es-ES" sz="1000" b="1" dirty="0">
                <a:solidFill>
                  <a:srgbClr val="00B0F0"/>
                </a:solidFill>
                <a:latin typeface="Arial" panose="020B0604020202020204" pitchFamily="34" charset="0"/>
                <a:cs typeface="Arial" panose="020B0604020202020204" pitchFamily="34" charset="0"/>
              </a:rPr>
              <a:t>MULTI-COMPAÑIAS</a:t>
            </a:r>
          </a:p>
          <a:p>
            <a:pPr marL="171450" indent="-171450" algn="just">
              <a:buFont typeface="Arial" panose="020B0604020202020204" pitchFamily="34" charset="0"/>
              <a:buChar char="•"/>
            </a:pPr>
            <a:r>
              <a:rPr lang="es-ES_tradnl" sz="1000" b="1" dirty="0">
                <a:solidFill>
                  <a:srgbClr val="00B0F0"/>
                </a:solidFill>
                <a:latin typeface="Arial" panose="020B0604020202020204" pitchFamily="34" charset="0"/>
                <a:cs typeface="Arial" panose="020B0604020202020204" pitchFamily="34" charset="0"/>
              </a:rPr>
              <a:t>CENTROS DE OPERACIÓN</a:t>
            </a:r>
          </a:p>
          <a:p>
            <a:pPr marL="171450" indent="-171450" algn="just">
              <a:buFont typeface="Arial" panose="020B0604020202020204" pitchFamily="34" charset="0"/>
              <a:buChar char="•"/>
            </a:pPr>
            <a:r>
              <a:rPr lang="es-ES_tradnl" sz="1000" b="1" dirty="0">
                <a:solidFill>
                  <a:srgbClr val="00B0F0"/>
                </a:solidFill>
                <a:latin typeface="Arial" panose="020B0604020202020204" pitchFamily="34" charset="0"/>
                <a:cs typeface="Arial" panose="020B0604020202020204" pitchFamily="34" charset="0"/>
              </a:rPr>
              <a:t>UNIDAD DE NEGOCIO</a:t>
            </a:r>
          </a:p>
          <a:p>
            <a:pPr marL="171450" indent="-171450" algn="just">
              <a:buFont typeface="Arial" panose="020B0604020202020204" pitchFamily="34" charset="0"/>
              <a:buChar char="•"/>
            </a:pPr>
            <a:r>
              <a:rPr lang="es-ES_tradnl" sz="1000" b="1" dirty="0">
                <a:solidFill>
                  <a:srgbClr val="00B0F0"/>
                </a:solidFill>
                <a:latin typeface="Arial" panose="020B0604020202020204" pitchFamily="34" charset="0"/>
                <a:cs typeface="Arial" panose="020B0604020202020204" pitchFamily="34" charset="0"/>
              </a:rPr>
              <a:t>CENTROS DE COSTOS</a:t>
            </a:r>
          </a:p>
          <a:p>
            <a:pPr marL="171450" indent="-171450" algn="just">
              <a:buFont typeface="Arial" panose="020B0604020202020204" pitchFamily="34" charset="0"/>
              <a:buChar char="•"/>
            </a:pPr>
            <a:r>
              <a:rPr lang="es-ES_tradnl" sz="1000" b="1" dirty="0">
                <a:solidFill>
                  <a:srgbClr val="00B0F0"/>
                </a:solidFill>
                <a:latin typeface="Arial" panose="020B0604020202020204" pitchFamily="34" charset="0"/>
                <a:cs typeface="Arial" panose="020B0604020202020204" pitchFamily="34" charset="0"/>
              </a:rPr>
              <a:t>MULTI-CUENTAS</a:t>
            </a:r>
          </a:p>
          <a:p>
            <a:pPr marL="171450" indent="-171450" algn="just">
              <a:buFont typeface="Arial" panose="020B0604020202020204" pitchFamily="34" charset="0"/>
              <a:buChar char="•"/>
            </a:pPr>
            <a:r>
              <a:rPr lang="es-ES_tradnl" sz="1000" b="1" dirty="0">
                <a:solidFill>
                  <a:srgbClr val="00B0F0"/>
                </a:solidFill>
                <a:latin typeface="Arial" panose="020B0604020202020204" pitchFamily="34" charset="0"/>
                <a:cs typeface="Arial" panose="020B0604020202020204" pitchFamily="34" charset="0"/>
              </a:rPr>
              <a:t>TERCEROS</a:t>
            </a:r>
          </a:p>
        </p:txBody>
      </p:sp>
      <p:sp>
        <p:nvSpPr>
          <p:cNvPr id="10" name="TextBox 9">
            <a:extLst>
              <a:ext uri="{FF2B5EF4-FFF2-40B4-BE49-F238E27FC236}">
                <a16:creationId xmlns:a16="http://schemas.microsoft.com/office/drawing/2014/main" id="{59C771BE-42B9-8044-B2F3-46161C5692B3}"/>
              </a:ext>
            </a:extLst>
          </p:cNvPr>
          <p:cNvSpPr txBox="1"/>
          <p:nvPr/>
        </p:nvSpPr>
        <p:spPr>
          <a:xfrm>
            <a:off x="446111" y="6098662"/>
            <a:ext cx="3278777" cy="3416320"/>
          </a:xfrm>
          <a:prstGeom prst="rect">
            <a:avLst/>
          </a:prstGeom>
          <a:noFill/>
        </p:spPr>
        <p:txBody>
          <a:bodyPr wrap="square" rtlCol="0">
            <a:spAutoFit/>
          </a:bodyPr>
          <a:lstStyle/>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CONTABILIDAD GENERAL</a:t>
            </a:r>
            <a:endParaRPr lang="en-US" sz="900"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El módulo de contabilidad general es el receptor de todas las transacciones generadas en la empresa; incluye contabilidad general, tributaria, presupuestal, analítica, flujos de caja libre,  entre otros. Automatiza variedad de procesos como ajustes por inflación, cierre anual, ajustes por diferencia en cambio, entre otros procesos. Contiene variedad de extractos contables y reportes que permiten hacer análisis comparativos.</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endParaRPr lang="es-MX" sz="9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CUENTAS POR COBRAR</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Permite la elaboración de los recibos de recaudos y notas sin ningún tipo de precodificación, es práctico cuando se trata de anticipos y recaudos. El sistema recueda los medios de pago que soportan los saldos de las cajas y cuenta además con opciones automáticas para reportar otros ingresos y egresos a la caja.</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endParaRPr lang="es-MX" sz="900" b="1" dirty="0">
              <a:solidFill>
                <a:srgbClr val="004B96"/>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VENTA DE SERVICIOS</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Ideal para empresas que venden bienes y servicios no inventariables. Permite manejar ordenes de compra y compras directas con todas las características que el usuario desee configurar, incluyendo cruce de anticipos y automatizacion de los eventos contables.</a:t>
            </a:r>
            <a:endParaRPr lang="en-US" sz="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57C03B1-675C-D046-8A5E-FFFFF166D9A4}"/>
              </a:ext>
            </a:extLst>
          </p:cNvPr>
          <p:cNvSpPr txBox="1"/>
          <p:nvPr/>
        </p:nvSpPr>
        <p:spPr>
          <a:xfrm>
            <a:off x="3989411" y="6098662"/>
            <a:ext cx="3278777" cy="3416320"/>
          </a:xfrm>
          <a:prstGeom prst="rect">
            <a:avLst/>
          </a:prstGeom>
          <a:noFill/>
        </p:spPr>
        <p:txBody>
          <a:bodyPr wrap="square" rtlCol="0">
            <a:spAutoFit/>
          </a:bodyPr>
          <a:lstStyle/>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CUENTAS POR PAGAR</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Este modulo permite generar pagos a proveedores y acreedores de productos y servicios de forma colectiva e individual. De manera automatica permite generar los comprobantes de egresos, cheques y/o pagos electrónicos.</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endParaRPr lang="es-MX" sz="9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ACTIVOS FIJOS</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Este modulo permite el control contable y generar comprobantes de las adquisiciones, ventas, retiros, depreciaciones, ajustes por inflacion y valorizaciones de acuerdo a las reglamentaciones de ley vigentes. Permite llevar el control de activos en leasing, activos menores, y controlar activos en garantía. Permite llevar control estadístico y administrativo en aspectos como: existencias, ubicación, responsable, valor en libros, costo de adquisición.</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endParaRPr lang="es-MX" sz="9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PRESUPUESTO</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Este módulo incluye tres variantes específicas; general, especializada en control de obra y para entidades que necesitan controlar disponibilidades a través del CDP (Certificado de disponibilidad presupuestal). Permite definir varios escenarios presupuestales y realizar consultas de ejecución y disponibilidad presupuestal a cualquier nivel de detalle. </a:t>
            </a:r>
            <a:endParaRPr lang="en-US" sz="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12</a:t>
            </a:fld>
            <a:endParaRPr lang="en-US"/>
          </a:p>
        </p:txBody>
      </p:sp>
      <p:sp>
        <p:nvSpPr>
          <p:cNvPr id="12" name="TextBox 11">
            <a:extLst>
              <a:ext uri="{FF2B5EF4-FFF2-40B4-BE49-F238E27FC236}">
                <a16:creationId xmlns:a16="http://schemas.microsoft.com/office/drawing/2014/main" id="{94EA668F-F95B-3F41-B733-E3B4D325A4C6}"/>
              </a:ext>
            </a:extLst>
          </p:cNvPr>
          <p:cNvSpPr txBox="1"/>
          <p:nvPr/>
        </p:nvSpPr>
        <p:spPr>
          <a:xfrm>
            <a:off x="446111" y="5500562"/>
            <a:ext cx="3278777" cy="400110"/>
          </a:xfrm>
          <a:prstGeom prst="rect">
            <a:avLst/>
          </a:prstGeom>
          <a:noFill/>
        </p:spPr>
        <p:txBody>
          <a:bodyPr wrap="square" rtlCol="0">
            <a:spAutoFit/>
          </a:bodyPr>
          <a:lstStyle/>
          <a:p>
            <a:r>
              <a:rPr lang="es-ES" sz="1000" b="1" spc="300" dirty="0">
                <a:solidFill>
                  <a:srgbClr val="00B0F0"/>
                </a:solidFill>
                <a:latin typeface="Arial" panose="020B0604020202020204" pitchFamily="34" charset="0"/>
                <a:cs typeface="Arial" panose="020B0604020202020204" pitchFamily="34" charset="0"/>
              </a:rPr>
              <a:t>DETALLES DE LA SUITE FINANCIERA</a:t>
            </a:r>
            <a:endParaRPr lang="es-ES_tradnl" sz="1000" b="1" spc="300" dirty="0">
              <a:solidFill>
                <a:srgbClr val="00B0F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C8D4774-587C-BB41-A13A-EDE02F557BE7}"/>
              </a:ext>
            </a:extLst>
          </p:cNvPr>
          <p:cNvPicPr>
            <a:picLocks noChangeAspect="1"/>
          </p:cNvPicPr>
          <p:nvPr/>
        </p:nvPicPr>
        <p:blipFill>
          <a:blip r:embed="rId3"/>
          <a:stretch>
            <a:fillRect/>
          </a:stretch>
        </p:blipFill>
        <p:spPr>
          <a:xfrm>
            <a:off x="6187766" y="517827"/>
            <a:ext cx="1292905" cy="562702"/>
          </a:xfrm>
          <a:prstGeom prst="rect">
            <a:avLst/>
          </a:prstGeom>
        </p:spPr>
      </p:pic>
      <p:pic>
        <p:nvPicPr>
          <p:cNvPr id="4" name="Imagen 3">
            <a:extLst>
              <a:ext uri="{FF2B5EF4-FFF2-40B4-BE49-F238E27FC236}">
                <a16:creationId xmlns:a16="http://schemas.microsoft.com/office/drawing/2014/main" id="{57061C64-EB67-B74C-B4C6-5D0CE091E55F}"/>
              </a:ext>
            </a:extLst>
          </p:cNvPr>
          <p:cNvPicPr>
            <a:picLocks noChangeAspect="1"/>
          </p:cNvPicPr>
          <p:nvPr/>
        </p:nvPicPr>
        <p:blipFill>
          <a:blip r:embed="rId4"/>
          <a:stretch>
            <a:fillRect/>
          </a:stretch>
        </p:blipFill>
        <p:spPr>
          <a:xfrm>
            <a:off x="1185862" y="1080529"/>
            <a:ext cx="8060487" cy="5037804"/>
          </a:xfrm>
          <a:prstGeom prst="rect">
            <a:avLst/>
          </a:prstGeom>
        </p:spPr>
      </p:pic>
    </p:spTree>
    <p:extLst>
      <p:ext uri="{BB962C8B-B14F-4D97-AF65-F5344CB8AC3E}">
        <p14:creationId xmlns:p14="http://schemas.microsoft.com/office/powerpoint/2010/main" val="248255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SUITE COMERCIAL</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265693-F6BC-CE42-B72D-6A6F7D457FA1}"/>
              </a:ext>
            </a:extLst>
          </p:cNvPr>
          <p:cNvSpPr txBox="1"/>
          <p:nvPr/>
        </p:nvSpPr>
        <p:spPr>
          <a:xfrm>
            <a:off x="446111" y="1554737"/>
            <a:ext cx="3278777" cy="276999"/>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d. Suite Comercial</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E18F2F2-08E0-9849-BB68-035BCBDE943B}"/>
              </a:ext>
            </a:extLst>
          </p:cNvPr>
          <p:cNvSpPr txBox="1"/>
          <p:nvPr/>
        </p:nvSpPr>
        <p:spPr>
          <a:xfrm>
            <a:off x="446111" y="2531069"/>
            <a:ext cx="3278777" cy="861774"/>
          </a:xfrm>
          <a:prstGeom prst="rect">
            <a:avLst/>
          </a:prstGeom>
          <a:noFill/>
        </p:spPr>
        <p:txBody>
          <a:bodyPr wrap="square" rtlCol="0">
            <a:spAutoFit/>
          </a:bodyPr>
          <a:lstStyle/>
          <a:p>
            <a:pPr marL="171450" indent="-171450" algn="just">
              <a:buFont typeface="Arial" panose="020B0604020202020204" pitchFamily="34" charset="0"/>
              <a:buChar char="•"/>
            </a:pPr>
            <a:r>
              <a:rPr lang="es-ES" sz="1000" b="1" dirty="0">
                <a:solidFill>
                  <a:srgbClr val="00B0F0"/>
                </a:solidFill>
                <a:latin typeface="Arial" panose="020B0604020202020204" pitchFamily="34" charset="0"/>
                <a:cs typeface="Arial" panose="020B0604020202020204" pitchFamily="34" charset="0"/>
              </a:rPr>
              <a:t>Instalaciones (</a:t>
            </a:r>
            <a:r>
              <a:rPr lang="es-ES" sz="1000" b="1" dirty="0" err="1">
                <a:solidFill>
                  <a:srgbClr val="00B0F0"/>
                </a:solidFill>
                <a:latin typeface="Arial" panose="020B0604020202020204" pitchFamily="34" charset="0"/>
                <a:cs typeface="Arial" panose="020B0604020202020204" pitchFamily="34" charset="0"/>
              </a:rPr>
              <a:t>multibodegas</a:t>
            </a:r>
            <a:r>
              <a:rPr lang="es-ES" sz="1000" b="1" dirty="0">
                <a:solidFill>
                  <a:srgbClr val="00B0F0"/>
                </a:solidFill>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es-ES" sz="1000" b="1" dirty="0">
                <a:solidFill>
                  <a:srgbClr val="00B0F0"/>
                </a:solidFill>
                <a:latin typeface="Arial" panose="020B0604020202020204" pitchFamily="34" charset="0"/>
                <a:cs typeface="Arial" panose="020B0604020202020204" pitchFamily="34" charset="0"/>
              </a:rPr>
              <a:t>Ubicaciones (lotes)</a:t>
            </a:r>
          </a:p>
          <a:p>
            <a:pPr marL="171450" indent="-171450" algn="just">
              <a:buFont typeface="Arial" panose="020B0604020202020204" pitchFamily="34" charset="0"/>
              <a:buChar char="•"/>
            </a:pPr>
            <a:r>
              <a:rPr lang="es-ES" sz="1000" b="1" dirty="0">
                <a:solidFill>
                  <a:srgbClr val="00B0F0"/>
                </a:solidFill>
                <a:latin typeface="Arial" panose="020B0604020202020204" pitchFamily="34" charset="0"/>
                <a:cs typeface="Arial" panose="020B0604020202020204" pitchFamily="34" charset="0"/>
              </a:rPr>
              <a:t>Seriales (Extensiones (Talla - color)</a:t>
            </a:r>
          </a:p>
          <a:p>
            <a:pPr marL="171450" indent="-171450" algn="just">
              <a:buFont typeface="Arial" panose="020B0604020202020204" pitchFamily="34" charset="0"/>
              <a:buChar char="•"/>
            </a:pPr>
            <a:r>
              <a:rPr lang="es-ES" sz="1000" b="1" dirty="0" err="1">
                <a:solidFill>
                  <a:srgbClr val="00B0F0"/>
                </a:solidFill>
                <a:latin typeface="Arial" panose="020B0604020202020204" pitchFamily="34" charset="0"/>
                <a:cs typeface="Arial" panose="020B0604020202020204" pitchFamily="34" charset="0"/>
              </a:rPr>
              <a:t>Items</a:t>
            </a:r>
            <a:r>
              <a:rPr lang="es-ES" sz="1000" b="1" dirty="0">
                <a:solidFill>
                  <a:srgbClr val="00B0F0"/>
                </a:solidFill>
                <a:latin typeface="Arial" panose="020B0604020202020204" pitchFamily="34" charset="0"/>
                <a:cs typeface="Arial" panose="020B0604020202020204" pitchFamily="34" charset="0"/>
              </a:rPr>
              <a:t> (criterios y </a:t>
            </a:r>
            <a:r>
              <a:rPr lang="es-ES" sz="1000" b="1" dirty="0" err="1">
                <a:solidFill>
                  <a:srgbClr val="00B0F0"/>
                </a:solidFill>
                <a:latin typeface="Arial" panose="020B0604020202020204" pitchFamily="34" charset="0"/>
                <a:cs typeface="Arial" panose="020B0604020202020204" pitchFamily="34" charset="0"/>
              </a:rPr>
              <a:t>clasificaciín</a:t>
            </a:r>
            <a:r>
              <a:rPr lang="es-ES" sz="1000" b="1" dirty="0">
                <a:solidFill>
                  <a:srgbClr val="00B0F0"/>
                </a:solidFill>
                <a:latin typeface="Arial" panose="020B0604020202020204" pitchFamily="34" charset="0"/>
                <a:cs typeface="Arial" panose="020B0604020202020204" pitchFamily="34" charset="0"/>
              </a:rPr>
              <a:t>)</a:t>
            </a:r>
            <a:endParaRPr lang="es-ES_tradnl" sz="1000" b="1" dirty="0">
              <a:solidFill>
                <a:srgbClr val="00B0F0"/>
              </a:solidFill>
              <a:latin typeface="Arial" panose="020B0604020202020204" pitchFamily="34" charset="0"/>
              <a:cs typeface="Arial" panose="020B0604020202020204" pitchFamily="34" charset="0"/>
            </a:endParaRPr>
          </a:p>
          <a:p>
            <a:pPr algn="just"/>
            <a:endParaRPr lang="es-ES" sz="1000" b="1" dirty="0">
              <a:solidFill>
                <a:srgbClr val="00B0F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57C03B1-675C-D046-8A5E-FFFFF166D9A4}"/>
              </a:ext>
            </a:extLst>
          </p:cNvPr>
          <p:cNvSpPr txBox="1"/>
          <p:nvPr/>
        </p:nvSpPr>
        <p:spPr>
          <a:xfrm>
            <a:off x="446110" y="4533631"/>
            <a:ext cx="3278777" cy="5324535"/>
          </a:xfrm>
          <a:prstGeom prst="rect">
            <a:avLst/>
          </a:prstGeom>
          <a:noFill/>
        </p:spPr>
        <p:txBody>
          <a:bodyPr wrap="square" rtlCol="0">
            <a:spAutoFit/>
          </a:bodyPr>
          <a:lstStyle/>
          <a:p>
            <a:pPr marL="171450" indent="-171450">
              <a:buBlip>
                <a:blip r:embed="rId2"/>
              </a:buBlip>
            </a:pPr>
            <a:r>
              <a:rPr lang="es-ES_tradnl" sz="850" b="1" dirty="0">
                <a:solidFill>
                  <a:srgbClr val="004B96"/>
                </a:solidFill>
                <a:latin typeface="Arial" panose="020B0604020202020204" pitchFamily="34" charset="0"/>
                <a:cs typeface="Arial" panose="020B0604020202020204" pitchFamily="34" charset="0"/>
              </a:rPr>
              <a:t>COMPRAS</a:t>
            </a:r>
          </a:p>
          <a:p>
            <a:r>
              <a:rPr lang="es-ES_tradnl" sz="850" dirty="0">
                <a:solidFill>
                  <a:schemeClr val="tx1">
                    <a:lumMod val="50000"/>
                    <a:lumOff val="50000"/>
                  </a:schemeClr>
                </a:solidFill>
                <a:latin typeface="Arial" panose="020B0604020202020204" pitchFamily="34" charset="0"/>
                <a:cs typeface="Arial" panose="020B0604020202020204" pitchFamily="34" charset="0"/>
              </a:rPr>
              <a:t>Permite consolidar los requerimientos de materiales generados en el módulo de planeación de la producción o a partir de las requisiciones específicas de los usuarios. De manera automática este modulo genera ordenes de compra sugiriendo precios y proveedores de acuerdo a contratos y listas de precios previamente establecidas. Adicionalmente el sistema traza el estado de las compras y de los pagos a proveedores y generar informes estadísticos al respecto.</a:t>
            </a:r>
          </a:p>
          <a:p>
            <a:endParaRPr lang="es-ES_tradnl"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850" b="1" dirty="0">
                <a:solidFill>
                  <a:srgbClr val="004B96"/>
                </a:solidFill>
                <a:latin typeface="Arial" panose="020B0604020202020204" pitchFamily="34" charset="0"/>
                <a:cs typeface="Arial" panose="020B0604020202020204" pitchFamily="34" charset="0"/>
              </a:rPr>
              <a:t>CONTROL DE INVENTARIOS</a:t>
            </a:r>
          </a:p>
          <a:p>
            <a:r>
              <a:rPr lang="es-ES_tradnl" sz="850" dirty="0">
                <a:solidFill>
                  <a:schemeClr val="tx1">
                    <a:lumMod val="50000"/>
                    <a:lumOff val="50000"/>
                  </a:schemeClr>
                </a:solidFill>
                <a:latin typeface="Arial" panose="020B0604020202020204" pitchFamily="34" charset="0"/>
                <a:cs typeface="Arial" panose="020B0604020202020204" pitchFamily="34" charset="0"/>
              </a:rPr>
              <a:t>En este módulo se concentra toda la configuración de planeación y manejo transaccional involucrado en la recepción y aprobación de las mercancías compradas, en la logística de transferencias de productos y la entrega de consumos generales y de partes, actualiza en </a:t>
            </a:r>
            <a:r>
              <a:rPr lang="es-ES_tradnl" sz="850" dirty="0" err="1">
                <a:solidFill>
                  <a:schemeClr val="tx1">
                    <a:lumMod val="50000"/>
                    <a:lumOff val="50000"/>
                  </a:schemeClr>
                </a:solidFill>
                <a:latin typeface="Arial" panose="020B0604020202020204" pitchFamily="34" charset="0"/>
                <a:cs typeface="Arial" panose="020B0604020202020204" pitchFamily="34" charset="0"/>
              </a:rPr>
              <a:t>linea</a:t>
            </a:r>
            <a:r>
              <a:rPr lang="es-ES_tradnl" sz="850" dirty="0">
                <a:solidFill>
                  <a:schemeClr val="tx1">
                    <a:lumMod val="50000"/>
                    <a:lumOff val="50000"/>
                  </a:schemeClr>
                </a:solidFill>
                <a:latin typeface="Arial" panose="020B0604020202020204" pitchFamily="34" charset="0"/>
                <a:cs typeface="Arial" panose="020B0604020202020204" pitchFamily="34" charset="0"/>
              </a:rPr>
              <a:t> el estado de las ordenes de compra.</a:t>
            </a:r>
          </a:p>
          <a:p>
            <a:r>
              <a:rPr lang="es-ES_tradnl" sz="850" dirty="0">
                <a:solidFill>
                  <a:schemeClr val="tx1">
                    <a:lumMod val="50000"/>
                    <a:lumOff val="50000"/>
                  </a:schemeClr>
                </a:solidFill>
                <a:latin typeface="Arial" panose="020B0604020202020204" pitchFamily="34" charset="0"/>
                <a:cs typeface="Arial" panose="020B0604020202020204" pitchFamily="34" charset="0"/>
              </a:rPr>
              <a:t>Además permite generar reportes de existencias, almacenes, ubicaciones, lotes, colores, tallas, sabores, entre otros. Así como llevar trazabilidad en la gestión de lotes tanto para </a:t>
            </a:r>
            <a:r>
              <a:rPr lang="es-ES_tradnl" sz="850" dirty="0" err="1">
                <a:solidFill>
                  <a:schemeClr val="tx1">
                    <a:lumMod val="50000"/>
                    <a:lumOff val="50000"/>
                  </a:schemeClr>
                </a:solidFill>
                <a:latin typeface="Arial" panose="020B0604020202020204" pitchFamily="34" charset="0"/>
                <a:cs typeface="Arial" panose="020B0604020202020204" pitchFamily="34" charset="0"/>
              </a:rPr>
              <a:t>items</a:t>
            </a:r>
            <a:r>
              <a:rPr lang="es-ES_tradnl" sz="850" dirty="0">
                <a:solidFill>
                  <a:schemeClr val="tx1">
                    <a:lumMod val="50000"/>
                    <a:lumOff val="50000"/>
                  </a:schemeClr>
                </a:solidFill>
                <a:latin typeface="Arial" panose="020B0604020202020204" pitchFamily="34" charset="0"/>
                <a:cs typeface="Arial" panose="020B0604020202020204" pitchFamily="34" charset="0"/>
              </a:rPr>
              <a:t> normales y perecederos.</a:t>
            </a:r>
          </a:p>
          <a:p>
            <a:endParaRPr lang="es-ES_tradnl"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850" b="1" dirty="0">
                <a:solidFill>
                  <a:srgbClr val="004B96"/>
                </a:solidFill>
                <a:latin typeface="Arial" panose="020B0604020202020204" pitchFamily="34" charset="0"/>
                <a:cs typeface="Arial" panose="020B0604020202020204" pitchFamily="34" charset="0"/>
              </a:rPr>
              <a:t>VENTAS</a:t>
            </a:r>
          </a:p>
          <a:p>
            <a:r>
              <a:rPr lang="es-ES_tradnl" sz="850" dirty="0">
                <a:solidFill>
                  <a:schemeClr val="tx1">
                    <a:lumMod val="50000"/>
                    <a:lumOff val="50000"/>
                  </a:schemeClr>
                </a:solidFill>
                <a:latin typeface="Arial" panose="020B0604020202020204" pitchFamily="34" charset="0"/>
                <a:cs typeface="Arial" panose="020B0604020202020204" pitchFamily="34" charset="0"/>
              </a:rPr>
              <a:t>Comprende la administración de clientes, vendedores, cotizaciones, pedidos, despechos o remisiones y </a:t>
            </a:r>
            <a:r>
              <a:rPr lang="es-ES_tradnl" sz="850" dirty="0" err="1">
                <a:solidFill>
                  <a:schemeClr val="tx1">
                    <a:lumMod val="50000"/>
                    <a:lumOff val="50000"/>
                  </a:schemeClr>
                </a:solidFill>
                <a:latin typeface="Arial" panose="020B0604020202020204" pitchFamily="34" charset="0"/>
                <a:cs typeface="Arial" panose="020B0604020202020204" pitchFamily="34" charset="0"/>
              </a:rPr>
              <a:t>multiples</a:t>
            </a:r>
            <a:r>
              <a:rPr lang="es-ES_tradnl" sz="850" dirty="0">
                <a:solidFill>
                  <a:schemeClr val="tx1">
                    <a:lumMod val="50000"/>
                    <a:lumOff val="50000"/>
                  </a:schemeClr>
                </a:solidFill>
                <a:latin typeface="Arial" panose="020B0604020202020204" pitchFamily="34" charset="0"/>
                <a:cs typeface="Arial" panose="020B0604020202020204" pitchFamily="34" charset="0"/>
              </a:rPr>
              <a:t> opciones de venta y facturación, manejo de listas de precios y descuentos, condiciones por cliente y producto, administrador de promociones y descuentos por cliente y producto. </a:t>
            </a:r>
          </a:p>
          <a:p>
            <a:endParaRPr lang="es-ES_tradnl" sz="850" dirty="0">
              <a:solidFill>
                <a:schemeClr val="tx1">
                  <a:lumMod val="50000"/>
                  <a:lumOff val="50000"/>
                </a:schemeClr>
              </a:solidFill>
              <a:latin typeface="Arial" panose="020B0604020202020204" pitchFamily="34" charset="0"/>
              <a:cs typeface="Arial" panose="020B0604020202020204" pitchFamily="34" charset="0"/>
            </a:endParaRPr>
          </a:p>
          <a:p>
            <a:r>
              <a:rPr lang="es-ES_tradnl" sz="850" dirty="0">
                <a:solidFill>
                  <a:schemeClr val="tx1">
                    <a:lumMod val="50000"/>
                    <a:lumOff val="50000"/>
                  </a:schemeClr>
                </a:solidFill>
                <a:latin typeface="Arial" panose="020B0604020202020204" pitchFamily="34" charset="0"/>
                <a:cs typeface="Arial" panose="020B0604020202020204" pitchFamily="34" charset="0"/>
              </a:rPr>
              <a:t>Controla en línea cupos de crédito y aprueba o rechaza pedidos (Por </a:t>
            </a:r>
            <a:r>
              <a:rPr lang="es-ES_tradnl" sz="850" dirty="0" err="1">
                <a:solidFill>
                  <a:schemeClr val="tx1">
                    <a:lumMod val="50000"/>
                    <a:lumOff val="50000"/>
                  </a:schemeClr>
                </a:solidFill>
                <a:latin typeface="Arial" panose="020B0604020202020204" pitchFamily="34" charset="0"/>
                <a:cs typeface="Arial" panose="020B0604020202020204" pitchFamily="34" charset="0"/>
              </a:rPr>
              <a:t>credito</a:t>
            </a:r>
            <a:r>
              <a:rPr lang="es-ES_tradnl" sz="850" dirty="0">
                <a:solidFill>
                  <a:schemeClr val="tx1">
                    <a:lumMod val="50000"/>
                    <a:lumOff val="50000"/>
                  </a:schemeClr>
                </a:solidFill>
                <a:latin typeface="Arial" panose="020B0604020202020204" pitchFamily="34" charset="0"/>
                <a:cs typeface="Arial" panose="020B0604020202020204" pitchFamily="34" charset="0"/>
              </a:rPr>
              <a:t> o margen), asigna y reserva productos por pedido y por cliente de forma automática, permite integrarse con cualquier B2B y recibe información para sistemas con terminales </a:t>
            </a:r>
            <a:r>
              <a:rPr lang="es-ES_tradnl" sz="850" dirty="0" err="1">
                <a:solidFill>
                  <a:schemeClr val="tx1">
                    <a:lumMod val="50000"/>
                    <a:lumOff val="50000"/>
                  </a:schemeClr>
                </a:solidFill>
                <a:latin typeface="Arial" panose="020B0604020202020204" pitchFamily="34" charset="0"/>
                <a:cs typeface="Arial" panose="020B0604020202020204" pitchFamily="34" charset="0"/>
              </a:rPr>
              <a:t>portatiles</a:t>
            </a:r>
            <a:r>
              <a:rPr lang="es-ES_tradnl" sz="850" dirty="0">
                <a:solidFill>
                  <a:schemeClr val="tx1">
                    <a:lumMod val="50000"/>
                    <a:lumOff val="50000"/>
                  </a:schemeClr>
                </a:solidFill>
                <a:latin typeface="Arial" panose="020B0604020202020204" pitchFamily="34" charset="0"/>
                <a:cs typeface="Arial" panose="020B0604020202020204" pitchFamily="34" charset="0"/>
              </a:rPr>
              <a:t> para toma de pedidos o tienda a tienda.</a:t>
            </a:r>
          </a:p>
          <a:p>
            <a:endParaRPr lang="es-ES_tradnl" sz="85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SiesaApp</a:t>
            </a:r>
            <a:endParaRPr lang="en-US" sz="850" b="1" dirty="0">
              <a:solidFill>
                <a:srgbClr val="004B96"/>
              </a:solidFill>
              <a:latin typeface="Arial" panose="020B0604020202020204" pitchFamily="34" charset="0"/>
              <a:cs typeface="Arial" panose="020B0604020202020204" pitchFamily="34" charset="0"/>
            </a:endParaRPr>
          </a:p>
          <a:p>
            <a:r>
              <a:rPr lang="es-MX" sz="850" dirty="0">
                <a:solidFill>
                  <a:schemeClr val="tx1">
                    <a:lumMod val="50000"/>
                    <a:lumOff val="50000"/>
                  </a:schemeClr>
                </a:solidFill>
                <a:latin typeface="Arial" panose="020B0604020202020204" pitchFamily="34" charset="0"/>
                <a:cs typeface="Arial" panose="020B0604020202020204" pitchFamily="34" charset="0"/>
              </a:rPr>
              <a:t>Esta solución automatiza la fuerza de ventas mediante equipos moviles conectados al sistema comercial, permite dar seguimiento a procesos de toma de pedidos, recaudo y facturación en cualquier lugar.</a:t>
            </a:r>
            <a:endParaRPr lang="en-US" sz="8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13</a:t>
            </a:fld>
            <a:endParaRPr lang="en-US"/>
          </a:p>
        </p:txBody>
      </p:sp>
      <p:sp>
        <p:nvSpPr>
          <p:cNvPr id="12" name="TextBox 11">
            <a:extLst>
              <a:ext uri="{FF2B5EF4-FFF2-40B4-BE49-F238E27FC236}">
                <a16:creationId xmlns:a16="http://schemas.microsoft.com/office/drawing/2014/main" id="{87DF0349-94B5-EC4B-908C-812BF3120BA6}"/>
              </a:ext>
            </a:extLst>
          </p:cNvPr>
          <p:cNvSpPr txBox="1"/>
          <p:nvPr/>
        </p:nvSpPr>
        <p:spPr>
          <a:xfrm>
            <a:off x="4047513" y="5649518"/>
            <a:ext cx="3278777" cy="4147289"/>
          </a:xfrm>
          <a:prstGeom prst="rect">
            <a:avLst/>
          </a:prstGeom>
          <a:noFill/>
        </p:spPr>
        <p:txBody>
          <a:bodyPr wrap="square" rtlCol="0">
            <a:spAutoFit/>
          </a:bodyPr>
          <a:lstStyle/>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GESTIÓN DE VEHICULOS</a:t>
            </a:r>
            <a:endParaRPr lang="en-US" sz="850" b="1" dirty="0">
              <a:solidFill>
                <a:srgbClr val="004B96"/>
              </a:solidFill>
              <a:latin typeface="Arial" panose="020B0604020202020204" pitchFamily="34" charset="0"/>
              <a:cs typeface="Arial" panose="020B0604020202020204" pitchFamily="34" charset="0"/>
            </a:endParaRPr>
          </a:p>
          <a:p>
            <a:r>
              <a:rPr lang="es-MX" sz="850" dirty="0">
                <a:solidFill>
                  <a:schemeClr val="tx1">
                    <a:lumMod val="50000"/>
                    <a:lumOff val="50000"/>
                  </a:schemeClr>
                </a:solidFill>
                <a:latin typeface="Arial" panose="020B0604020202020204" pitchFamily="34" charset="0"/>
                <a:cs typeface="Arial" panose="020B0604020202020204" pitchFamily="34" charset="0"/>
              </a:rPr>
              <a:t>El modulo de taller permite llevar seguimiento de manera integrada durante todo el ciclo por las diferentes areas tecnicas del taller y posterior facturación de los repuestos y servicios prestados. Tiene un alcance hasta los procesos administrativos de apoyo como contabilidad, cartera, compras, tesorería y nomina. Es posible en este módulo programar operarios, citas, temparios, fichas tecnicas, hoja de vida de vehiculos y seguimiento de posventa.</a:t>
            </a:r>
            <a:endParaRPr lang="en-US" sz="850" dirty="0">
              <a:solidFill>
                <a:schemeClr val="tx1">
                  <a:lumMod val="50000"/>
                  <a:lumOff val="50000"/>
                </a:schemeClr>
              </a:solidFill>
              <a:latin typeface="Arial" panose="020B0604020202020204" pitchFamily="34" charset="0"/>
              <a:cs typeface="Arial" panose="020B0604020202020204" pitchFamily="34" charset="0"/>
            </a:endParaRPr>
          </a:p>
          <a:p>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CONTROL DE CALIDAD</a:t>
            </a:r>
            <a:endParaRPr lang="en-US" sz="850" b="1" dirty="0">
              <a:solidFill>
                <a:srgbClr val="004B96"/>
              </a:solidFill>
              <a:latin typeface="Arial" panose="020B0604020202020204" pitchFamily="34" charset="0"/>
              <a:cs typeface="Arial" panose="020B0604020202020204" pitchFamily="34" charset="0"/>
            </a:endParaRPr>
          </a:p>
          <a:p>
            <a:r>
              <a:rPr lang="es-MX" sz="850" dirty="0">
                <a:solidFill>
                  <a:schemeClr val="tx1">
                    <a:lumMod val="50000"/>
                    <a:lumOff val="50000"/>
                  </a:schemeClr>
                </a:solidFill>
                <a:latin typeface="Arial" panose="020B0604020202020204" pitchFamily="34" charset="0"/>
                <a:cs typeface="Arial" panose="020B0604020202020204" pitchFamily="34" charset="0"/>
              </a:rPr>
              <a:t>Para empresas comercializadoras y manufactureras el QMS (Quality Management System) permite realizar las pruebas de inspección de propiedades fisicas y quimicas de materia prima, producto en proceso y productos finales con el fin de garantizar que cumplan con las especificaciones indicadas.  </a:t>
            </a:r>
          </a:p>
          <a:p>
            <a:endParaRPr lang="es-MX" sz="85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MANTENIMIENTO</a:t>
            </a:r>
            <a:endParaRPr lang="en-US" sz="850" b="1" dirty="0">
              <a:solidFill>
                <a:srgbClr val="004B96"/>
              </a:solidFill>
              <a:latin typeface="Arial" panose="020B0604020202020204" pitchFamily="34" charset="0"/>
              <a:cs typeface="Arial" panose="020B0604020202020204" pitchFamily="34" charset="0"/>
            </a:endParaRPr>
          </a:p>
          <a:p>
            <a:r>
              <a:rPr lang="es-MX" sz="850" dirty="0">
                <a:solidFill>
                  <a:schemeClr val="tx1">
                    <a:lumMod val="50000"/>
                    <a:lumOff val="50000"/>
                  </a:schemeClr>
                </a:solidFill>
                <a:latin typeface="Arial" panose="020B0604020202020204" pitchFamily="34" charset="0"/>
                <a:cs typeface="Arial" panose="020B0604020202020204" pitchFamily="34" charset="0"/>
              </a:rPr>
              <a:t>Permite la planeación y el monitoreo de los equipos de los cuales depende la actividad económica de la empresa. Cuenta con las modalidades de mantenimiento predictivo y mantenimiento predictivo y correctivo. Es posible llevar un manejo integrado de información para control de compras de repuestos y tesorería.</a:t>
            </a:r>
            <a:endParaRPr lang="en-US" sz="850" dirty="0">
              <a:solidFill>
                <a:schemeClr val="tx1">
                  <a:lumMod val="50000"/>
                  <a:lumOff val="50000"/>
                </a:schemeClr>
              </a:solidFill>
              <a:latin typeface="Arial" panose="020B0604020202020204" pitchFamily="34" charset="0"/>
              <a:cs typeface="Arial" panose="020B0604020202020204" pitchFamily="34" charset="0"/>
            </a:endParaRPr>
          </a:p>
          <a:p>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ADMINISTRACIÓN DE ESPACIOS</a:t>
            </a:r>
            <a:endParaRPr lang="en-US" sz="850" b="1" dirty="0">
              <a:solidFill>
                <a:srgbClr val="004B96"/>
              </a:solidFill>
              <a:latin typeface="Arial" panose="020B0604020202020204" pitchFamily="34" charset="0"/>
              <a:cs typeface="Arial" panose="020B0604020202020204" pitchFamily="34" charset="0"/>
            </a:endParaRPr>
          </a:p>
          <a:p>
            <a:r>
              <a:rPr lang="es-MX" sz="850" dirty="0">
                <a:solidFill>
                  <a:schemeClr val="tx1">
                    <a:lumMod val="50000"/>
                    <a:lumOff val="50000"/>
                  </a:schemeClr>
                </a:solidFill>
                <a:latin typeface="Arial" panose="020B0604020202020204" pitchFamily="34" charset="0"/>
                <a:cs typeface="Arial" panose="020B0604020202020204" pitchFamily="34" charset="0"/>
              </a:rPr>
              <a:t>Maneje de forma integral los procesos de administracion, control, facturación y contabilización de los espacios en centros comerciales, edificios de locales y oficinas, consultorios, terminales de transporte y parques industriales.</a:t>
            </a:r>
            <a:endParaRPr lang="en-US" sz="850" dirty="0">
              <a:solidFill>
                <a:schemeClr val="tx1">
                  <a:lumMod val="50000"/>
                  <a:lumOff val="50000"/>
                </a:schemeClr>
              </a:solidFill>
              <a:latin typeface="Arial" panose="020B0604020202020204" pitchFamily="34" charset="0"/>
              <a:cs typeface="Arial" panose="020B0604020202020204" pitchFamily="34" charset="0"/>
            </a:endParaRPr>
          </a:p>
          <a:p>
            <a:endParaRPr lang="en-US" sz="8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AFBB783-1B8E-1A47-B26E-B1FDFA6ABABD}"/>
              </a:ext>
            </a:extLst>
          </p:cNvPr>
          <p:cNvSpPr txBox="1"/>
          <p:nvPr/>
        </p:nvSpPr>
        <p:spPr>
          <a:xfrm>
            <a:off x="446111" y="4092176"/>
            <a:ext cx="3278777" cy="400110"/>
          </a:xfrm>
          <a:prstGeom prst="rect">
            <a:avLst/>
          </a:prstGeom>
          <a:noFill/>
        </p:spPr>
        <p:txBody>
          <a:bodyPr wrap="square" rtlCol="0">
            <a:spAutoFit/>
          </a:bodyPr>
          <a:lstStyle/>
          <a:p>
            <a:r>
              <a:rPr lang="es-ES" sz="1000" b="1" spc="300" dirty="0">
                <a:solidFill>
                  <a:srgbClr val="00B0F0"/>
                </a:solidFill>
                <a:latin typeface="Arial" panose="020B0604020202020204" pitchFamily="34" charset="0"/>
                <a:cs typeface="Arial" panose="020B0604020202020204" pitchFamily="34" charset="0"/>
              </a:rPr>
              <a:t>DETALLES DE LA SUITE COMERCIAL</a:t>
            </a:r>
            <a:endParaRPr lang="es-ES_tradnl" sz="1000" b="1" spc="300" dirty="0">
              <a:solidFill>
                <a:srgbClr val="00B0F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4493F26-FBBC-B040-8725-B3F1700A70D3}"/>
              </a:ext>
            </a:extLst>
          </p:cNvPr>
          <p:cNvPicPr>
            <a:picLocks noChangeAspect="1"/>
          </p:cNvPicPr>
          <p:nvPr/>
        </p:nvPicPr>
        <p:blipFill>
          <a:blip r:embed="rId3"/>
          <a:stretch>
            <a:fillRect/>
          </a:stretch>
        </p:blipFill>
        <p:spPr>
          <a:xfrm>
            <a:off x="6187766" y="557614"/>
            <a:ext cx="1292905" cy="562702"/>
          </a:xfrm>
          <a:prstGeom prst="rect">
            <a:avLst/>
          </a:prstGeom>
        </p:spPr>
      </p:pic>
      <p:pic>
        <p:nvPicPr>
          <p:cNvPr id="5" name="Imagen 4">
            <a:extLst>
              <a:ext uri="{FF2B5EF4-FFF2-40B4-BE49-F238E27FC236}">
                <a16:creationId xmlns:a16="http://schemas.microsoft.com/office/drawing/2014/main" id="{E7A895E0-294F-9442-8364-C9424741BE65}"/>
              </a:ext>
            </a:extLst>
          </p:cNvPr>
          <p:cNvPicPr>
            <a:picLocks noChangeAspect="1"/>
          </p:cNvPicPr>
          <p:nvPr/>
        </p:nvPicPr>
        <p:blipFill>
          <a:blip r:embed="rId4"/>
          <a:stretch>
            <a:fillRect/>
          </a:stretch>
        </p:blipFill>
        <p:spPr>
          <a:xfrm>
            <a:off x="1492451" y="894839"/>
            <a:ext cx="7993613" cy="4996008"/>
          </a:xfrm>
          <a:prstGeom prst="rect">
            <a:avLst/>
          </a:prstGeom>
        </p:spPr>
      </p:pic>
    </p:spTree>
    <p:extLst>
      <p:ext uri="{BB962C8B-B14F-4D97-AF65-F5344CB8AC3E}">
        <p14:creationId xmlns:p14="http://schemas.microsoft.com/office/powerpoint/2010/main" val="3486616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SUITE MANUFACTURA</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265693-F6BC-CE42-B72D-6A6F7D457FA1}"/>
              </a:ext>
            </a:extLst>
          </p:cNvPr>
          <p:cNvSpPr txBox="1"/>
          <p:nvPr/>
        </p:nvSpPr>
        <p:spPr>
          <a:xfrm>
            <a:off x="446111" y="1554737"/>
            <a:ext cx="3278777" cy="276999"/>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f. Suite Manufactura</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57C03B1-675C-D046-8A5E-FFFFF166D9A4}"/>
              </a:ext>
            </a:extLst>
          </p:cNvPr>
          <p:cNvSpPr txBox="1"/>
          <p:nvPr/>
        </p:nvSpPr>
        <p:spPr>
          <a:xfrm>
            <a:off x="446110" y="6460361"/>
            <a:ext cx="3278777" cy="3046988"/>
          </a:xfrm>
          <a:prstGeom prst="rect">
            <a:avLst/>
          </a:prstGeom>
          <a:noFill/>
        </p:spPr>
        <p:txBody>
          <a:bodyPr wrap="square" rtlCol="0">
            <a:spAutoFit/>
          </a:bodyPr>
          <a:lstStyle/>
          <a:p>
            <a:pPr marL="171450" indent="-171450">
              <a:buBlip>
                <a:blip r:embed="rId2"/>
              </a:buBlip>
            </a:pPr>
            <a:r>
              <a:rPr lang="es-MX" sz="800" b="1" dirty="0">
                <a:solidFill>
                  <a:srgbClr val="004B96"/>
                </a:solidFill>
                <a:latin typeface="Arial" panose="020B0604020202020204" pitchFamily="34" charset="0"/>
                <a:cs typeface="Arial" panose="020B0604020202020204" pitchFamily="34" charset="0"/>
              </a:rPr>
              <a:t>GESTIÓN DE DATOS DE PRODUCCIÓN</a:t>
            </a:r>
            <a:endParaRPr lang="en-US" sz="800" b="1" dirty="0">
              <a:solidFill>
                <a:srgbClr val="004B96"/>
              </a:solidFill>
              <a:latin typeface="Arial" panose="020B0604020202020204" pitchFamily="34" charset="0"/>
              <a:cs typeface="Arial" panose="020B0604020202020204" pitchFamily="34" charset="0"/>
            </a:endParaRPr>
          </a:p>
          <a:p>
            <a:r>
              <a:rPr lang="es-MX" sz="800" dirty="0">
                <a:solidFill>
                  <a:schemeClr val="tx1">
                    <a:lumMod val="50000"/>
                    <a:lumOff val="50000"/>
                  </a:schemeClr>
                </a:solidFill>
                <a:latin typeface="Arial" panose="020B0604020202020204" pitchFamily="34" charset="0"/>
                <a:cs typeface="Arial" panose="020B0604020202020204" pitchFamily="34" charset="0"/>
              </a:rPr>
              <a:t>En la ingeniería de producto permite el mantenimiento de listas de materiales de nivel simple y de multiples niveles. Permite trabajar listas planificadas para el pronóstico de ventas por grupos de productos, kits y surtidos y administración del desperdicio y su impacto en los costos de producción. Manejo de diferentes listas de materiales por producto y por planta. Aplicación de co-productos y subproductos. </a:t>
            </a:r>
            <a:endParaRPr lang="en-US" sz="800" dirty="0">
              <a:solidFill>
                <a:schemeClr val="tx1">
                  <a:lumMod val="50000"/>
                  <a:lumOff val="50000"/>
                </a:schemeClr>
              </a:solidFill>
              <a:latin typeface="Arial" panose="020B0604020202020204" pitchFamily="34" charset="0"/>
              <a:cs typeface="Arial" panose="020B0604020202020204" pitchFamily="34" charset="0"/>
            </a:endParaRPr>
          </a:p>
          <a:p>
            <a:r>
              <a:rPr lang="es-MX" sz="800" dirty="0">
                <a:solidFill>
                  <a:schemeClr val="tx1">
                    <a:lumMod val="50000"/>
                    <a:lumOff val="50000"/>
                  </a:schemeClr>
                </a:solidFill>
                <a:latin typeface="Arial" panose="020B0604020202020204" pitchFamily="34" charset="0"/>
                <a:cs typeface="Arial" panose="020B0604020202020204" pitchFamily="34" charset="0"/>
              </a:rPr>
              <a:t>Permite el diseño de centros de trabajo y rutas de proceso y generar listas de recursos para la planificación de la capacidad aproximada y una amplia gama de opciones de gestión de planta que brinda una visual de todo el proceso productivo operativo y el impacto en los costos.</a:t>
            </a:r>
            <a:endParaRPr lang="en-US" sz="800" dirty="0">
              <a:solidFill>
                <a:schemeClr val="tx1">
                  <a:lumMod val="50000"/>
                  <a:lumOff val="50000"/>
                </a:schemeClr>
              </a:solidFill>
              <a:latin typeface="Arial" panose="020B0604020202020204" pitchFamily="34" charset="0"/>
              <a:cs typeface="Arial" panose="020B0604020202020204" pitchFamily="34" charset="0"/>
            </a:endParaRPr>
          </a:p>
          <a:p>
            <a:endParaRPr lang="es-MX" sz="8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00" b="1" dirty="0">
                <a:solidFill>
                  <a:srgbClr val="004B96"/>
                </a:solidFill>
                <a:latin typeface="Arial" panose="020B0604020202020204" pitchFamily="34" charset="0"/>
                <a:cs typeface="Arial" panose="020B0604020202020204" pitchFamily="34" charset="0"/>
              </a:rPr>
              <a:t>INGENIERIA DE PROCESOS (MPS-MRP)</a:t>
            </a:r>
            <a:endParaRPr lang="en-US" sz="800" b="1" dirty="0">
              <a:solidFill>
                <a:srgbClr val="004B96"/>
              </a:solidFill>
              <a:latin typeface="Arial" panose="020B0604020202020204" pitchFamily="34" charset="0"/>
              <a:cs typeface="Arial" panose="020B0604020202020204" pitchFamily="34" charset="0"/>
            </a:endParaRPr>
          </a:p>
          <a:p>
            <a:r>
              <a:rPr lang="es-MX" sz="800" dirty="0">
                <a:solidFill>
                  <a:schemeClr val="tx1">
                    <a:lumMod val="50000"/>
                    <a:lumOff val="50000"/>
                  </a:schemeClr>
                </a:solidFill>
                <a:latin typeface="Arial" panose="020B0604020202020204" pitchFamily="34" charset="0"/>
                <a:cs typeface="Arial" panose="020B0604020202020204" pitchFamily="34" charset="0"/>
              </a:rPr>
              <a:t>Este módulo está desarrollado con los mas altos criterios de planeación basados en pedidos o pronósticos de ventas. La gestión MPS (Master Planning Schedule) toma la demanda de diferentes cuentes y sincroniza la planificación de las ordenes de producción en cantidad y en tiempo y son llevados a MRP (Material Requirement Planning) y toma los productos manufacturados y sincroniza las necesidades en tiempo y cantidades. El sistema entrega un detallado plan el cual le permitirá al usuario hacer reprogramación y ajustes según sus necesidades.z</a:t>
            </a:r>
            <a:endParaRPr lang="en-US" sz="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14</a:t>
            </a:fld>
            <a:endParaRPr lang="en-US"/>
          </a:p>
        </p:txBody>
      </p:sp>
      <p:sp>
        <p:nvSpPr>
          <p:cNvPr id="13" name="TextBox 12">
            <a:extLst>
              <a:ext uri="{FF2B5EF4-FFF2-40B4-BE49-F238E27FC236}">
                <a16:creationId xmlns:a16="http://schemas.microsoft.com/office/drawing/2014/main" id="{9AFBB783-1B8E-1A47-B26E-B1FDFA6ABABD}"/>
              </a:ext>
            </a:extLst>
          </p:cNvPr>
          <p:cNvSpPr txBox="1"/>
          <p:nvPr/>
        </p:nvSpPr>
        <p:spPr>
          <a:xfrm>
            <a:off x="446111" y="5882233"/>
            <a:ext cx="3278777" cy="400110"/>
          </a:xfrm>
          <a:prstGeom prst="rect">
            <a:avLst/>
          </a:prstGeom>
          <a:noFill/>
        </p:spPr>
        <p:txBody>
          <a:bodyPr wrap="square" rtlCol="0">
            <a:spAutoFit/>
          </a:bodyPr>
          <a:lstStyle/>
          <a:p>
            <a:r>
              <a:rPr lang="es-ES" sz="1000" b="1" spc="300" dirty="0">
                <a:solidFill>
                  <a:srgbClr val="00B0F0"/>
                </a:solidFill>
                <a:latin typeface="Arial" panose="020B0604020202020204" pitchFamily="34" charset="0"/>
                <a:cs typeface="Arial" panose="020B0604020202020204" pitchFamily="34" charset="0"/>
              </a:rPr>
              <a:t>DETALLES DE LA SUITE</a:t>
            </a:r>
          </a:p>
          <a:p>
            <a:r>
              <a:rPr lang="es-ES" sz="1000" b="1" spc="300" dirty="0">
                <a:solidFill>
                  <a:srgbClr val="00B0F0"/>
                </a:solidFill>
                <a:latin typeface="Arial" panose="020B0604020202020204" pitchFamily="34" charset="0"/>
                <a:cs typeface="Arial" panose="020B0604020202020204" pitchFamily="34" charset="0"/>
              </a:rPr>
              <a:t>MANUFACTURA</a:t>
            </a:r>
            <a:endParaRPr lang="es-ES_tradnl" sz="1000" b="1" spc="300" dirty="0">
              <a:solidFill>
                <a:srgbClr val="00B0F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4E38F0C-F2D9-4841-A94A-B519C45A8D70}"/>
              </a:ext>
            </a:extLst>
          </p:cNvPr>
          <p:cNvSpPr txBox="1"/>
          <p:nvPr/>
        </p:nvSpPr>
        <p:spPr>
          <a:xfrm>
            <a:off x="3939587" y="6420308"/>
            <a:ext cx="3278777" cy="3170099"/>
          </a:xfrm>
          <a:prstGeom prst="rect">
            <a:avLst/>
          </a:prstGeom>
          <a:noFill/>
        </p:spPr>
        <p:txBody>
          <a:bodyPr wrap="square" rtlCol="0">
            <a:spAutoFit/>
          </a:bodyPr>
          <a:lstStyle/>
          <a:p>
            <a:pPr marL="171450" indent="-171450">
              <a:buBlip>
                <a:blip r:embed="rId2"/>
              </a:buBlip>
            </a:pPr>
            <a:r>
              <a:rPr lang="es-MX" sz="800" b="1" dirty="0">
                <a:solidFill>
                  <a:srgbClr val="004B96"/>
                </a:solidFill>
                <a:latin typeface="Arial" panose="020B0604020202020204" pitchFamily="34" charset="0"/>
                <a:cs typeface="Arial" panose="020B0604020202020204" pitchFamily="34" charset="0"/>
              </a:rPr>
              <a:t>GESTIÓN DE CAPACIDAD</a:t>
            </a:r>
            <a:endParaRPr lang="en-US" sz="800" b="1" dirty="0">
              <a:solidFill>
                <a:srgbClr val="004B96"/>
              </a:solidFill>
              <a:latin typeface="Arial" panose="020B0604020202020204" pitchFamily="34" charset="0"/>
              <a:cs typeface="Arial" panose="020B0604020202020204" pitchFamily="34" charset="0"/>
            </a:endParaRPr>
          </a:p>
          <a:p>
            <a:r>
              <a:rPr lang="es-MX" sz="800" dirty="0">
                <a:solidFill>
                  <a:schemeClr val="tx1">
                    <a:lumMod val="50000"/>
                    <a:lumOff val="50000"/>
                  </a:schemeClr>
                </a:solidFill>
                <a:latin typeface="Arial" panose="020B0604020202020204" pitchFamily="34" charset="0"/>
                <a:cs typeface="Arial" panose="020B0604020202020204" pitchFamily="34" charset="0"/>
              </a:rPr>
              <a:t>El módulo de planeación de capacidad entrega al usuario entrega herramientas para confrontas capacidad de sus plantas. Con el análisis de capacidad a grandes rasgos (RCPC) el sistema desplegará las restricciones de capacidad que se presenten a nivel de cuello de botella en la planta. Con el análisis de capacidad detallado en segunda instancia permite mediante las mismas gráficas llevar a cabo la labor de suavización del plan de producción.</a:t>
            </a:r>
            <a:endParaRPr lang="en-US" sz="8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endParaRPr lang="es-MX" sz="800" b="1" dirty="0">
              <a:solidFill>
                <a:srgbClr val="004B96"/>
              </a:solidFill>
              <a:latin typeface="Arial" panose="020B0604020202020204" pitchFamily="34" charset="0"/>
              <a:cs typeface="Arial" panose="020B0604020202020204" pitchFamily="34" charset="0"/>
            </a:endParaRPr>
          </a:p>
          <a:p>
            <a:pPr marL="171450" indent="-171450">
              <a:buBlip>
                <a:blip r:embed="rId2"/>
              </a:buBlip>
            </a:pPr>
            <a:r>
              <a:rPr lang="es-MX" sz="800" b="1" dirty="0">
                <a:solidFill>
                  <a:srgbClr val="004B96"/>
                </a:solidFill>
                <a:latin typeface="Arial" panose="020B0604020202020204" pitchFamily="34" charset="0"/>
                <a:cs typeface="Arial" panose="020B0604020202020204" pitchFamily="34" charset="0"/>
              </a:rPr>
              <a:t>CONTROL DE PISO DE PLANTA</a:t>
            </a:r>
            <a:endParaRPr lang="en-US" sz="800" b="1" dirty="0">
              <a:solidFill>
                <a:srgbClr val="004B96"/>
              </a:solidFill>
              <a:latin typeface="Arial" panose="020B0604020202020204" pitchFamily="34" charset="0"/>
              <a:cs typeface="Arial" panose="020B0604020202020204" pitchFamily="34" charset="0"/>
            </a:endParaRPr>
          </a:p>
          <a:p>
            <a:r>
              <a:rPr lang="es-MX" sz="800" dirty="0">
                <a:solidFill>
                  <a:schemeClr val="tx1">
                    <a:lumMod val="50000"/>
                    <a:lumOff val="50000"/>
                  </a:schemeClr>
                </a:solidFill>
                <a:latin typeface="Arial" panose="020B0604020202020204" pitchFamily="34" charset="0"/>
                <a:cs typeface="Arial" panose="020B0604020202020204" pitchFamily="34" charset="0"/>
              </a:rPr>
              <a:t>Este módulo recibe todas las órdenes de producción planificadas que han arrojado los módulos de planeación y asiste usuario en la ejecución de la producción. Permite capturar los consumos de materiales en cada orden de proceso y producción para la actividad de mano de obra y gastos indirectos de fabricación. Es posible llevar una trazabilidad de la actividad no sólo a nivel operativo si no también contable.</a:t>
            </a:r>
            <a:endParaRPr lang="en-US" sz="800" dirty="0">
              <a:solidFill>
                <a:schemeClr val="tx1">
                  <a:lumMod val="50000"/>
                  <a:lumOff val="50000"/>
                </a:schemeClr>
              </a:solidFill>
              <a:latin typeface="Arial" panose="020B0604020202020204" pitchFamily="34" charset="0"/>
              <a:cs typeface="Arial" panose="020B0604020202020204" pitchFamily="34" charset="0"/>
            </a:endParaRPr>
          </a:p>
          <a:p>
            <a:endParaRPr lang="es-MX" sz="8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00" b="1" dirty="0">
                <a:solidFill>
                  <a:srgbClr val="004B96"/>
                </a:solidFill>
                <a:latin typeface="Arial" panose="020B0604020202020204" pitchFamily="34" charset="0"/>
                <a:cs typeface="Arial" panose="020B0604020202020204" pitchFamily="34" charset="0"/>
              </a:rPr>
              <a:t>CONTROL DE CALIDAD</a:t>
            </a:r>
            <a:endParaRPr lang="en-US" sz="800" b="1" dirty="0">
              <a:solidFill>
                <a:srgbClr val="004B96"/>
              </a:solidFill>
              <a:latin typeface="Arial" panose="020B0604020202020204" pitchFamily="34" charset="0"/>
              <a:cs typeface="Arial" panose="020B0604020202020204" pitchFamily="34" charset="0"/>
            </a:endParaRPr>
          </a:p>
          <a:p>
            <a:r>
              <a:rPr lang="es-MX" sz="800" dirty="0">
                <a:solidFill>
                  <a:schemeClr val="tx1">
                    <a:lumMod val="50000"/>
                    <a:lumOff val="50000"/>
                  </a:schemeClr>
                </a:solidFill>
                <a:latin typeface="Arial" panose="020B0604020202020204" pitchFamily="34" charset="0"/>
                <a:cs typeface="Arial" panose="020B0604020202020204" pitchFamily="34" charset="0"/>
              </a:rPr>
              <a:t>Para empresas comercializadoras y manufactureras el QMS (Quality Management System) permite realizar las pruebas de inspección de propiedades fisicas y quimicas de materia prima, producto en proceso y productos finales con el fin de garantizar que cumplan con las especificaciones indicadas.  </a:t>
            </a:r>
            <a:endParaRPr lang="en-US" sz="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9CBF95F-B40A-5744-B6E0-685C6086C8E8}"/>
              </a:ext>
            </a:extLst>
          </p:cNvPr>
          <p:cNvPicPr>
            <a:picLocks noChangeAspect="1"/>
          </p:cNvPicPr>
          <p:nvPr/>
        </p:nvPicPr>
        <p:blipFill>
          <a:blip r:embed="rId3"/>
          <a:stretch>
            <a:fillRect/>
          </a:stretch>
        </p:blipFill>
        <p:spPr>
          <a:xfrm>
            <a:off x="6187766" y="557614"/>
            <a:ext cx="1292905" cy="562702"/>
          </a:xfrm>
          <a:prstGeom prst="rect">
            <a:avLst/>
          </a:prstGeom>
        </p:spPr>
      </p:pic>
      <p:pic>
        <p:nvPicPr>
          <p:cNvPr id="5" name="Imagen 4">
            <a:extLst>
              <a:ext uri="{FF2B5EF4-FFF2-40B4-BE49-F238E27FC236}">
                <a16:creationId xmlns:a16="http://schemas.microsoft.com/office/drawing/2014/main" id="{B634BF81-F4D2-CB49-99D9-E001DE067B9C}"/>
              </a:ext>
            </a:extLst>
          </p:cNvPr>
          <p:cNvPicPr>
            <a:picLocks noChangeAspect="1"/>
          </p:cNvPicPr>
          <p:nvPr/>
        </p:nvPicPr>
        <p:blipFill>
          <a:blip r:embed="rId4"/>
          <a:stretch>
            <a:fillRect/>
          </a:stretch>
        </p:blipFill>
        <p:spPr>
          <a:xfrm>
            <a:off x="291729" y="838965"/>
            <a:ext cx="9531565" cy="5957228"/>
          </a:xfrm>
          <a:prstGeom prst="rect">
            <a:avLst/>
          </a:prstGeom>
        </p:spPr>
      </p:pic>
    </p:spTree>
    <p:extLst>
      <p:ext uri="{BB962C8B-B14F-4D97-AF65-F5344CB8AC3E}">
        <p14:creationId xmlns:p14="http://schemas.microsoft.com/office/powerpoint/2010/main" val="3871754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SUITE SIESA POS</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265693-F6BC-CE42-B72D-6A6F7D457FA1}"/>
              </a:ext>
            </a:extLst>
          </p:cNvPr>
          <p:cNvSpPr txBox="1"/>
          <p:nvPr/>
        </p:nvSpPr>
        <p:spPr>
          <a:xfrm>
            <a:off x="446111" y="1554737"/>
            <a:ext cx="3278777" cy="276999"/>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g. Suite Siesa POS</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57C03B1-675C-D046-8A5E-FFFFF166D9A4}"/>
              </a:ext>
            </a:extLst>
          </p:cNvPr>
          <p:cNvSpPr txBox="1"/>
          <p:nvPr/>
        </p:nvSpPr>
        <p:spPr>
          <a:xfrm>
            <a:off x="446110" y="6191502"/>
            <a:ext cx="3278777" cy="3693319"/>
          </a:xfrm>
          <a:prstGeom prst="rect">
            <a:avLst/>
          </a:prstGeom>
          <a:noFill/>
        </p:spPr>
        <p:txBody>
          <a:bodyPr wrap="square" rtlCol="0">
            <a:spAutoFit/>
          </a:bodyPr>
          <a:lstStyle/>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DETALLE SIESA POS</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Gestione y controle los puntos de venta de su negocio integrando actualizaciones de productos, precios, promociones y descuentos, y soportando la toma de decisiones gerenciales en tiempo real.</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Más de 1000 empresas con operación nacional e internacional, algunas con más de 100 almacenes, consolidan diariamente millones de transacciones generadas en nuestras aplicaciones POS.</a:t>
            </a:r>
          </a:p>
          <a:p>
            <a:endParaRPr lang="es-MX"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FIDELIZACIÓN</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Posibilidad de capturar datos del cliente con el fin de utilizarlos posteriormente con fines promocionales.</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Definición de políticas de redención de puntos.</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endParaRPr lang="es-MX" sz="9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FACILIDAD DE USO</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Siesa POS es una solución clara e intuitiva que lleva de la mano al operador del TPV.</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endParaRPr lang="es-MX" sz="9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INTEGRACIÓN</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Las actualizaciones de productos, precios, promociones y descuentos, hechos en el Back Office, se reflejan en el TPV de acuerdo a las necesidades del negocio.</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Las transacciones realizadas en el TPV, se reflejan en el Back Office de manera inmediata.</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endParaRPr lang="en-US" sz="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15</a:t>
            </a:fld>
            <a:endParaRPr lang="en-US"/>
          </a:p>
        </p:txBody>
      </p:sp>
      <p:sp>
        <p:nvSpPr>
          <p:cNvPr id="13" name="TextBox 12">
            <a:extLst>
              <a:ext uri="{FF2B5EF4-FFF2-40B4-BE49-F238E27FC236}">
                <a16:creationId xmlns:a16="http://schemas.microsoft.com/office/drawing/2014/main" id="{9AFBB783-1B8E-1A47-B26E-B1FDFA6ABABD}"/>
              </a:ext>
            </a:extLst>
          </p:cNvPr>
          <p:cNvSpPr txBox="1"/>
          <p:nvPr/>
        </p:nvSpPr>
        <p:spPr>
          <a:xfrm>
            <a:off x="446111" y="5804983"/>
            <a:ext cx="3278777" cy="246221"/>
          </a:xfrm>
          <a:prstGeom prst="rect">
            <a:avLst/>
          </a:prstGeom>
          <a:noFill/>
        </p:spPr>
        <p:txBody>
          <a:bodyPr wrap="square" rtlCol="0">
            <a:spAutoFit/>
          </a:bodyPr>
          <a:lstStyle/>
          <a:p>
            <a:r>
              <a:rPr lang="es-ES" sz="1000" b="1" spc="300" dirty="0">
                <a:solidFill>
                  <a:srgbClr val="00B0F0"/>
                </a:solidFill>
                <a:latin typeface="Arial" panose="020B0604020202020204" pitchFamily="34" charset="0"/>
                <a:cs typeface="Arial" panose="020B0604020202020204" pitchFamily="34" charset="0"/>
              </a:rPr>
              <a:t>DETALLES SIESA POS</a:t>
            </a:r>
            <a:endParaRPr lang="es-ES_tradnl" sz="1000" b="1" spc="300" dirty="0">
              <a:solidFill>
                <a:srgbClr val="00B0F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4E38F0C-F2D9-4841-A94A-B519C45A8D70}"/>
              </a:ext>
            </a:extLst>
          </p:cNvPr>
          <p:cNvSpPr txBox="1"/>
          <p:nvPr/>
        </p:nvSpPr>
        <p:spPr>
          <a:xfrm>
            <a:off x="3939587" y="6233922"/>
            <a:ext cx="3278777" cy="3000821"/>
          </a:xfrm>
          <a:prstGeom prst="rect">
            <a:avLst/>
          </a:prstGeom>
          <a:noFill/>
        </p:spPr>
        <p:txBody>
          <a:bodyPr wrap="square" rtlCol="0">
            <a:spAutoFit/>
          </a:bodyPr>
          <a:lstStyle/>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SEGURIDAD</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Altamente confiable y versátil en los esquemas de contingencia, en él se han realizado importantes inversiones en investigación y desarrollo para garantizar que no haya pérdida de información y que tengan los mínimos tiempos de recuperación durante la atención de los clientes en los puntos de venta.</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endParaRPr lang="es-MX" sz="9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INNOVACIÓN TECNOLÓGICA</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Funcionalidades diseñadas para la interacción directa con el cliente en el Front Office, el Back Office y para el apoyo administrativo y logístico (tesorería, compras, inventarios, contabilidad, cuentas por pagar, cuentas por cobrar) todos estos aspectos propios del entorno de una solución de software ERP.</a:t>
            </a:r>
            <a:endParaRPr lang="en-US" sz="900" dirty="0">
              <a:solidFill>
                <a:schemeClr val="tx1">
                  <a:lumMod val="50000"/>
                  <a:lumOff val="50000"/>
                </a:schemeClr>
              </a:solidFill>
              <a:latin typeface="Arial" panose="020B0604020202020204" pitchFamily="34" charset="0"/>
              <a:cs typeface="Arial" panose="020B0604020202020204" pitchFamily="34" charset="0"/>
            </a:endParaRPr>
          </a:p>
          <a:p>
            <a:endParaRPr lang="es-MX" sz="9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900" b="1" dirty="0">
                <a:solidFill>
                  <a:srgbClr val="004B96"/>
                </a:solidFill>
                <a:latin typeface="Arial" panose="020B0604020202020204" pitchFamily="34" charset="0"/>
                <a:cs typeface="Arial" panose="020B0604020202020204" pitchFamily="34" charset="0"/>
              </a:rPr>
              <a:t>ESQUEMA DE DESCUENTOS Y PROMOCIONES</a:t>
            </a:r>
            <a:endParaRPr lang="en-US" sz="900" b="1" dirty="0">
              <a:solidFill>
                <a:srgbClr val="004B96"/>
              </a:solidFill>
              <a:latin typeface="Arial" panose="020B0604020202020204" pitchFamily="34" charset="0"/>
              <a:cs typeface="Arial" panose="020B0604020202020204" pitchFamily="34" charset="0"/>
            </a:endParaRPr>
          </a:p>
          <a:p>
            <a:r>
              <a:rPr lang="es-MX" sz="900" dirty="0">
                <a:solidFill>
                  <a:schemeClr val="tx1">
                    <a:lumMod val="50000"/>
                    <a:lumOff val="50000"/>
                  </a:schemeClr>
                </a:solidFill>
                <a:latin typeface="Arial" panose="020B0604020202020204" pitchFamily="34" charset="0"/>
                <a:cs typeface="Arial" panose="020B0604020202020204" pitchFamily="34" charset="0"/>
              </a:rPr>
              <a:t>Definición de esquemas para el manejo de listas de precios por rango de días y horas. Esquema de parametrización de tasas libres o fijas, en un rango de porcentajes o  valores mínimos y máximos.</a:t>
            </a:r>
            <a:endParaRPr lang="en-US" sz="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30F0D3F-8994-224C-B06B-18F51B880FF1}"/>
              </a:ext>
            </a:extLst>
          </p:cNvPr>
          <p:cNvSpPr txBox="1"/>
          <p:nvPr/>
        </p:nvSpPr>
        <p:spPr>
          <a:xfrm>
            <a:off x="446111" y="2531069"/>
            <a:ext cx="3278777" cy="861774"/>
          </a:xfrm>
          <a:prstGeom prst="rect">
            <a:avLst/>
          </a:prstGeom>
          <a:noFill/>
        </p:spPr>
        <p:txBody>
          <a:bodyPr wrap="square" rtlCol="0">
            <a:spAutoFit/>
          </a:bodyPr>
          <a:lstStyle/>
          <a:p>
            <a:pPr marL="171450" indent="-171450" algn="just">
              <a:buFont typeface="Arial" panose="020B0604020202020204" pitchFamily="34" charset="0"/>
              <a:buChar char="•"/>
            </a:pPr>
            <a:r>
              <a:rPr lang="es-ES" sz="1000" b="1" dirty="0">
                <a:solidFill>
                  <a:srgbClr val="00B0F0"/>
                </a:solidFill>
                <a:latin typeface="Arial" panose="020B0604020202020204" pitchFamily="34" charset="0"/>
                <a:cs typeface="Arial" panose="020B0604020202020204" pitchFamily="34" charset="0"/>
              </a:rPr>
              <a:t>Integración con el back office</a:t>
            </a:r>
          </a:p>
          <a:p>
            <a:pPr marL="171450" indent="-171450" algn="just">
              <a:buFont typeface="Arial" panose="020B0604020202020204" pitchFamily="34" charset="0"/>
              <a:buChar char="•"/>
            </a:pPr>
            <a:r>
              <a:rPr lang="es-ES" sz="1000" b="1" dirty="0">
                <a:solidFill>
                  <a:srgbClr val="00B0F0"/>
                </a:solidFill>
                <a:latin typeface="Arial" panose="020B0604020202020204" pitchFamily="34" charset="0"/>
                <a:cs typeface="Arial" panose="020B0604020202020204" pitchFamily="34" charset="0"/>
              </a:rPr>
              <a:t>Manejo:</a:t>
            </a:r>
          </a:p>
          <a:p>
            <a:pPr marL="628650" lvl="1" indent="-171450" algn="just">
              <a:buFont typeface="Arial" panose="020B0604020202020204" pitchFamily="34" charset="0"/>
              <a:buChar char="•"/>
            </a:pPr>
            <a:r>
              <a:rPr lang="es-ES" sz="1000" dirty="0">
                <a:solidFill>
                  <a:schemeClr val="tx1">
                    <a:lumMod val="50000"/>
                    <a:lumOff val="50000"/>
                  </a:schemeClr>
                </a:solidFill>
                <a:latin typeface="Arial" panose="020B0604020202020204" pitchFamily="34" charset="0"/>
                <a:cs typeface="Arial" panose="020B0604020202020204" pitchFamily="34" charset="0"/>
              </a:rPr>
              <a:t>Descentralizado</a:t>
            </a:r>
          </a:p>
          <a:p>
            <a:pPr marL="628650" lvl="1" indent="-171450" algn="just">
              <a:buFont typeface="Arial" panose="020B0604020202020204" pitchFamily="34" charset="0"/>
              <a:buChar char="•"/>
            </a:pPr>
            <a:r>
              <a:rPr lang="es-ES" sz="1000" dirty="0">
                <a:solidFill>
                  <a:schemeClr val="tx1">
                    <a:lumMod val="50000"/>
                    <a:lumOff val="50000"/>
                  </a:schemeClr>
                </a:solidFill>
                <a:latin typeface="Arial" panose="020B0604020202020204" pitchFamily="34" charset="0"/>
                <a:cs typeface="Arial" panose="020B0604020202020204" pitchFamily="34" charset="0"/>
              </a:rPr>
              <a:t>Centralizado</a:t>
            </a:r>
          </a:p>
          <a:p>
            <a:pPr marL="628650" lvl="1" indent="-171450" algn="just">
              <a:buFont typeface="Arial" panose="020B0604020202020204" pitchFamily="34" charset="0"/>
              <a:buChar char="•"/>
            </a:pPr>
            <a:r>
              <a:rPr lang="es-ES" sz="1000" dirty="0">
                <a:solidFill>
                  <a:schemeClr val="tx1">
                    <a:lumMod val="50000"/>
                    <a:lumOff val="50000"/>
                  </a:schemeClr>
                </a:solidFill>
                <a:latin typeface="Arial" panose="020B0604020202020204" pitchFamily="34" charset="0"/>
                <a:cs typeface="Arial" panose="020B0604020202020204" pitchFamily="34" charset="0"/>
              </a:rPr>
              <a:t>Mixto</a:t>
            </a:r>
          </a:p>
        </p:txBody>
      </p:sp>
      <p:pic>
        <p:nvPicPr>
          <p:cNvPr id="15" name="Picture 14">
            <a:extLst>
              <a:ext uri="{FF2B5EF4-FFF2-40B4-BE49-F238E27FC236}">
                <a16:creationId xmlns:a16="http://schemas.microsoft.com/office/drawing/2014/main" id="{95996F88-6D1F-944A-A48F-C189A7C5991A}"/>
              </a:ext>
            </a:extLst>
          </p:cNvPr>
          <p:cNvPicPr>
            <a:picLocks noChangeAspect="1"/>
          </p:cNvPicPr>
          <p:nvPr/>
        </p:nvPicPr>
        <p:blipFill>
          <a:blip r:embed="rId3"/>
          <a:stretch>
            <a:fillRect/>
          </a:stretch>
        </p:blipFill>
        <p:spPr>
          <a:xfrm>
            <a:off x="6187766" y="557614"/>
            <a:ext cx="1292905" cy="562702"/>
          </a:xfrm>
          <a:prstGeom prst="rect">
            <a:avLst/>
          </a:prstGeom>
        </p:spPr>
      </p:pic>
      <p:pic>
        <p:nvPicPr>
          <p:cNvPr id="5" name="Imagen 4">
            <a:extLst>
              <a:ext uri="{FF2B5EF4-FFF2-40B4-BE49-F238E27FC236}">
                <a16:creationId xmlns:a16="http://schemas.microsoft.com/office/drawing/2014/main" id="{EB726133-D1BB-F747-A257-9ACE1889C59F}"/>
              </a:ext>
            </a:extLst>
          </p:cNvPr>
          <p:cNvPicPr>
            <a:picLocks noChangeAspect="1"/>
          </p:cNvPicPr>
          <p:nvPr/>
        </p:nvPicPr>
        <p:blipFill>
          <a:blip r:embed="rId4"/>
          <a:stretch>
            <a:fillRect/>
          </a:stretch>
        </p:blipFill>
        <p:spPr>
          <a:xfrm>
            <a:off x="798022" y="931096"/>
            <a:ext cx="9002142" cy="5626339"/>
          </a:xfrm>
          <a:prstGeom prst="rect">
            <a:avLst/>
          </a:prstGeom>
        </p:spPr>
      </p:pic>
    </p:spTree>
    <p:extLst>
      <p:ext uri="{BB962C8B-B14F-4D97-AF65-F5344CB8AC3E}">
        <p14:creationId xmlns:p14="http://schemas.microsoft.com/office/powerpoint/2010/main" val="836213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SUITE HCM</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265693-F6BC-CE42-B72D-6A6F7D457FA1}"/>
              </a:ext>
            </a:extLst>
          </p:cNvPr>
          <p:cNvSpPr txBox="1"/>
          <p:nvPr/>
        </p:nvSpPr>
        <p:spPr>
          <a:xfrm>
            <a:off x="446109" y="1331165"/>
            <a:ext cx="3278777" cy="461665"/>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h. Suite Administración de</a:t>
            </a:r>
          </a:p>
          <a:p>
            <a:pPr algn="just"/>
            <a:r>
              <a:rPr lang="es-ES" sz="1200" b="1" dirty="0">
                <a:solidFill>
                  <a:srgbClr val="004B96"/>
                </a:solidFill>
                <a:latin typeface="Arial" panose="020B0604020202020204" pitchFamily="34" charset="0"/>
                <a:cs typeface="Arial" panose="020B0604020202020204" pitchFamily="34" charset="0"/>
              </a:rPr>
              <a:t>Personal (HCM)</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57C03B1-675C-D046-8A5E-FFFFF166D9A4}"/>
              </a:ext>
            </a:extLst>
          </p:cNvPr>
          <p:cNvSpPr txBox="1"/>
          <p:nvPr/>
        </p:nvSpPr>
        <p:spPr>
          <a:xfrm>
            <a:off x="460772" y="2499020"/>
            <a:ext cx="3278777" cy="7094250"/>
          </a:xfrm>
          <a:prstGeom prst="rect">
            <a:avLst/>
          </a:prstGeom>
          <a:noFill/>
        </p:spPr>
        <p:txBody>
          <a:bodyPr wrap="square" rtlCol="0">
            <a:spAutoFit/>
          </a:bodyPr>
          <a:lstStyle/>
          <a:p>
            <a:r>
              <a:rPr lang="es-MX" sz="850" b="1" dirty="0">
                <a:solidFill>
                  <a:schemeClr val="tx1">
                    <a:lumMod val="50000"/>
                    <a:lumOff val="50000"/>
                  </a:schemeClr>
                </a:solidFill>
                <a:latin typeface="Arial" panose="020B0604020202020204" pitchFamily="34" charset="0"/>
                <a:cs typeface="Arial" panose="020B0604020202020204" pitchFamily="34" charset="0"/>
              </a:rPr>
              <a:t>Nuestra solución de administración de personal permite integrar la gestión del recurso humano a la estrategia corporativa de su empresa, automatizando los procesos asociados a la gestión operativa y táctica de su personal en tres módulos:</a:t>
            </a:r>
            <a:endParaRPr lang="en-US" sz="850" b="1" dirty="0">
              <a:solidFill>
                <a:schemeClr val="tx1">
                  <a:lumMod val="50000"/>
                  <a:lumOff val="50000"/>
                </a:schemeClr>
              </a:solidFill>
              <a:latin typeface="Arial" panose="020B0604020202020204" pitchFamily="34" charset="0"/>
              <a:cs typeface="Arial" panose="020B0604020202020204" pitchFamily="34" charset="0"/>
            </a:endParaRPr>
          </a:p>
          <a:p>
            <a:r>
              <a:rPr lang="es-MX" sz="900" b="1" dirty="0">
                <a:solidFill>
                  <a:srgbClr val="004B96"/>
                </a:solidFill>
                <a:latin typeface="Arial" panose="020B0604020202020204" pitchFamily="34" charset="0"/>
                <a:cs typeface="Arial" panose="020B0604020202020204" pitchFamily="34" charset="0"/>
              </a:rPr>
              <a:t> </a:t>
            </a:r>
          </a:p>
          <a:p>
            <a:r>
              <a:rPr lang="es-ES" sz="850" b="1" dirty="0">
                <a:solidFill>
                  <a:srgbClr val="00B0F0"/>
                </a:solidFill>
                <a:latin typeface="Arial" panose="020B0604020202020204" pitchFamily="34" charset="0"/>
                <a:cs typeface="Arial" panose="020B0604020202020204" pitchFamily="34" charset="0"/>
              </a:rPr>
              <a:t>GESTIÓN DE NOMINA</a:t>
            </a:r>
            <a:endParaRPr lang="en-US" sz="850" dirty="0">
              <a:solidFill>
                <a:srgbClr val="00B0F0"/>
              </a:solidFill>
              <a:latin typeface="Arial" panose="020B0604020202020204" pitchFamily="34" charset="0"/>
              <a:cs typeface="Arial" panose="020B0604020202020204" pitchFamily="34" charset="0"/>
            </a:endParaRPr>
          </a:p>
          <a:p>
            <a:r>
              <a:rPr lang="es-MX" sz="850" b="1" dirty="0">
                <a:solidFill>
                  <a:schemeClr val="tx1">
                    <a:lumMod val="50000"/>
                    <a:lumOff val="50000"/>
                  </a:schemeClr>
                </a:solidFill>
                <a:latin typeface="Arial" panose="020B0604020202020204" pitchFamily="34" charset="0"/>
                <a:cs typeface="Arial" panose="020B0604020202020204" pitchFamily="34" charset="0"/>
              </a:rPr>
              <a:t>El módulo de gestión de nómina permite la liquidación de la nómina de su empresa de forma ágil y simple, minimizando los procesos manuales y reduciendo las posibilidades de error.</a:t>
            </a:r>
            <a:r>
              <a:rPr lang="en-US" sz="850" b="1" dirty="0">
                <a:solidFill>
                  <a:schemeClr val="tx1">
                    <a:lumMod val="50000"/>
                    <a:lumOff val="50000"/>
                  </a:schemeClr>
                </a:solidFill>
                <a:latin typeface="Arial" panose="020B0604020202020204" pitchFamily="34" charset="0"/>
                <a:cs typeface="Arial" panose="020B0604020202020204" pitchFamily="34" charset="0"/>
              </a:rPr>
              <a:t> </a:t>
            </a:r>
            <a:r>
              <a:rPr lang="es-MX" sz="850" b="1" dirty="0">
                <a:solidFill>
                  <a:schemeClr val="tx1">
                    <a:lumMod val="50000"/>
                    <a:lumOff val="50000"/>
                  </a:schemeClr>
                </a:solidFill>
                <a:latin typeface="Arial" panose="020B0604020202020204" pitchFamily="34" charset="0"/>
                <a:cs typeface="Arial" panose="020B0604020202020204" pitchFamily="34" charset="0"/>
              </a:rPr>
              <a:t>El módulo de gestión de nómina incluye los siguientes componentes y funcionalidades:</a:t>
            </a:r>
            <a:endParaRPr lang="en-US"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endParaRPr lang="es-MX" sz="850" b="1" dirty="0">
              <a:solidFill>
                <a:srgbClr val="004B96"/>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AUTOLIQUIDACIÓN 	 </a:t>
            </a:r>
            <a:endParaRPr lang="en-US" sz="850" b="1" dirty="0">
              <a:solidFill>
                <a:srgbClr val="004B96"/>
              </a:solidFill>
              <a:latin typeface="Arial" panose="020B0604020202020204" pitchFamily="34" charset="0"/>
              <a:cs typeface="Arial" panose="020B0604020202020204" pitchFamily="34" charset="0"/>
            </a:endParaRPr>
          </a:p>
          <a:p>
            <a:r>
              <a:rPr lang="es-MX" sz="900" dirty="0">
                <a:solidFill>
                  <a:schemeClr val="bg2">
                    <a:lumMod val="50000"/>
                  </a:schemeClr>
                </a:solidFill>
              </a:rPr>
              <a:t>Con base en la liquidación de las nóminas realizadas</a:t>
            </a:r>
          </a:p>
          <a:p>
            <a:r>
              <a:rPr lang="es-MX" sz="900" dirty="0">
                <a:solidFill>
                  <a:schemeClr val="bg2">
                    <a:lumMod val="50000"/>
                  </a:schemeClr>
                </a:solidFill>
              </a:rPr>
              <a:t>en un determinado período, se generan los archivos</a:t>
            </a:r>
          </a:p>
          <a:p>
            <a:r>
              <a:rPr lang="es-MX" sz="900" dirty="0">
                <a:solidFill>
                  <a:schemeClr val="bg2">
                    <a:lumMod val="50000"/>
                  </a:schemeClr>
                </a:solidFill>
              </a:rPr>
              <a:t>planos de autoliquidación exigidos por las EPS,</a:t>
            </a:r>
          </a:p>
          <a:p>
            <a:r>
              <a:rPr lang="es-MX" sz="900" dirty="0">
                <a:solidFill>
                  <a:schemeClr val="bg2">
                    <a:lumMod val="50000"/>
                  </a:schemeClr>
                </a:solidFill>
              </a:rPr>
              <a:t>fondos de pensiones y ARP bajo la Ley 100,</a:t>
            </a:r>
          </a:p>
          <a:p>
            <a:r>
              <a:rPr lang="es-MX" sz="900" dirty="0">
                <a:solidFill>
                  <a:schemeClr val="bg2">
                    <a:lumMod val="50000"/>
                  </a:schemeClr>
                </a:solidFill>
              </a:rPr>
              <a:t>Manejo de tipos y subtipos de cotizantes</a:t>
            </a:r>
          </a:p>
          <a:p>
            <a:r>
              <a:rPr lang="es-MX" sz="900" dirty="0">
                <a:solidFill>
                  <a:schemeClr val="bg2">
                    <a:lumMod val="50000"/>
                  </a:schemeClr>
                </a:solidFill>
              </a:rPr>
              <a:t>Generación y exportación de PILA.</a:t>
            </a:r>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CONSOLIDACIÓN</a:t>
            </a:r>
            <a:endParaRPr lang="en-US" sz="850" b="1" dirty="0">
              <a:solidFill>
                <a:srgbClr val="004B96"/>
              </a:solidFill>
              <a:latin typeface="Arial" panose="020B0604020202020204" pitchFamily="34" charset="0"/>
              <a:cs typeface="Arial" panose="020B0604020202020204" pitchFamily="34" charset="0"/>
            </a:endParaRPr>
          </a:p>
          <a:p>
            <a:r>
              <a:rPr lang="es-MX" sz="900" dirty="0">
                <a:solidFill>
                  <a:schemeClr val="bg2">
                    <a:lumMod val="50000"/>
                  </a:schemeClr>
                </a:solidFill>
              </a:rPr>
              <a:t>Cálculo con exactitud del valor del pasivo laboral a</a:t>
            </a:r>
          </a:p>
          <a:p>
            <a:r>
              <a:rPr lang="es-MX" sz="900" dirty="0">
                <a:solidFill>
                  <a:schemeClr val="bg2">
                    <a:lumMod val="50000"/>
                  </a:schemeClr>
                </a:solidFill>
              </a:rPr>
              <a:t>través de una simulación de liquidación total de</a:t>
            </a:r>
          </a:p>
          <a:p>
            <a:r>
              <a:rPr lang="es-MX" sz="900" dirty="0">
                <a:solidFill>
                  <a:schemeClr val="bg2">
                    <a:lumMod val="50000"/>
                  </a:schemeClr>
                </a:solidFill>
              </a:rPr>
              <a:t>todos los empleados, independientemente de su</a:t>
            </a:r>
          </a:p>
          <a:p>
            <a:r>
              <a:rPr lang="es-MX" sz="900" dirty="0">
                <a:solidFill>
                  <a:schemeClr val="bg2">
                    <a:lumMod val="50000"/>
                  </a:schemeClr>
                </a:solidFill>
              </a:rPr>
              <a:t>tipo de nómina y periodicidad.</a:t>
            </a:r>
            <a:r>
              <a:rPr lang="es-MX" sz="850" dirty="0">
                <a:solidFill>
                  <a:schemeClr val="bg2">
                    <a:lumMod val="50000"/>
                  </a:schemeClr>
                </a:solidFill>
                <a:latin typeface="Arial" panose="020B0604020202020204" pitchFamily="34" charset="0"/>
                <a:cs typeface="Arial" panose="020B0604020202020204" pitchFamily="34" charset="0"/>
              </a:rPr>
              <a:t>.</a:t>
            </a:r>
          </a:p>
          <a:p>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LIQUIDACIÓN DE NOMINA</a:t>
            </a:r>
            <a:endParaRPr lang="en-US" sz="850" b="1" dirty="0">
              <a:solidFill>
                <a:srgbClr val="004B96"/>
              </a:solidFill>
              <a:latin typeface="Arial" panose="020B0604020202020204" pitchFamily="34" charset="0"/>
              <a:cs typeface="Arial" panose="020B0604020202020204" pitchFamily="34" charset="0"/>
            </a:endParaRPr>
          </a:p>
          <a:p>
            <a:r>
              <a:rPr lang="es-MX" sz="900" dirty="0">
                <a:solidFill>
                  <a:schemeClr val="bg2">
                    <a:lumMod val="50000"/>
                  </a:schemeClr>
                </a:solidFill>
              </a:rPr>
              <a:t>Simplificación de los procesos de liquidación a través de la</a:t>
            </a:r>
          </a:p>
          <a:p>
            <a:r>
              <a:rPr lang="es-MX" sz="900" dirty="0">
                <a:solidFill>
                  <a:schemeClr val="bg2">
                    <a:lumMod val="50000"/>
                  </a:schemeClr>
                </a:solidFill>
              </a:rPr>
              <a:t>funcionalidad con la cual el sistema automáticamente</a:t>
            </a:r>
          </a:p>
          <a:p>
            <a:r>
              <a:rPr lang="es-MX" sz="900" dirty="0">
                <a:solidFill>
                  <a:schemeClr val="bg2">
                    <a:lumMod val="50000"/>
                  </a:schemeClr>
                </a:solidFill>
              </a:rPr>
              <a:t>ejecuta los procesos de acuerdo a valores predefinidos y diferentes tipos de contrato</a:t>
            </a:r>
          </a:p>
          <a:p>
            <a:endParaRPr lang="es-MX" sz="850" b="1" dirty="0">
              <a:solidFill>
                <a:srgbClr val="004B96"/>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PRE-NÓMINA</a:t>
            </a:r>
            <a:endParaRPr lang="en-U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900" dirty="0">
                <a:solidFill>
                  <a:schemeClr val="bg2">
                    <a:lumMod val="50000"/>
                  </a:schemeClr>
                </a:solidFill>
              </a:rPr>
              <a:t> Captura de novedades en documentos.</a:t>
            </a:r>
          </a:p>
          <a:p>
            <a:pPr marL="171450" indent="-171450">
              <a:buFont typeface="Arial" panose="020B0604020202020204" pitchFamily="34" charset="0"/>
              <a:buChar char="•"/>
            </a:pPr>
            <a:r>
              <a:rPr lang="es-MX" sz="900" dirty="0">
                <a:solidFill>
                  <a:schemeClr val="bg2">
                    <a:lumMod val="50000"/>
                  </a:schemeClr>
                </a:solidFill>
              </a:rPr>
              <a:t> Autorización de novedades.</a:t>
            </a:r>
          </a:p>
          <a:p>
            <a:pPr marL="171450" indent="-171450">
              <a:buFont typeface="Arial" panose="020B0604020202020204" pitchFamily="34" charset="0"/>
              <a:buChar char="•"/>
            </a:pPr>
            <a:r>
              <a:rPr lang="es-MX" sz="900" dirty="0">
                <a:solidFill>
                  <a:schemeClr val="bg2">
                    <a:lumMod val="50000"/>
                  </a:schemeClr>
                </a:solidFill>
              </a:rPr>
              <a:t> Generación de las novedades a la nómina</a:t>
            </a:r>
          </a:p>
          <a:p>
            <a:pPr marL="171450" indent="-171450">
              <a:buFont typeface="Arial" panose="020B0604020202020204" pitchFamily="34" charset="0"/>
              <a:buChar char="•"/>
            </a:pPr>
            <a:r>
              <a:rPr lang="es-MX" sz="900" dirty="0">
                <a:solidFill>
                  <a:schemeClr val="bg2">
                    <a:lumMod val="50000"/>
                  </a:schemeClr>
                </a:solidFill>
              </a:rPr>
              <a:t> Agilidad en la autorización de las novedades</a:t>
            </a:r>
          </a:p>
          <a:p>
            <a:pPr marL="171450" indent="-171450">
              <a:buFont typeface="Arial" panose="020B0604020202020204" pitchFamily="34" charset="0"/>
              <a:buChar char="•"/>
            </a:pPr>
            <a:r>
              <a:rPr lang="es-MX" sz="900" dirty="0">
                <a:solidFill>
                  <a:schemeClr val="bg2">
                    <a:lumMod val="50000"/>
                  </a:schemeClr>
                </a:solidFill>
              </a:rPr>
              <a:t> Captura manual</a:t>
            </a:r>
          </a:p>
          <a:p>
            <a:pPr marL="171450" indent="-171450">
              <a:buFont typeface="Arial" panose="020B0604020202020204" pitchFamily="34" charset="0"/>
              <a:buChar char="•"/>
            </a:pPr>
            <a:r>
              <a:rPr lang="es-MX" sz="900" dirty="0">
                <a:solidFill>
                  <a:schemeClr val="bg2">
                    <a:lumMod val="50000"/>
                  </a:schemeClr>
                </a:solidFill>
              </a:rPr>
              <a:t> Captura a través de planos o WS desde otros sistemas</a:t>
            </a:r>
          </a:p>
          <a:p>
            <a:pPr marL="171450" indent="-171450">
              <a:buFont typeface="Arial" panose="020B0604020202020204" pitchFamily="34" charset="0"/>
              <a:buChar char="•"/>
            </a:pPr>
            <a:r>
              <a:rPr lang="es-MX" sz="900" dirty="0">
                <a:solidFill>
                  <a:schemeClr val="bg2">
                    <a:lumMod val="50000"/>
                  </a:schemeClr>
                </a:solidFill>
              </a:rPr>
              <a:t> Generación desde la programación</a:t>
            </a:r>
          </a:p>
          <a:p>
            <a:pPr marL="171450" indent="-171450">
              <a:buFont typeface="Arial" panose="020B0604020202020204" pitchFamily="34" charset="0"/>
              <a:buChar char="•"/>
            </a:pPr>
            <a:r>
              <a:rPr lang="es-MX" sz="900" dirty="0">
                <a:solidFill>
                  <a:schemeClr val="bg2">
                    <a:lumMod val="50000"/>
                  </a:schemeClr>
                </a:solidFill>
              </a:rPr>
              <a:t> Generación desde sistemas externos de marcación.</a:t>
            </a:r>
          </a:p>
          <a:p>
            <a:endParaRPr lang="es-MX" sz="900" dirty="0">
              <a:solidFill>
                <a:schemeClr val="bg2">
                  <a:lumMod val="50000"/>
                </a:schemeClr>
              </a:solidFill>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INFORMES Y CONSULTAS</a:t>
            </a:r>
            <a:endParaRPr lang="en-US" sz="850" b="1" dirty="0">
              <a:solidFill>
                <a:srgbClr val="004B96"/>
              </a:solidFill>
              <a:latin typeface="Arial" panose="020B0604020202020204" pitchFamily="34" charset="0"/>
              <a:cs typeface="Arial" panose="020B0604020202020204" pitchFamily="34" charset="0"/>
            </a:endParaRPr>
          </a:p>
          <a:p>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 sz="850" b="1" dirty="0">
                <a:solidFill>
                  <a:srgbClr val="004B96"/>
                </a:solidFill>
                <a:latin typeface="Arial" panose="020B0604020202020204" pitchFamily="34" charset="0"/>
                <a:cs typeface="Arial" panose="020B0604020202020204" pitchFamily="34" charset="0"/>
              </a:rPr>
              <a:t>AUTOGESTIÓN</a:t>
            </a:r>
            <a:endParaRPr lang="en-US" sz="850" b="1" dirty="0">
              <a:solidFill>
                <a:srgbClr val="004B96"/>
              </a:solidFill>
              <a:latin typeface="Arial" panose="020B0604020202020204" pitchFamily="34" charset="0"/>
              <a:cs typeface="Arial" panose="020B0604020202020204" pitchFamily="34" charset="0"/>
            </a:endParaRPr>
          </a:p>
          <a:p>
            <a:r>
              <a:rPr lang="es-MX" sz="900" dirty="0">
                <a:solidFill>
                  <a:schemeClr val="bg2">
                    <a:lumMod val="50000"/>
                  </a:schemeClr>
                </a:solidFill>
              </a:rPr>
              <a:t>El gran beneficio de incorporar la tecnología web</a:t>
            </a:r>
          </a:p>
          <a:p>
            <a:r>
              <a:rPr lang="es-MX" sz="900" dirty="0">
                <a:solidFill>
                  <a:schemeClr val="bg2">
                    <a:lumMod val="50000"/>
                  </a:schemeClr>
                </a:solidFill>
              </a:rPr>
              <a:t>para disminuir la carga operativa del departamento</a:t>
            </a:r>
          </a:p>
          <a:p>
            <a:r>
              <a:rPr lang="es-MX" sz="900" dirty="0">
                <a:solidFill>
                  <a:schemeClr val="bg2">
                    <a:lumMod val="50000"/>
                  </a:schemeClr>
                </a:solidFill>
              </a:rPr>
              <a:t>de gestión humana</a:t>
            </a:r>
          </a:p>
          <a:p>
            <a:endParaRPr lang="es-MX" sz="850" b="1" dirty="0">
              <a:solidFill>
                <a:schemeClr val="bg2">
                  <a:lumMod val="50000"/>
                </a:schemeClr>
              </a:solidFill>
              <a:latin typeface="Arial" panose="020B0604020202020204" pitchFamily="34" charset="0"/>
              <a:cs typeface="Arial" panose="020B0604020202020204" pitchFamily="34" charset="0"/>
            </a:endParaRPr>
          </a:p>
          <a:p>
            <a:pPr marL="171450" indent="-171450">
              <a:buBlip>
                <a:blip r:embed="rId2"/>
              </a:buBlip>
            </a:pPr>
            <a:r>
              <a:rPr lang="es-MX" sz="800" b="1" dirty="0">
                <a:solidFill>
                  <a:srgbClr val="004B96"/>
                </a:solidFill>
                <a:latin typeface="Arial" panose="020B0604020202020204" pitchFamily="34" charset="0"/>
                <a:cs typeface="Arial" panose="020B0604020202020204" pitchFamily="34" charset="0"/>
              </a:rPr>
              <a:t>PROGRAMACIÓN DE PERSONAL</a:t>
            </a:r>
          </a:p>
          <a:p>
            <a:r>
              <a:rPr lang="es-MX" sz="800" dirty="0">
                <a:solidFill>
                  <a:schemeClr val="bg2">
                    <a:lumMod val="50000"/>
                  </a:schemeClr>
                </a:solidFill>
                <a:latin typeface="Arial" panose="020B0604020202020204" pitchFamily="34" charset="0"/>
                <a:cs typeface="Arial" panose="020B0604020202020204" pitchFamily="34" charset="0"/>
              </a:rPr>
              <a:t>Asignación de turnos con distintas funcionalidades</a:t>
            </a:r>
            <a:endParaRPr lang="en-US" sz="800" dirty="0">
              <a:solidFill>
                <a:schemeClr val="bg2">
                  <a:lumMod val="50000"/>
                </a:schemeClr>
              </a:solidFill>
              <a:latin typeface="Arial" panose="020B0604020202020204" pitchFamily="34" charset="0"/>
              <a:cs typeface="Arial" panose="020B0604020202020204" pitchFamily="34" charset="0"/>
            </a:endParaRPr>
          </a:p>
          <a:p>
            <a:endParaRPr lang="es-MX" sz="900" dirty="0">
              <a:solidFill>
                <a:schemeClr val="bg2">
                  <a:lumMod val="50000"/>
                </a:schemeClr>
              </a:solidFill>
            </a:endParaRPr>
          </a:p>
        </p:txBody>
      </p: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16</a:t>
            </a:fld>
            <a:endParaRPr lang="en-US"/>
          </a:p>
        </p:txBody>
      </p:sp>
      <p:sp>
        <p:nvSpPr>
          <p:cNvPr id="13" name="TextBox 12">
            <a:extLst>
              <a:ext uri="{FF2B5EF4-FFF2-40B4-BE49-F238E27FC236}">
                <a16:creationId xmlns:a16="http://schemas.microsoft.com/office/drawing/2014/main" id="{9AFBB783-1B8E-1A47-B26E-B1FDFA6ABABD}"/>
              </a:ext>
            </a:extLst>
          </p:cNvPr>
          <p:cNvSpPr txBox="1"/>
          <p:nvPr/>
        </p:nvSpPr>
        <p:spPr>
          <a:xfrm>
            <a:off x="454611" y="1926613"/>
            <a:ext cx="3428413" cy="400110"/>
          </a:xfrm>
          <a:prstGeom prst="rect">
            <a:avLst/>
          </a:prstGeom>
          <a:noFill/>
        </p:spPr>
        <p:txBody>
          <a:bodyPr wrap="square" rtlCol="0">
            <a:spAutoFit/>
          </a:bodyPr>
          <a:lstStyle/>
          <a:p>
            <a:r>
              <a:rPr lang="es-ES" sz="1000" b="1" spc="300" dirty="0">
                <a:solidFill>
                  <a:srgbClr val="00B0F0"/>
                </a:solidFill>
                <a:latin typeface="Arial" panose="020B0604020202020204" pitchFamily="34" charset="0"/>
                <a:cs typeface="Arial" panose="020B0604020202020204" pitchFamily="34" charset="0"/>
              </a:rPr>
              <a:t>DETALLES LA SUITE ADMINISTRACIÓN DE PERSONAL:</a:t>
            </a:r>
            <a:endParaRPr lang="es-ES_tradnl" sz="1000" b="1" spc="300" dirty="0">
              <a:solidFill>
                <a:srgbClr val="00B0F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80847B9-7EDF-1946-9568-7CB1235E4FC4}"/>
              </a:ext>
            </a:extLst>
          </p:cNvPr>
          <p:cNvSpPr txBox="1"/>
          <p:nvPr/>
        </p:nvSpPr>
        <p:spPr>
          <a:xfrm>
            <a:off x="3958033" y="4529029"/>
            <a:ext cx="3522638" cy="5224507"/>
          </a:xfrm>
          <a:prstGeom prst="rect">
            <a:avLst/>
          </a:prstGeom>
          <a:noFill/>
        </p:spPr>
        <p:txBody>
          <a:bodyPr wrap="square" rtlCol="0">
            <a:spAutoFit/>
          </a:bodyPr>
          <a:lstStyle/>
          <a:p>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endParaRPr lang="es-MX" sz="800" b="1" dirty="0">
              <a:solidFill>
                <a:schemeClr val="tx1">
                  <a:lumMod val="50000"/>
                  <a:lumOff val="50000"/>
                </a:schemeClr>
              </a:solidFill>
              <a:latin typeface="Arial" panose="020B0604020202020204" pitchFamily="34" charset="0"/>
              <a:cs typeface="Arial" panose="020B0604020202020204" pitchFamily="34" charset="0"/>
            </a:endParaRPr>
          </a:p>
          <a:p>
            <a:endParaRPr lang="es-MX" sz="850" b="1" dirty="0">
              <a:solidFill>
                <a:srgbClr val="00B0F0"/>
              </a:solidFill>
              <a:latin typeface="Arial" panose="020B0604020202020204" pitchFamily="34" charset="0"/>
              <a:cs typeface="Arial" panose="020B0604020202020204" pitchFamily="34" charset="0"/>
            </a:endParaRPr>
          </a:p>
          <a:p>
            <a:r>
              <a:rPr lang="es-MX" sz="850" b="1" dirty="0">
                <a:solidFill>
                  <a:srgbClr val="00B0F0"/>
                </a:solidFill>
                <a:latin typeface="Arial" panose="020B0604020202020204" pitchFamily="34" charset="0"/>
                <a:cs typeface="Arial" panose="020B0604020202020204" pitchFamily="34" charset="0"/>
              </a:rPr>
              <a:t>SISTEMA DE GESTIÓN SEGURIDAD Y SALUD EN EL TRABAJO (SG-SST)</a:t>
            </a:r>
            <a:endParaRPr lang="en-US" sz="850" dirty="0">
              <a:solidFill>
                <a:srgbClr val="00B0F0"/>
              </a:solidFill>
              <a:latin typeface="Arial" panose="020B0604020202020204" pitchFamily="34" charset="0"/>
              <a:cs typeface="Arial" panose="020B0604020202020204" pitchFamily="34" charset="0"/>
            </a:endParaRPr>
          </a:p>
          <a:p>
            <a:r>
              <a:rPr lang="es-MX" sz="850" b="1" dirty="0">
                <a:solidFill>
                  <a:schemeClr val="tx1">
                    <a:lumMod val="50000"/>
                    <a:lumOff val="50000"/>
                  </a:schemeClr>
                </a:solidFill>
                <a:latin typeface="Arial" panose="020B0604020202020204" pitchFamily="34" charset="0"/>
                <a:cs typeface="Arial" panose="020B0604020202020204" pitchFamily="34" charset="0"/>
              </a:rPr>
              <a:t>El módulo de sistema de seguridad y salud en el trabajo le permite tener todo el control y seguimiento de iniciativas y procesos para mitigar los riesgos de sus colaboradores.</a:t>
            </a:r>
            <a:endParaRPr lang="en-US" sz="850" b="1" dirty="0">
              <a:solidFill>
                <a:schemeClr val="tx1">
                  <a:lumMod val="50000"/>
                  <a:lumOff val="50000"/>
                </a:schemeClr>
              </a:solidFill>
              <a:latin typeface="Arial" panose="020B0604020202020204" pitchFamily="34" charset="0"/>
              <a:cs typeface="Arial" panose="020B0604020202020204" pitchFamily="34" charset="0"/>
            </a:endParaRPr>
          </a:p>
          <a:p>
            <a:r>
              <a:rPr lang="es-MX" sz="850" b="1" dirty="0">
                <a:solidFill>
                  <a:schemeClr val="tx1">
                    <a:lumMod val="50000"/>
                    <a:lumOff val="50000"/>
                  </a:schemeClr>
                </a:solidFill>
                <a:latin typeface="Arial" panose="020B0604020202020204" pitchFamily="34" charset="0"/>
                <a:cs typeface="Arial" panose="020B0604020202020204" pitchFamily="34" charset="0"/>
              </a:rPr>
              <a:t>El sistema de seguridad y salud en el trabajo incluye los siguientes componentes y funcionalidades:</a:t>
            </a:r>
            <a:endParaRPr lang="en-US" sz="850" b="1" dirty="0">
              <a:solidFill>
                <a:schemeClr val="tx1">
                  <a:lumMod val="50000"/>
                  <a:lumOff val="50000"/>
                </a:schemeClr>
              </a:solidFill>
              <a:latin typeface="Arial" panose="020B0604020202020204" pitchFamily="34" charset="0"/>
              <a:cs typeface="Arial" panose="020B0604020202020204" pitchFamily="34" charset="0"/>
            </a:endParaRPr>
          </a:p>
          <a:p>
            <a:endParaRPr lang="es-MX" sz="85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CONTROL MEDICO</a:t>
            </a:r>
            <a:endParaRPr lang="en-U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900" dirty="0">
                <a:solidFill>
                  <a:schemeClr val="bg2">
                    <a:lumMod val="50000"/>
                  </a:schemeClr>
                </a:solidFill>
              </a:rPr>
              <a:t> Control de esquema de vacunación por</a:t>
            </a:r>
          </a:p>
          <a:p>
            <a:pPr marL="171450" indent="-171450">
              <a:buFont typeface="Arial" panose="020B0604020202020204" pitchFamily="34" charset="0"/>
              <a:buChar char="•"/>
            </a:pPr>
            <a:r>
              <a:rPr lang="es-MX" sz="900" dirty="0">
                <a:solidFill>
                  <a:schemeClr val="bg2">
                    <a:lumMod val="50000"/>
                  </a:schemeClr>
                </a:solidFill>
              </a:rPr>
              <a:t>colaborador.</a:t>
            </a:r>
          </a:p>
          <a:p>
            <a:pPr marL="171450" indent="-171450">
              <a:buFont typeface="Arial" panose="020B0604020202020204" pitchFamily="34" charset="0"/>
              <a:buChar char="•"/>
            </a:pPr>
            <a:r>
              <a:rPr lang="es-MX" sz="900" dirty="0">
                <a:solidFill>
                  <a:schemeClr val="bg2">
                    <a:lumMod val="50000"/>
                  </a:schemeClr>
                </a:solidFill>
              </a:rPr>
              <a:t> Manejo de diagnósticos médicos basados en los</a:t>
            </a:r>
          </a:p>
          <a:p>
            <a:pPr marL="171450" indent="-171450">
              <a:buFont typeface="Arial" panose="020B0604020202020204" pitchFamily="34" charset="0"/>
              <a:buChar char="•"/>
            </a:pPr>
            <a:r>
              <a:rPr lang="es-MX" sz="900" dirty="0">
                <a:solidFill>
                  <a:schemeClr val="bg2">
                    <a:lumMod val="50000"/>
                  </a:schemeClr>
                </a:solidFill>
              </a:rPr>
              <a:t>exámenes.</a:t>
            </a:r>
          </a:p>
          <a:p>
            <a:pPr marL="171450" indent="-171450">
              <a:buFont typeface="Arial" panose="020B0604020202020204" pitchFamily="34" charset="0"/>
              <a:buChar char="•"/>
            </a:pPr>
            <a:r>
              <a:rPr lang="es-MX" sz="900" dirty="0">
                <a:solidFill>
                  <a:schemeClr val="bg2">
                    <a:lumMod val="50000"/>
                  </a:schemeClr>
                </a:solidFill>
              </a:rPr>
              <a:t> Registro de los resultados de los exámenes</a:t>
            </a:r>
          </a:p>
          <a:p>
            <a:pPr marL="171450" indent="-171450">
              <a:buFont typeface="Arial" panose="020B0604020202020204" pitchFamily="34" charset="0"/>
              <a:buChar char="•"/>
            </a:pPr>
            <a:r>
              <a:rPr lang="es-MX" sz="900" dirty="0">
                <a:solidFill>
                  <a:schemeClr val="bg2">
                    <a:lumMod val="50000"/>
                  </a:schemeClr>
                </a:solidFill>
              </a:rPr>
              <a:t>médicos.</a:t>
            </a:r>
          </a:p>
          <a:p>
            <a:pPr marL="171450" indent="-171450">
              <a:buFont typeface="Arial" panose="020B0604020202020204" pitchFamily="34" charset="0"/>
              <a:buChar char="•"/>
            </a:pPr>
            <a:r>
              <a:rPr lang="es-MX" sz="900" dirty="0">
                <a:solidFill>
                  <a:schemeClr val="bg2">
                    <a:lumMod val="50000"/>
                  </a:schemeClr>
                </a:solidFill>
              </a:rPr>
              <a:t> Seguimiento de enfermedades a los</a:t>
            </a:r>
          </a:p>
          <a:p>
            <a:pPr marL="171450" indent="-171450">
              <a:buFont typeface="Arial" panose="020B0604020202020204" pitchFamily="34" charset="0"/>
              <a:buChar char="•"/>
            </a:pPr>
            <a:r>
              <a:rPr lang="es-MX" sz="900" dirty="0">
                <a:solidFill>
                  <a:schemeClr val="bg2">
                    <a:lumMod val="50000"/>
                  </a:schemeClr>
                </a:solidFill>
              </a:rPr>
              <a:t>colaboradores.</a:t>
            </a:r>
          </a:p>
          <a:p>
            <a:pPr marL="171450" indent="-171450">
              <a:buFont typeface="Arial" panose="020B0604020202020204" pitchFamily="34" charset="0"/>
              <a:buChar char="•"/>
            </a:pPr>
            <a:r>
              <a:rPr lang="es-MX" sz="900" dirty="0">
                <a:solidFill>
                  <a:schemeClr val="bg2">
                    <a:lumMod val="50000"/>
                  </a:schemeClr>
                </a:solidFill>
              </a:rPr>
              <a:t> Historial médico ocupacional.</a:t>
            </a:r>
          </a:p>
          <a:p>
            <a:r>
              <a:rPr lang="es-MX" sz="850" dirty="0">
                <a:solidFill>
                  <a:schemeClr val="bg2">
                    <a:lumMod val="50000"/>
                  </a:schemeClr>
                </a:solidFill>
                <a:latin typeface="Arial" panose="020B0604020202020204" pitchFamily="34" charset="0"/>
                <a:cs typeface="Arial" panose="020B0604020202020204" pitchFamily="34" charset="0"/>
              </a:rPr>
              <a:t> </a:t>
            </a:r>
            <a:endParaRPr lang="en-US" sz="850" dirty="0">
              <a:solidFill>
                <a:schemeClr val="bg2">
                  <a:lumMod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MEDICINA DEL TRABAJO</a:t>
            </a:r>
            <a:endParaRPr lang="en-U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900" dirty="0">
                <a:solidFill>
                  <a:schemeClr val="bg2">
                    <a:lumMod val="50000"/>
                  </a:schemeClr>
                </a:solidFill>
              </a:rPr>
              <a:t>Registro y análisis de los accidentes e incapacidades</a:t>
            </a:r>
          </a:p>
          <a:p>
            <a:pPr marL="171450" indent="-171450">
              <a:buFont typeface="Arial" panose="020B0604020202020204" pitchFamily="34" charset="0"/>
              <a:buChar char="•"/>
            </a:pPr>
            <a:r>
              <a:rPr lang="es-MX" sz="900" dirty="0">
                <a:solidFill>
                  <a:schemeClr val="bg2">
                    <a:lumMod val="50000"/>
                  </a:schemeClr>
                </a:solidFill>
              </a:rPr>
              <a:t>para crear planes o programas para el bienestar de</a:t>
            </a:r>
          </a:p>
          <a:p>
            <a:pPr marL="171450" indent="-171450">
              <a:buFont typeface="Arial" panose="020B0604020202020204" pitchFamily="34" charset="0"/>
              <a:buChar char="•"/>
            </a:pPr>
            <a:r>
              <a:rPr lang="es-MX" sz="900" dirty="0">
                <a:solidFill>
                  <a:schemeClr val="bg2">
                    <a:lumMod val="50000"/>
                  </a:schemeClr>
                </a:solidFill>
              </a:rPr>
              <a:t>los colaboradores</a:t>
            </a:r>
          </a:p>
          <a:p>
            <a:pPr marL="171450" indent="-171450">
              <a:buFont typeface="Arial" panose="020B0604020202020204" pitchFamily="34" charset="0"/>
              <a:buChar char="•"/>
            </a:pPr>
            <a:r>
              <a:rPr lang="es-MX" sz="900" dirty="0">
                <a:solidFill>
                  <a:schemeClr val="bg2">
                    <a:lumMod val="50000"/>
                  </a:schemeClr>
                </a:solidFill>
              </a:rPr>
              <a:t> Registro de tiempos no laborados(TNL) para afectar</a:t>
            </a:r>
          </a:p>
          <a:p>
            <a:pPr marL="171450" indent="-171450">
              <a:buFont typeface="Arial" panose="020B0604020202020204" pitchFamily="34" charset="0"/>
              <a:buChar char="•"/>
            </a:pPr>
            <a:r>
              <a:rPr lang="es-MX" sz="900" dirty="0">
                <a:solidFill>
                  <a:schemeClr val="bg2">
                    <a:lumMod val="50000"/>
                  </a:schemeClr>
                </a:solidFill>
              </a:rPr>
              <a:t>directamente las liquidaciones de nómina.</a:t>
            </a:r>
          </a:p>
          <a:p>
            <a:pPr marL="171450" indent="-171450">
              <a:buFont typeface="Arial" panose="020B0604020202020204" pitchFamily="34" charset="0"/>
              <a:buChar char="•"/>
            </a:pPr>
            <a:r>
              <a:rPr lang="es-MX" sz="900" dirty="0">
                <a:solidFill>
                  <a:schemeClr val="bg2">
                    <a:lumMod val="50000"/>
                  </a:schemeClr>
                </a:solidFill>
              </a:rPr>
              <a:t> Registro de la información médica del colaborador</a:t>
            </a:r>
          </a:p>
          <a:p>
            <a:pPr marL="171450" indent="-171450">
              <a:buFont typeface="Arial" panose="020B0604020202020204" pitchFamily="34" charset="0"/>
              <a:buChar char="•"/>
            </a:pPr>
            <a:r>
              <a:rPr lang="es-MX" sz="900" dirty="0">
                <a:solidFill>
                  <a:schemeClr val="bg2">
                    <a:lumMod val="50000"/>
                  </a:schemeClr>
                </a:solidFill>
              </a:rPr>
              <a:t>para control y prevención.</a:t>
            </a:r>
          </a:p>
          <a:p>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MX" sz="850" b="1" dirty="0">
                <a:solidFill>
                  <a:srgbClr val="004B96"/>
                </a:solidFill>
                <a:latin typeface="Arial" panose="020B0604020202020204" pitchFamily="34" charset="0"/>
                <a:cs typeface="Arial" panose="020B0604020202020204" pitchFamily="34" charset="0"/>
              </a:rPr>
              <a:t>DOTACIÓN Y ELEMENTOS DE DOTACIÓN INDIVIDUAL</a:t>
            </a:r>
            <a:endParaRPr lang="en-U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900" dirty="0">
                <a:solidFill>
                  <a:schemeClr val="bg2">
                    <a:lumMod val="50000"/>
                  </a:schemeClr>
                </a:solidFill>
              </a:rPr>
              <a:t> Conocimiento con anticipación de la dotación y</a:t>
            </a:r>
          </a:p>
          <a:p>
            <a:pPr marL="171450" indent="-171450">
              <a:buFont typeface="Arial" panose="020B0604020202020204" pitchFamily="34" charset="0"/>
              <a:buChar char="•"/>
            </a:pPr>
            <a:r>
              <a:rPr lang="es-MX" sz="900" dirty="0">
                <a:solidFill>
                  <a:schemeClr val="bg2">
                    <a:lumMod val="50000"/>
                  </a:schemeClr>
                </a:solidFill>
              </a:rPr>
              <a:t>EPP de los colaboradores que van a ingresar.</a:t>
            </a:r>
          </a:p>
          <a:p>
            <a:pPr marL="171450" indent="-171450">
              <a:buFont typeface="Arial" panose="020B0604020202020204" pitchFamily="34" charset="0"/>
              <a:buChar char="•"/>
            </a:pPr>
            <a:r>
              <a:rPr lang="es-MX" sz="900" dirty="0">
                <a:solidFill>
                  <a:schemeClr val="bg2">
                    <a:lumMod val="50000"/>
                  </a:schemeClr>
                </a:solidFill>
              </a:rPr>
              <a:t> Control de la dotación y EPP que se le entrega a</a:t>
            </a:r>
          </a:p>
          <a:p>
            <a:pPr marL="171450" indent="-171450">
              <a:buFont typeface="Arial" panose="020B0604020202020204" pitchFamily="34" charset="0"/>
              <a:buChar char="•"/>
            </a:pPr>
            <a:r>
              <a:rPr lang="es-MX" sz="900" dirty="0">
                <a:solidFill>
                  <a:schemeClr val="bg2">
                    <a:lumMod val="50000"/>
                  </a:schemeClr>
                </a:solidFill>
              </a:rPr>
              <a:t>los colaboradores.</a:t>
            </a:r>
          </a:p>
          <a:p>
            <a:pPr marL="171450" indent="-171450">
              <a:buFont typeface="Arial" panose="020B0604020202020204" pitchFamily="34" charset="0"/>
              <a:buChar char="•"/>
            </a:pPr>
            <a:r>
              <a:rPr lang="es-MX" sz="900" dirty="0">
                <a:solidFill>
                  <a:schemeClr val="bg2">
                    <a:lumMod val="50000"/>
                  </a:schemeClr>
                </a:solidFill>
              </a:rPr>
              <a:t> Controle que el colaborador devuelva la dotación</a:t>
            </a:r>
          </a:p>
          <a:p>
            <a:pPr marL="171450" indent="-171450">
              <a:buFont typeface="Arial" panose="020B0604020202020204" pitchFamily="34" charset="0"/>
              <a:buChar char="•"/>
            </a:pPr>
            <a:r>
              <a:rPr lang="es-MX" sz="900" dirty="0">
                <a:solidFill>
                  <a:schemeClr val="bg2">
                    <a:lumMod val="50000"/>
                  </a:schemeClr>
                </a:solidFill>
              </a:rPr>
              <a:t>en el momento del retiro.</a:t>
            </a:r>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3"/>
          <a:stretch>
            <a:fillRect/>
          </a:stretch>
        </p:blipFill>
        <p:spPr>
          <a:xfrm>
            <a:off x="6187766" y="557614"/>
            <a:ext cx="1292905" cy="562702"/>
          </a:xfrm>
          <a:prstGeom prst="rect">
            <a:avLst/>
          </a:prstGeom>
        </p:spPr>
      </p:pic>
      <p:pic>
        <p:nvPicPr>
          <p:cNvPr id="5" name="Imagen 4">
            <a:extLst>
              <a:ext uri="{FF2B5EF4-FFF2-40B4-BE49-F238E27FC236}">
                <a16:creationId xmlns:a16="http://schemas.microsoft.com/office/drawing/2014/main" id="{535D37B5-96C7-7D4F-83A2-4941CFF6B15A}"/>
              </a:ext>
            </a:extLst>
          </p:cNvPr>
          <p:cNvPicPr>
            <a:picLocks noChangeAspect="1"/>
          </p:cNvPicPr>
          <p:nvPr/>
        </p:nvPicPr>
        <p:blipFill>
          <a:blip r:embed="rId4"/>
          <a:stretch>
            <a:fillRect/>
          </a:stretch>
        </p:blipFill>
        <p:spPr>
          <a:xfrm>
            <a:off x="2078182" y="836967"/>
            <a:ext cx="7079294" cy="4424558"/>
          </a:xfrm>
          <a:prstGeom prst="rect">
            <a:avLst/>
          </a:prstGeom>
        </p:spPr>
      </p:pic>
    </p:spTree>
    <p:extLst>
      <p:ext uri="{BB962C8B-B14F-4D97-AF65-F5344CB8AC3E}">
        <p14:creationId xmlns:p14="http://schemas.microsoft.com/office/powerpoint/2010/main" val="3149455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SUITE HCM</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265693-F6BC-CE42-B72D-6A6F7D457FA1}"/>
              </a:ext>
            </a:extLst>
          </p:cNvPr>
          <p:cNvSpPr txBox="1"/>
          <p:nvPr/>
        </p:nvSpPr>
        <p:spPr>
          <a:xfrm>
            <a:off x="446109" y="1331165"/>
            <a:ext cx="3278777" cy="461665"/>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h. Suite Administración de</a:t>
            </a:r>
          </a:p>
          <a:p>
            <a:pPr algn="just"/>
            <a:r>
              <a:rPr lang="es-ES" sz="1200" b="1" dirty="0">
                <a:solidFill>
                  <a:srgbClr val="004B96"/>
                </a:solidFill>
                <a:latin typeface="Arial" panose="020B0604020202020204" pitchFamily="34" charset="0"/>
                <a:cs typeface="Arial" panose="020B0604020202020204" pitchFamily="34" charset="0"/>
              </a:rPr>
              <a:t>Personal (HCM)</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17</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557614"/>
            <a:ext cx="1292905" cy="562702"/>
          </a:xfrm>
          <a:prstGeom prst="rect">
            <a:avLst/>
          </a:prstGeom>
        </p:spPr>
      </p:pic>
      <p:sp>
        <p:nvSpPr>
          <p:cNvPr id="14" name="TextBox 13">
            <a:extLst>
              <a:ext uri="{FF2B5EF4-FFF2-40B4-BE49-F238E27FC236}">
                <a16:creationId xmlns:a16="http://schemas.microsoft.com/office/drawing/2014/main" id="{03B81108-C75F-E645-96B7-446C8E1518A7}"/>
              </a:ext>
            </a:extLst>
          </p:cNvPr>
          <p:cNvSpPr txBox="1"/>
          <p:nvPr/>
        </p:nvSpPr>
        <p:spPr>
          <a:xfrm>
            <a:off x="446111" y="1707892"/>
            <a:ext cx="6707571" cy="7232749"/>
          </a:xfrm>
          <a:prstGeom prst="rect">
            <a:avLst/>
          </a:prstGeom>
          <a:noFill/>
        </p:spPr>
        <p:txBody>
          <a:bodyPr wrap="square" rtlCol="0">
            <a:spAutoFit/>
          </a:bodyPr>
          <a:lstStyle/>
          <a:p>
            <a:r>
              <a:rPr lang="es-MX" sz="800" dirty="0">
                <a:solidFill>
                  <a:schemeClr val="tx1">
                    <a:lumMod val="50000"/>
                    <a:lumOff val="50000"/>
                  </a:schemeClr>
                </a:solidFill>
                <a:latin typeface="Arial" panose="020B0604020202020204" pitchFamily="34" charset="0"/>
                <a:cs typeface="Arial" panose="020B0604020202020204" pitchFamily="34" charset="0"/>
              </a:rPr>
              <a:t> </a:t>
            </a:r>
            <a:endParaRPr lang="en-US" sz="8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3"/>
              </a:buBlip>
            </a:pPr>
            <a:r>
              <a:rPr lang="es-MX" sz="800" b="1" dirty="0">
                <a:solidFill>
                  <a:srgbClr val="004B96"/>
                </a:solidFill>
                <a:latin typeface="Arial" panose="020B0604020202020204" pitchFamily="34" charset="0"/>
                <a:cs typeface="Arial" panose="020B0604020202020204" pitchFamily="34" charset="0"/>
              </a:rPr>
              <a:t>HIGIENE Y SEGURIDAD INDUSTRIAL</a:t>
            </a:r>
          </a:p>
          <a:p>
            <a:r>
              <a:rPr lang="es-MX" sz="800" dirty="0">
                <a:solidFill>
                  <a:schemeClr val="bg2">
                    <a:lumMod val="50000"/>
                  </a:schemeClr>
                </a:solidFill>
              </a:rPr>
              <a:t> Panorama de riesgos - Matriz de peligros</a:t>
            </a:r>
          </a:p>
          <a:p>
            <a:r>
              <a:rPr lang="es-MX" sz="800" dirty="0">
                <a:solidFill>
                  <a:schemeClr val="bg2">
                    <a:lumMod val="50000"/>
                  </a:schemeClr>
                </a:solidFill>
              </a:rPr>
              <a:t> Manejo de la matriz de peligros con base en la</a:t>
            </a:r>
          </a:p>
          <a:p>
            <a:r>
              <a:rPr lang="es-MX" sz="800" dirty="0">
                <a:solidFill>
                  <a:schemeClr val="bg2">
                    <a:lumMod val="50000"/>
                  </a:schemeClr>
                </a:solidFill>
              </a:rPr>
              <a:t>norma GTC-45</a:t>
            </a:r>
          </a:p>
          <a:p>
            <a:r>
              <a:rPr lang="es-MX" sz="800" dirty="0">
                <a:solidFill>
                  <a:schemeClr val="bg2">
                    <a:lumMod val="50000"/>
                  </a:schemeClr>
                </a:solidFill>
              </a:rPr>
              <a:t> Planes de emergencia</a:t>
            </a:r>
          </a:p>
          <a:p>
            <a:r>
              <a:rPr lang="es-MX" sz="800" dirty="0">
                <a:solidFill>
                  <a:schemeClr val="bg2">
                    <a:lumMod val="50000"/>
                  </a:schemeClr>
                </a:solidFill>
              </a:rPr>
              <a:t> Brigadas de emergencia</a:t>
            </a:r>
          </a:p>
          <a:p>
            <a:r>
              <a:rPr lang="es-MX" sz="800" dirty="0">
                <a:solidFill>
                  <a:schemeClr val="bg2">
                    <a:lumMod val="50000"/>
                  </a:schemeClr>
                </a:solidFill>
              </a:rPr>
              <a:t> Adjuntar documentos.</a:t>
            </a:r>
          </a:p>
          <a:p>
            <a:endParaRPr lang="en-US" sz="800" b="1" dirty="0">
              <a:solidFill>
                <a:srgbClr val="004B96"/>
              </a:solidFill>
              <a:latin typeface="Arial" panose="020B0604020202020204" pitchFamily="34" charset="0"/>
              <a:cs typeface="Arial" panose="020B0604020202020204" pitchFamily="34" charset="0"/>
            </a:endParaRPr>
          </a:p>
          <a:p>
            <a:pPr marL="171450" indent="-171450">
              <a:buBlip>
                <a:blip r:embed="rId3"/>
              </a:buBlip>
            </a:pPr>
            <a:r>
              <a:rPr lang="es-MX" sz="800" b="1" dirty="0">
                <a:solidFill>
                  <a:srgbClr val="004B96"/>
                </a:solidFill>
                <a:latin typeface="Arial" panose="020B0604020202020204" pitchFamily="34" charset="0"/>
                <a:cs typeface="Arial" panose="020B0604020202020204" pitchFamily="34" charset="0"/>
              </a:rPr>
              <a:t>PROGRAMAS Y PLANES</a:t>
            </a:r>
            <a:endParaRPr lang="en-US" sz="800" b="1" dirty="0">
              <a:solidFill>
                <a:srgbClr val="004B96"/>
              </a:solidFill>
              <a:latin typeface="Arial" panose="020B0604020202020204" pitchFamily="34" charset="0"/>
              <a:cs typeface="Arial" panose="020B0604020202020204" pitchFamily="34" charset="0"/>
            </a:endParaRPr>
          </a:p>
          <a:p>
            <a:r>
              <a:rPr lang="es-MX" sz="800" dirty="0">
                <a:solidFill>
                  <a:schemeClr val="bg2">
                    <a:lumMod val="50000"/>
                  </a:schemeClr>
                </a:solidFill>
              </a:rPr>
              <a:t> Creación de programas de salud o lúdicos para el bienestar de los colaboradores. (Semana de la salud, Eventos deportivos,..)</a:t>
            </a:r>
          </a:p>
          <a:p>
            <a:r>
              <a:rPr lang="es-MX" sz="800" dirty="0">
                <a:solidFill>
                  <a:schemeClr val="bg2">
                    <a:lumMod val="50000"/>
                  </a:schemeClr>
                </a:solidFill>
              </a:rPr>
              <a:t> Seguimiento del programa o plan por estado(pendiente, en proceso y cerrado)</a:t>
            </a:r>
          </a:p>
          <a:p>
            <a:r>
              <a:rPr lang="es-MX" sz="800" dirty="0">
                <a:solidFill>
                  <a:schemeClr val="bg2">
                    <a:lumMod val="50000"/>
                  </a:schemeClr>
                </a:solidFill>
              </a:rPr>
              <a:t> Control de todas las actividades que se necesitan para llevar a cabo el programa o plan.</a:t>
            </a:r>
          </a:p>
          <a:p>
            <a:r>
              <a:rPr lang="es-MX" sz="800" dirty="0">
                <a:solidFill>
                  <a:schemeClr val="bg2">
                    <a:lumMod val="50000"/>
                  </a:schemeClr>
                </a:solidFill>
              </a:rPr>
              <a:t> Registro de los resultados de los exámenes configurados en el programa o plan.</a:t>
            </a:r>
            <a:endParaRPr lang="en-US" sz="800" dirty="0">
              <a:solidFill>
                <a:schemeClr val="bg2">
                  <a:lumMod val="50000"/>
                </a:schemeClr>
              </a:solidFill>
              <a:latin typeface="Avenir Roman" panose="02000503020000020003" pitchFamily="2" charset="0"/>
            </a:endParaRPr>
          </a:p>
          <a:p>
            <a:endParaRPr lang="es-ES" sz="850" b="1" dirty="0">
              <a:solidFill>
                <a:srgbClr val="00B0F0"/>
              </a:solidFill>
              <a:latin typeface="Arial" panose="020B0604020202020204" pitchFamily="34" charset="0"/>
              <a:cs typeface="Arial" panose="020B0604020202020204" pitchFamily="34" charset="0"/>
            </a:endParaRPr>
          </a:p>
          <a:p>
            <a:r>
              <a:rPr lang="es-ES" sz="850" b="1" dirty="0">
                <a:solidFill>
                  <a:srgbClr val="00B0F0"/>
                </a:solidFill>
                <a:latin typeface="Arial" panose="020B0604020202020204" pitchFamily="34" charset="0"/>
                <a:cs typeface="Arial" panose="020B0604020202020204" pitchFamily="34" charset="0"/>
              </a:rPr>
              <a:t>GESTIÓN DE PERSONAL</a:t>
            </a:r>
          </a:p>
          <a:p>
            <a:endParaRPr lang="es-ES" sz="850" b="1" dirty="0">
              <a:solidFill>
                <a:schemeClr val="tx1">
                  <a:lumMod val="50000"/>
                  <a:lumOff val="50000"/>
                </a:schemeClr>
              </a:solidFill>
              <a:latin typeface="Arial" panose="020B0604020202020204" pitchFamily="34" charset="0"/>
              <a:cs typeface="Arial" panose="020B0604020202020204" pitchFamily="34" charset="0"/>
            </a:endParaRPr>
          </a:p>
          <a:p>
            <a:r>
              <a:rPr lang="en-US" sz="850" b="1" dirty="0" err="1">
                <a:solidFill>
                  <a:schemeClr val="tx1">
                    <a:lumMod val="50000"/>
                    <a:lumOff val="50000"/>
                  </a:schemeClr>
                </a:solidFill>
              </a:rPr>
              <a:t>Agilice</a:t>
            </a:r>
            <a:r>
              <a:rPr lang="en-US" sz="850" b="1" dirty="0">
                <a:solidFill>
                  <a:schemeClr val="tx1">
                    <a:lumMod val="50000"/>
                    <a:lumOff val="50000"/>
                  </a:schemeClr>
                </a:solidFill>
              </a:rPr>
              <a:t> </a:t>
            </a:r>
            <a:r>
              <a:rPr lang="en-US" sz="850" b="1" dirty="0" err="1">
                <a:solidFill>
                  <a:schemeClr val="tx1">
                    <a:lumMod val="50000"/>
                    <a:lumOff val="50000"/>
                  </a:schemeClr>
                </a:solidFill>
              </a:rPr>
              <a:t>en</a:t>
            </a:r>
            <a:r>
              <a:rPr lang="en-US" sz="850" b="1" dirty="0">
                <a:solidFill>
                  <a:schemeClr val="tx1">
                    <a:lumMod val="50000"/>
                    <a:lumOff val="50000"/>
                  </a:schemeClr>
                </a:solidFill>
              </a:rPr>
              <a:t> el </a:t>
            </a:r>
            <a:r>
              <a:rPr lang="en-US" sz="850" b="1" dirty="0" err="1">
                <a:solidFill>
                  <a:schemeClr val="tx1">
                    <a:lumMod val="50000"/>
                    <a:lumOff val="50000"/>
                  </a:schemeClr>
                </a:solidFill>
              </a:rPr>
              <a:t>proceso</a:t>
            </a:r>
            <a:r>
              <a:rPr lang="en-US" sz="850" b="1" dirty="0">
                <a:solidFill>
                  <a:schemeClr val="tx1">
                    <a:lumMod val="50000"/>
                    <a:lumOff val="50000"/>
                  </a:schemeClr>
                </a:solidFill>
              </a:rPr>
              <a:t> de la </a:t>
            </a:r>
            <a:r>
              <a:rPr lang="en-US" sz="850" b="1" dirty="0" err="1">
                <a:solidFill>
                  <a:schemeClr val="tx1">
                    <a:lumMod val="50000"/>
                    <a:lumOff val="50000"/>
                  </a:schemeClr>
                </a:solidFill>
              </a:rPr>
              <a:t>generación</a:t>
            </a:r>
            <a:r>
              <a:rPr lang="en-US" sz="850" b="1" dirty="0">
                <a:solidFill>
                  <a:schemeClr val="tx1">
                    <a:lumMod val="50000"/>
                    <a:lumOff val="50000"/>
                  </a:schemeClr>
                </a:solidFill>
              </a:rPr>
              <a:t> de </a:t>
            </a:r>
            <a:r>
              <a:rPr lang="en-US" sz="850" b="1" dirty="0" err="1">
                <a:solidFill>
                  <a:schemeClr val="tx1">
                    <a:lumMod val="50000"/>
                    <a:lumOff val="50000"/>
                  </a:schemeClr>
                </a:solidFill>
              </a:rPr>
              <a:t>turnos</a:t>
            </a:r>
            <a:r>
              <a:rPr lang="en-US" sz="850" b="1" dirty="0">
                <a:solidFill>
                  <a:schemeClr val="tx1">
                    <a:lumMod val="50000"/>
                    <a:lumOff val="50000"/>
                  </a:schemeClr>
                </a:solidFill>
              </a:rPr>
              <a:t> de </a:t>
            </a:r>
            <a:r>
              <a:rPr lang="en-US" sz="850" b="1" dirty="0" err="1">
                <a:solidFill>
                  <a:schemeClr val="tx1">
                    <a:lumMod val="50000"/>
                    <a:lumOff val="50000"/>
                  </a:schemeClr>
                </a:solidFill>
              </a:rPr>
              <a:t>cada</a:t>
            </a:r>
            <a:r>
              <a:rPr lang="en-US" sz="850" b="1" dirty="0">
                <a:solidFill>
                  <a:schemeClr val="tx1">
                    <a:lumMod val="50000"/>
                    <a:lumOff val="50000"/>
                  </a:schemeClr>
                </a:solidFill>
              </a:rPr>
              <a:t> </a:t>
            </a:r>
            <a:r>
              <a:rPr lang="en-US" sz="850" b="1" dirty="0" err="1">
                <a:solidFill>
                  <a:schemeClr val="tx1">
                    <a:lumMod val="50000"/>
                    <a:lumOff val="50000"/>
                  </a:schemeClr>
                </a:solidFill>
              </a:rPr>
              <a:t>fecha</a:t>
            </a:r>
            <a:r>
              <a:rPr lang="en-US" sz="850" b="1" dirty="0">
                <a:solidFill>
                  <a:schemeClr val="tx1">
                    <a:lumMod val="50000"/>
                    <a:lumOff val="50000"/>
                  </a:schemeClr>
                </a:solidFill>
              </a:rPr>
              <a:t> y </a:t>
            </a:r>
            <a:r>
              <a:rPr lang="en-US" sz="850" b="1" dirty="0" err="1">
                <a:solidFill>
                  <a:schemeClr val="tx1">
                    <a:lumMod val="50000"/>
                    <a:lumOff val="50000"/>
                  </a:schemeClr>
                </a:solidFill>
              </a:rPr>
              <a:t>seguridad</a:t>
            </a:r>
            <a:r>
              <a:rPr lang="en-US" sz="850" b="1" dirty="0">
                <a:solidFill>
                  <a:schemeClr val="tx1">
                    <a:lumMod val="50000"/>
                    <a:lumOff val="50000"/>
                  </a:schemeClr>
                </a:solidFill>
              </a:rPr>
              <a:t> </a:t>
            </a:r>
            <a:r>
              <a:rPr lang="en-US" sz="850" b="1" dirty="0" err="1">
                <a:solidFill>
                  <a:schemeClr val="tx1">
                    <a:lumMod val="50000"/>
                    <a:lumOff val="50000"/>
                  </a:schemeClr>
                </a:solidFill>
              </a:rPr>
              <a:t>en</a:t>
            </a:r>
            <a:r>
              <a:rPr lang="en-US" sz="850" b="1" dirty="0">
                <a:solidFill>
                  <a:schemeClr val="tx1">
                    <a:lumMod val="50000"/>
                    <a:lumOff val="50000"/>
                  </a:schemeClr>
                </a:solidFill>
              </a:rPr>
              <a:t> </a:t>
            </a:r>
            <a:r>
              <a:rPr lang="en-US" sz="850" b="1" dirty="0" err="1">
                <a:solidFill>
                  <a:schemeClr val="tx1">
                    <a:lumMod val="50000"/>
                    <a:lumOff val="50000"/>
                  </a:schemeClr>
                </a:solidFill>
              </a:rPr>
              <a:t>laliquidación</a:t>
            </a:r>
            <a:r>
              <a:rPr lang="en-US" sz="850" b="1" dirty="0">
                <a:solidFill>
                  <a:schemeClr val="tx1">
                    <a:lumMod val="50000"/>
                    <a:lumOff val="50000"/>
                  </a:schemeClr>
                </a:solidFill>
              </a:rPr>
              <a:t> de las </a:t>
            </a:r>
            <a:r>
              <a:rPr lang="en-US" sz="850" b="1" dirty="0" err="1">
                <a:solidFill>
                  <a:schemeClr val="tx1">
                    <a:lumMod val="50000"/>
                    <a:lumOff val="50000"/>
                  </a:schemeClr>
                </a:solidFill>
              </a:rPr>
              <a:t>novedades</a:t>
            </a:r>
            <a:r>
              <a:rPr lang="en-US" sz="850" b="1" dirty="0">
                <a:solidFill>
                  <a:schemeClr val="tx1">
                    <a:lumMod val="50000"/>
                    <a:lumOff val="50000"/>
                  </a:schemeClr>
                </a:solidFill>
              </a:rPr>
              <a:t> </a:t>
            </a:r>
            <a:r>
              <a:rPr lang="en-US" sz="850" b="1" dirty="0" err="1">
                <a:solidFill>
                  <a:schemeClr val="tx1">
                    <a:lumMod val="50000"/>
                    <a:lumOff val="50000"/>
                  </a:schemeClr>
                </a:solidFill>
              </a:rPr>
              <a:t>generadas</a:t>
            </a:r>
            <a:r>
              <a:rPr lang="en-US" sz="850" b="1" dirty="0">
                <a:solidFill>
                  <a:schemeClr val="tx1">
                    <a:lumMod val="50000"/>
                    <a:lumOff val="50000"/>
                  </a:schemeClr>
                </a:solidFill>
              </a:rPr>
              <a:t> </a:t>
            </a:r>
            <a:r>
              <a:rPr lang="en-US" sz="850" b="1" dirty="0" err="1">
                <a:solidFill>
                  <a:schemeClr val="tx1">
                    <a:lumMod val="50000"/>
                    <a:lumOff val="50000"/>
                  </a:schemeClr>
                </a:solidFill>
              </a:rPr>
              <a:t>hacía</a:t>
            </a:r>
            <a:r>
              <a:rPr lang="en-US" sz="850" b="1" dirty="0">
                <a:solidFill>
                  <a:schemeClr val="tx1">
                    <a:lumMod val="50000"/>
                    <a:lumOff val="50000"/>
                  </a:schemeClr>
                </a:solidFill>
              </a:rPr>
              <a:t> la pre </a:t>
            </a:r>
            <a:r>
              <a:rPr lang="en-US" sz="850" b="1" dirty="0" err="1">
                <a:solidFill>
                  <a:schemeClr val="tx1">
                    <a:lumMod val="50000"/>
                    <a:lumOff val="50000"/>
                  </a:schemeClr>
                </a:solidFill>
              </a:rPr>
              <a:t>nómina</a:t>
            </a:r>
            <a:r>
              <a:rPr lang="en-US" sz="850" b="1" dirty="0">
                <a:solidFill>
                  <a:schemeClr val="tx1">
                    <a:lumMod val="50000"/>
                    <a:lumOff val="50000"/>
                  </a:schemeClr>
                </a:solidFill>
              </a:rPr>
              <a:t>.</a:t>
            </a:r>
          </a:p>
          <a:p>
            <a:endParaRPr lang="es-ES" sz="850" b="1" dirty="0">
              <a:solidFill>
                <a:srgbClr val="004B96"/>
              </a:solidFill>
              <a:latin typeface="Arial" panose="020B0604020202020204" pitchFamily="34" charset="0"/>
              <a:cs typeface="Arial" panose="020B0604020202020204" pitchFamily="34" charset="0"/>
            </a:endParaRPr>
          </a:p>
          <a:p>
            <a:pPr marL="171450" indent="-171450">
              <a:buBlip>
                <a:blip r:embed="rId3"/>
              </a:buBlip>
            </a:pPr>
            <a:r>
              <a:rPr lang="es-ES" sz="850" b="1" dirty="0">
                <a:solidFill>
                  <a:srgbClr val="004B96"/>
                </a:solidFill>
                <a:latin typeface="Arial" panose="020B0604020202020204" pitchFamily="34" charset="0"/>
                <a:cs typeface="Arial" panose="020B0604020202020204" pitchFamily="34" charset="0"/>
              </a:rPr>
              <a:t>PROGRAMACIÓN DE PERSONAL</a:t>
            </a:r>
          </a:p>
          <a:p>
            <a:r>
              <a:rPr lang="en-US" sz="850" dirty="0" err="1">
                <a:solidFill>
                  <a:schemeClr val="tx1">
                    <a:lumMod val="50000"/>
                    <a:lumOff val="50000"/>
                  </a:schemeClr>
                </a:solidFill>
                <a:latin typeface="Arial" panose="020B0604020202020204" pitchFamily="34" charset="0"/>
                <a:cs typeface="Arial" panose="020B0604020202020204" pitchFamily="34" charset="0"/>
              </a:rPr>
              <a:t>Conozca</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todas</a:t>
            </a:r>
            <a:r>
              <a:rPr lang="en-US" sz="850" dirty="0">
                <a:solidFill>
                  <a:schemeClr val="tx1">
                    <a:lumMod val="50000"/>
                    <a:lumOff val="50000"/>
                  </a:schemeClr>
                </a:solidFill>
                <a:latin typeface="Arial" panose="020B0604020202020204" pitchFamily="34" charset="0"/>
                <a:cs typeface="Arial" panose="020B0604020202020204" pitchFamily="34" charset="0"/>
              </a:rPr>
              <a:t> las </a:t>
            </a:r>
            <a:r>
              <a:rPr lang="en-US" sz="850" dirty="0" err="1">
                <a:solidFill>
                  <a:schemeClr val="tx1">
                    <a:lumMod val="50000"/>
                    <a:lumOff val="50000"/>
                  </a:schemeClr>
                </a:solidFill>
                <a:latin typeface="Arial" panose="020B0604020202020204" pitchFamily="34" charset="0"/>
                <a:cs typeface="Arial" panose="020B0604020202020204" pitchFamily="34" charset="0"/>
              </a:rPr>
              <a:t>fortalezas</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debilidades</a:t>
            </a:r>
            <a:r>
              <a:rPr lang="en-US" sz="850" dirty="0">
                <a:solidFill>
                  <a:schemeClr val="tx1">
                    <a:lumMod val="50000"/>
                    <a:lumOff val="50000"/>
                  </a:schemeClr>
                </a:solidFill>
                <a:latin typeface="Arial" panose="020B0604020202020204" pitchFamily="34" charset="0"/>
                <a:cs typeface="Arial" panose="020B0604020202020204" pitchFamily="34" charset="0"/>
              </a:rPr>
              <a:t>, roles y </a:t>
            </a:r>
            <a:r>
              <a:rPr lang="en-US" sz="850" dirty="0" err="1">
                <a:solidFill>
                  <a:schemeClr val="tx1">
                    <a:lumMod val="50000"/>
                    <a:lumOff val="50000"/>
                  </a:schemeClr>
                </a:solidFill>
                <a:latin typeface="Arial" panose="020B0604020202020204" pitchFamily="34" charset="0"/>
                <a:cs typeface="Arial" panose="020B0604020202020204" pitchFamily="34" charset="0"/>
              </a:rPr>
              <a:t>funciones</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por</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cada</a:t>
            </a:r>
            <a:r>
              <a:rPr lang="en-US" sz="850" dirty="0">
                <a:solidFill>
                  <a:schemeClr val="tx1">
                    <a:lumMod val="50000"/>
                    <a:lumOff val="50000"/>
                  </a:schemeClr>
                </a:solidFill>
                <a:latin typeface="Arial" panose="020B0604020202020204" pitchFamily="34" charset="0"/>
                <a:cs typeface="Arial" panose="020B0604020202020204" pitchFamily="34" charset="0"/>
              </a:rPr>
              <a:t> cargo.</a:t>
            </a:r>
            <a:endParaRPr lang="es-ES" sz="850" b="1" dirty="0">
              <a:solidFill>
                <a:srgbClr val="004B96"/>
              </a:solidFill>
              <a:latin typeface="Arial" panose="020B0604020202020204" pitchFamily="34" charset="0"/>
              <a:cs typeface="Arial" panose="020B0604020202020204" pitchFamily="34" charset="0"/>
            </a:endParaRPr>
          </a:p>
          <a:p>
            <a:endParaRPr lang="es-ES" sz="850" b="1" dirty="0">
              <a:solidFill>
                <a:srgbClr val="004B96"/>
              </a:solidFill>
              <a:latin typeface="Arial" panose="020B0604020202020204" pitchFamily="34" charset="0"/>
              <a:cs typeface="Arial" panose="020B0604020202020204" pitchFamily="34" charset="0"/>
            </a:endParaRPr>
          </a:p>
          <a:p>
            <a:pPr marL="171450" indent="-171450">
              <a:buBlip>
                <a:blip r:embed="rId3"/>
              </a:buBlip>
            </a:pPr>
            <a:r>
              <a:rPr lang="es-ES" sz="850" b="1" dirty="0">
                <a:solidFill>
                  <a:srgbClr val="004B96"/>
                </a:solidFill>
                <a:latin typeface="Arial" panose="020B0604020202020204" pitchFamily="34" charset="0"/>
                <a:cs typeface="Arial" panose="020B0604020202020204" pitchFamily="34" charset="0"/>
              </a:rPr>
              <a:t>HOJAS DE VIDA</a:t>
            </a:r>
            <a:endParaRPr lang="en-U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900" dirty="0">
                <a:solidFill>
                  <a:schemeClr val="bg2">
                    <a:lumMod val="50000"/>
                  </a:schemeClr>
                </a:solidFill>
              </a:rPr>
              <a:t>Definición de descriptores asociados a la gestión por competencias.</a:t>
            </a:r>
          </a:p>
          <a:p>
            <a:pPr marL="171450" indent="-171450">
              <a:buFont typeface="Arial" panose="020B0604020202020204" pitchFamily="34" charset="0"/>
              <a:buChar char="•"/>
            </a:pPr>
            <a:r>
              <a:rPr lang="es-MX" sz="900" dirty="0">
                <a:solidFill>
                  <a:schemeClr val="bg2">
                    <a:lumMod val="50000"/>
                  </a:schemeClr>
                </a:solidFill>
              </a:rPr>
              <a:t> Definición de perfil de cargos y niveles: grados de madurez, tipo de contacto, frecuencia de contacto, indicadores de gestión, funciones, ítems de conocimiento, experiencia, competencias y nivel de competencias.</a:t>
            </a:r>
          </a:p>
          <a:p>
            <a:pPr marL="171450" indent="-171450">
              <a:buFont typeface="Arial" panose="020B0604020202020204" pitchFamily="34" charset="0"/>
              <a:buChar char="•"/>
            </a:pPr>
            <a:r>
              <a:rPr lang="es-MX" sz="900" dirty="0">
                <a:solidFill>
                  <a:schemeClr val="bg2">
                    <a:lumMod val="50000"/>
                  </a:schemeClr>
                </a:solidFill>
              </a:rPr>
              <a:t> Definición de estados de selección, gastos asociados, pruebas por cargo, motivos de no elección, motivos de requisición.</a:t>
            </a:r>
          </a:p>
          <a:p>
            <a:pPr marL="171450" indent="-171450">
              <a:buFont typeface="Arial" panose="020B0604020202020204" pitchFamily="34" charset="0"/>
              <a:buChar char="•"/>
            </a:pPr>
            <a:r>
              <a:rPr lang="es-MX" sz="900" dirty="0">
                <a:solidFill>
                  <a:schemeClr val="bg2">
                    <a:lumMod val="50000"/>
                  </a:schemeClr>
                </a:solidFill>
              </a:rPr>
              <a:t> Definición de temas de cursos de capacitación motivos de asistencia, sitios y entidades de capacitación, tipos de curso, instructores, coordinadores, clases de necesidad y motivos de auxilio.</a:t>
            </a:r>
          </a:p>
          <a:p>
            <a:pPr marL="171450" indent="-171450">
              <a:buFont typeface="Arial" panose="020B0604020202020204" pitchFamily="34" charset="0"/>
              <a:buChar char="•"/>
            </a:pPr>
            <a:r>
              <a:rPr lang="es-MX" sz="900" dirty="0">
                <a:solidFill>
                  <a:schemeClr val="bg2">
                    <a:lumMod val="50000"/>
                  </a:schemeClr>
                </a:solidFill>
              </a:rPr>
              <a:t> Gestión avanzada de organigramas a través de un configurador que interactúa con la información del sistema para definir los diferentes niveles jerárquicos en diferentes escenarios.</a:t>
            </a:r>
          </a:p>
          <a:p>
            <a:pPr marL="171450" indent="-171450">
              <a:buFont typeface="Arial" panose="020B0604020202020204" pitchFamily="34" charset="0"/>
              <a:buChar char="•"/>
            </a:pPr>
            <a:r>
              <a:rPr lang="es-MX" sz="900" dirty="0">
                <a:solidFill>
                  <a:schemeClr val="bg2">
                    <a:lumMod val="50000"/>
                  </a:schemeClr>
                </a:solidFill>
              </a:rPr>
              <a:t> Gestión de Head </a:t>
            </a:r>
            <a:r>
              <a:rPr lang="es-MX" sz="900" dirty="0" err="1">
                <a:solidFill>
                  <a:schemeClr val="bg2">
                    <a:lumMod val="50000"/>
                  </a:schemeClr>
                </a:solidFill>
              </a:rPr>
              <a:t>Count</a:t>
            </a:r>
            <a:r>
              <a:rPr lang="es-MX" sz="900" dirty="0">
                <a:solidFill>
                  <a:schemeClr val="bg2">
                    <a:lumMod val="50000"/>
                  </a:schemeClr>
                </a:solidFill>
              </a:rPr>
              <a:t> que compara personas contratadas en cada cargo del organigrama con el número ideal por cargo.</a:t>
            </a:r>
          </a:p>
          <a:p>
            <a:pPr marL="171450" indent="-171450">
              <a:buFont typeface="Arial" panose="020B0604020202020204" pitchFamily="34" charset="0"/>
              <a:buChar char="•"/>
            </a:pPr>
            <a:r>
              <a:rPr lang="es-MX" sz="900" dirty="0">
                <a:solidFill>
                  <a:schemeClr val="bg2">
                    <a:lumMod val="50000"/>
                  </a:schemeClr>
                </a:solidFill>
              </a:rPr>
              <a:t> Control y seguimiento del organigrama, con base en la comparación del estado actual de las vacantes y de los cargos ocupados.</a:t>
            </a:r>
            <a:r>
              <a:rPr lang="es-MX" sz="850" dirty="0">
                <a:solidFill>
                  <a:schemeClr val="bg2">
                    <a:lumMod val="50000"/>
                  </a:schemeClr>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sz="850" dirty="0">
              <a:solidFill>
                <a:schemeClr val="bg2">
                  <a:lumMod val="50000"/>
                </a:schemeClr>
              </a:solidFill>
              <a:latin typeface="Arial" panose="020B0604020202020204" pitchFamily="34" charset="0"/>
              <a:cs typeface="Arial" panose="020B0604020202020204" pitchFamily="34" charset="0"/>
            </a:endParaRPr>
          </a:p>
          <a:p>
            <a:pPr marL="171450" indent="-171450">
              <a:buBlip>
                <a:blip r:embed="rId3"/>
              </a:buBlip>
            </a:pPr>
            <a:r>
              <a:rPr lang="es-ES" sz="850" b="1" dirty="0">
                <a:solidFill>
                  <a:srgbClr val="004B96"/>
                </a:solidFill>
                <a:latin typeface="Arial" panose="020B0604020202020204" pitchFamily="34" charset="0"/>
                <a:cs typeface="Arial" panose="020B0604020202020204" pitchFamily="34" charset="0"/>
              </a:rPr>
              <a:t>RECLUTAMIENTO</a:t>
            </a:r>
            <a:endParaRPr lang="en-U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900" dirty="0">
                <a:solidFill>
                  <a:schemeClr val="bg2">
                    <a:lumMod val="50000"/>
                  </a:schemeClr>
                </a:solidFill>
              </a:rPr>
              <a:t>Banco de hojas de vida para las personas que desean laborar con la empresa, con la posibilidad de que este sea alimentado por el mismo prospecto mediante un acceso web.</a:t>
            </a:r>
          </a:p>
          <a:p>
            <a:pPr marL="171450" indent="-171450">
              <a:buFont typeface="Arial" panose="020B0604020202020204" pitchFamily="34" charset="0"/>
              <a:buChar char="•"/>
            </a:pPr>
            <a:r>
              <a:rPr lang="es-MX" sz="900" dirty="0">
                <a:solidFill>
                  <a:schemeClr val="bg2">
                    <a:lumMod val="50000"/>
                  </a:schemeClr>
                </a:solidFill>
              </a:rPr>
              <a:t> Gestión de atributos a tener en cuenta en procesos de selección.</a:t>
            </a:r>
          </a:p>
          <a:p>
            <a:pPr marL="171450" indent="-171450">
              <a:buFont typeface="Arial" panose="020B0604020202020204" pitchFamily="34" charset="0"/>
              <a:buChar char="•"/>
            </a:pPr>
            <a:r>
              <a:rPr lang="es-MX" sz="900" dirty="0">
                <a:solidFill>
                  <a:schemeClr val="bg2">
                    <a:lumMod val="50000"/>
                  </a:schemeClr>
                </a:solidFill>
              </a:rPr>
              <a:t> </a:t>
            </a:r>
            <a:r>
              <a:rPr lang="es-MX" sz="900" dirty="0" err="1">
                <a:solidFill>
                  <a:schemeClr val="bg2">
                    <a:lumMod val="50000"/>
                  </a:schemeClr>
                </a:solidFill>
              </a:rPr>
              <a:t>Parametrización</a:t>
            </a:r>
            <a:r>
              <a:rPr lang="es-MX" sz="900" dirty="0">
                <a:solidFill>
                  <a:schemeClr val="bg2">
                    <a:lumMod val="50000"/>
                  </a:schemeClr>
                </a:solidFill>
              </a:rPr>
              <a:t> de tipos de prueba a aplicar a aspirantes por cargo.</a:t>
            </a:r>
          </a:p>
          <a:p>
            <a:pPr marL="171450" indent="-171450">
              <a:buFont typeface="Arial" panose="020B0604020202020204" pitchFamily="34" charset="0"/>
              <a:buChar char="•"/>
            </a:pPr>
            <a:r>
              <a:rPr lang="es-MX" sz="900" dirty="0">
                <a:solidFill>
                  <a:schemeClr val="bg2">
                    <a:lumMod val="50000"/>
                  </a:schemeClr>
                </a:solidFill>
              </a:rPr>
              <a:t> Consolidado de resultados de pruebas realizadas a cada prospecto.</a:t>
            </a:r>
          </a:p>
          <a:p>
            <a:pPr marL="171450" indent="-171450">
              <a:buFont typeface="Arial" panose="020B0604020202020204" pitchFamily="34" charset="0"/>
              <a:buChar char="•"/>
            </a:pPr>
            <a:r>
              <a:rPr lang="es-MX" sz="900" dirty="0">
                <a:solidFill>
                  <a:schemeClr val="bg2">
                    <a:lumMod val="50000"/>
                  </a:schemeClr>
                </a:solidFill>
              </a:rPr>
              <a:t> Gestión de información sociodemográfica por cada prospecto: información básica, activos, pasivos,</a:t>
            </a:r>
          </a:p>
          <a:p>
            <a:pPr marL="171450" indent="-171450">
              <a:buFont typeface="Arial" panose="020B0604020202020204" pitchFamily="34" charset="0"/>
              <a:buChar char="•"/>
            </a:pPr>
            <a:r>
              <a:rPr lang="es-MX" sz="900" dirty="0">
                <a:solidFill>
                  <a:schemeClr val="bg2">
                    <a:lumMod val="50000"/>
                  </a:schemeClr>
                </a:solidFill>
              </a:rPr>
              <a:t>información personal e información familiar.</a:t>
            </a:r>
          </a:p>
          <a:p>
            <a:pPr marL="171450" indent="-171450">
              <a:buFont typeface="Arial" panose="020B0604020202020204" pitchFamily="34" charset="0"/>
              <a:buChar char="•"/>
            </a:pPr>
            <a:r>
              <a:rPr lang="es-MX" sz="900" dirty="0">
                <a:solidFill>
                  <a:schemeClr val="bg2">
                    <a:lumMod val="50000"/>
                  </a:schemeClr>
                </a:solidFill>
              </a:rPr>
              <a:t> Documento de requisición de personal.</a:t>
            </a:r>
          </a:p>
          <a:p>
            <a:pPr marL="171450" indent="-171450">
              <a:buFont typeface="Arial" panose="020B0604020202020204" pitchFamily="34" charset="0"/>
              <a:buChar char="•"/>
            </a:pPr>
            <a:r>
              <a:rPr lang="es-MX" sz="900" dirty="0">
                <a:solidFill>
                  <a:schemeClr val="bg2">
                    <a:lumMod val="50000"/>
                  </a:schemeClr>
                </a:solidFill>
              </a:rPr>
              <a:t> Aprobación de la requisición</a:t>
            </a:r>
          </a:p>
          <a:p>
            <a:pPr marL="171450" indent="-171450">
              <a:buFont typeface="Arial" panose="020B0604020202020204" pitchFamily="34" charset="0"/>
              <a:buChar char="•"/>
            </a:pPr>
            <a:r>
              <a:rPr lang="es-MX" sz="900" dirty="0">
                <a:solidFill>
                  <a:schemeClr val="bg2">
                    <a:lumMod val="50000"/>
                  </a:schemeClr>
                </a:solidFill>
              </a:rPr>
              <a:t> Proceso de búsqueda</a:t>
            </a:r>
          </a:p>
          <a:p>
            <a:pPr marL="171450" indent="-171450">
              <a:buFont typeface="Arial" panose="020B0604020202020204" pitchFamily="34" charset="0"/>
              <a:buChar char="•"/>
            </a:pPr>
            <a:r>
              <a:rPr lang="es-MX" sz="900" dirty="0">
                <a:solidFill>
                  <a:schemeClr val="bg2">
                    <a:lumMod val="50000"/>
                  </a:schemeClr>
                </a:solidFill>
              </a:rPr>
              <a:t> Programación de pruebas</a:t>
            </a:r>
          </a:p>
          <a:p>
            <a:pPr marL="171450" indent="-171450">
              <a:buFont typeface="Arial" panose="020B0604020202020204" pitchFamily="34" charset="0"/>
              <a:buChar char="•"/>
            </a:pPr>
            <a:r>
              <a:rPr lang="es-MX" sz="900" dirty="0">
                <a:solidFill>
                  <a:schemeClr val="bg2">
                    <a:lumMod val="50000"/>
                  </a:schemeClr>
                </a:solidFill>
              </a:rPr>
              <a:t> Calificación</a:t>
            </a:r>
          </a:p>
          <a:p>
            <a:pPr marL="171450" indent="-171450">
              <a:buFont typeface="Arial" panose="020B0604020202020204" pitchFamily="34" charset="0"/>
              <a:buChar char="•"/>
            </a:pPr>
            <a:r>
              <a:rPr lang="es-MX" sz="900" dirty="0">
                <a:solidFill>
                  <a:schemeClr val="bg2">
                    <a:lumMod val="50000"/>
                  </a:schemeClr>
                </a:solidFill>
              </a:rPr>
              <a:t> Evaluación y seguimiento</a:t>
            </a:r>
          </a:p>
          <a:p>
            <a:pPr marL="171450" indent="-171450">
              <a:buFont typeface="Arial" panose="020B0604020202020204" pitchFamily="34" charset="0"/>
              <a:buChar char="•"/>
            </a:pPr>
            <a:r>
              <a:rPr lang="es-MX" sz="900" dirty="0">
                <a:solidFill>
                  <a:schemeClr val="bg2">
                    <a:lumMod val="50000"/>
                  </a:schemeClr>
                </a:solidFill>
              </a:rPr>
              <a:t> Cierre.</a:t>
            </a:r>
          </a:p>
          <a:p>
            <a:pPr marL="171450" indent="-171450">
              <a:buFont typeface="Arial" panose="020B0604020202020204" pitchFamily="34" charset="0"/>
              <a:buChar char="•"/>
            </a:pPr>
            <a:endParaRPr lang="es-MX" sz="850" b="1" dirty="0">
              <a:solidFill>
                <a:schemeClr val="bg2">
                  <a:lumMod val="50000"/>
                </a:schemeClr>
              </a:solidFill>
              <a:latin typeface="Arial" panose="020B0604020202020204" pitchFamily="34" charset="0"/>
              <a:cs typeface="Arial" panose="020B0604020202020204" pitchFamily="34" charset="0"/>
            </a:endParaRPr>
          </a:p>
          <a:p>
            <a:pPr marL="171450" indent="-171450">
              <a:buBlip>
                <a:blip r:embed="rId3"/>
              </a:buBlip>
            </a:pPr>
            <a:r>
              <a:rPr lang="es-ES" sz="850" b="1" dirty="0">
                <a:solidFill>
                  <a:srgbClr val="004B96"/>
                </a:solidFill>
                <a:latin typeface="Arial" panose="020B0604020202020204" pitchFamily="34" charset="0"/>
                <a:cs typeface="Arial" panose="020B0604020202020204" pitchFamily="34" charset="0"/>
              </a:rPr>
              <a:t>INDICADORES</a:t>
            </a:r>
            <a:endParaRPr lang="en-US" sz="850" b="1" dirty="0">
              <a:solidFill>
                <a:srgbClr val="004B96"/>
              </a:solidFill>
              <a:latin typeface="Arial" panose="020B0604020202020204" pitchFamily="34" charset="0"/>
              <a:cs typeface="Arial" panose="020B0604020202020204" pitchFamily="34" charset="0"/>
            </a:endParaRPr>
          </a:p>
          <a:p>
            <a:r>
              <a:rPr lang="en-US" sz="850" dirty="0">
                <a:solidFill>
                  <a:schemeClr val="tx1">
                    <a:lumMod val="50000"/>
                    <a:lumOff val="50000"/>
                  </a:schemeClr>
                </a:solidFill>
                <a:latin typeface="Arial" panose="020B0604020202020204" pitchFamily="34" charset="0"/>
                <a:cs typeface="Arial" panose="020B0604020202020204" pitchFamily="34" charset="0"/>
              </a:rPr>
              <a:t>Los </a:t>
            </a:r>
            <a:r>
              <a:rPr lang="en-US" sz="850" dirty="0" err="1">
                <a:solidFill>
                  <a:schemeClr val="tx1">
                    <a:lumMod val="50000"/>
                    <a:lumOff val="50000"/>
                  </a:schemeClr>
                </a:solidFill>
                <a:latin typeface="Arial" panose="020B0604020202020204" pitchFamily="34" charset="0"/>
                <a:cs typeface="Arial" panose="020B0604020202020204" pitchFamily="34" charset="0"/>
              </a:rPr>
              <a:t>criterios</a:t>
            </a:r>
            <a:r>
              <a:rPr lang="en-US" sz="850" dirty="0">
                <a:solidFill>
                  <a:schemeClr val="tx1">
                    <a:lumMod val="50000"/>
                    <a:lumOff val="50000"/>
                  </a:schemeClr>
                </a:solidFill>
                <a:latin typeface="Arial" panose="020B0604020202020204" pitchFamily="34" charset="0"/>
                <a:cs typeface="Arial" panose="020B0604020202020204" pitchFamily="34" charset="0"/>
              </a:rPr>
              <a:t> de </a:t>
            </a:r>
            <a:r>
              <a:rPr lang="en-US" sz="850" dirty="0" err="1">
                <a:solidFill>
                  <a:schemeClr val="tx1">
                    <a:lumMod val="50000"/>
                    <a:lumOff val="50000"/>
                  </a:schemeClr>
                </a:solidFill>
                <a:latin typeface="Arial" panose="020B0604020202020204" pitchFamily="34" charset="0"/>
                <a:cs typeface="Arial" panose="020B0604020202020204" pitchFamily="34" charset="0"/>
              </a:rPr>
              <a:t>decisión</a:t>
            </a:r>
            <a:r>
              <a:rPr lang="en-US" sz="850" dirty="0">
                <a:solidFill>
                  <a:schemeClr val="tx1">
                    <a:lumMod val="50000"/>
                    <a:lumOff val="50000"/>
                  </a:schemeClr>
                </a:solidFill>
                <a:latin typeface="Arial" panose="020B0604020202020204" pitchFamily="34" charset="0"/>
                <a:cs typeface="Arial" panose="020B0604020202020204" pitchFamily="34" charset="0"/>
              </a:rPr>
              <a:t> son </a:t>
            </a:r>
            <a:r>
              <a:rPr lang="en-US" sz="850" dirty="0" err="1">
                <a:solidFill>
                  <a:schemeClr val="tx1">
                    <a:lumMod val="50000"/>
                    <a:lumOff val="50000"/>
                  </a:schemeClr>
                </a:solidFill>
                <a:latin typeface="Arial" panose="020B0604020202020204" pitchFamily="34" charset="0"/>
                <a:cs typeface="Arial" panose="020B0604020202020204" pitchFamily="34" charset="0"/>
              </a:rPr>
              <a:t>enriquecidos</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mediante</a:t>
            </a:r>
            <a:r>
              <a:rPr lang="en-US" sz="850" dirty="0">
                <a:solidFill>
                  <a:schemeClr val="tx1">
                    <a:lumMod val="50000"/>
                    <a:lumOff val="50000"/>
                  </a:schemeClr>
                </a:solidFill>
                <a:latin typeface="Arial" panose="020B0604020202020204" pitchFamily="34" charset="0"/>
                <a:cs typeface="Arial" panose="020B0604020202020204" pitchFamily="34" charset="0"/>
              </a:rPr>
              <a:t> un </a:t>
            </a:r>
            <a:r>
              <a:rPr lang="en-US" sz="850" dirty="0" err="1">
                <a:solidFill>
                  <a:schemeClr val="tx1">
                    <a:lumMod val="50000"/>
                    <a:lumOff val="50000"/>
                  </a:schemeClr>
                </a:solidFill>
                <a:latin typeface="Arial" panose="020B0604020202020204" pitchFamily="34" charset="0"/>
                <a:cs typeface="Arial" panose="020B0604020202020204" pitchFamily="34" charset="0"/>
              </a:rPr>
              <a:t>esquema</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predefinido</a:t>
            </a:r>
            <a:r>
              <a:rPr lang="en-US" sz="850" dirty="0">
                <a:solidFill>
                  <a:schemeClr val="tx1">
                    <a:lumMod val="50000"/>
                    <a:lumOff val="50000"/>
                  </a:schemeClr>
                </a:solidFill>
                <a:latin typeface="Arial" panose="020B0604020202020204" pitchFamily="34" charset="0"/>
                <a:cs typeface="Arial" panose="020B0604020202020204" pitchFamily="34" charset="0"/>
              </a:rPr>
              <a:t> de </a:t>
            </a:r>
            <a:r>
              <a:rPr lang="en-US" sz="850" dirty="0" err="1">
                <a:solidFill>
                  <a:schemeClr val="tx1">
                    <a:lumMod val="50000"/>
                    <a:lumOff val="50000"/>
                  </a:schemeClr>
                </a:solidFill>
                <a:latin typeface="Arial" panose="020B0604020202020204" pitchFamily="34" charset="0"/>
                <a:cs typeface="Arial" panose="020B0604020202020204" pitchFamily="34" charset="0"/>
              </a:rPr>
              <a:t>indicadores</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sobre</a:t>
            </a:r>
            <a:r>
              <a:rPr lang="en-US" sz="850" dirty="0">
                <a:solidFill>
                  <a:schemeClr val="tx1">
                    <a:lumMod val="50000"/>
                    <a:lumOff val="50000"/>
                  </a:schemeClr>
                </a:solidFill>
                <a:latin typeface="Arial" panose="020B0604020202020204" pitchFamily="34" charset="0"/>
                <a:cs typeface="Arial" panose="020B0604020202020204" pitchFamily="34" charset="0"/>
              </a:rPr>
              <a:t> el </a:t>
            </a:r>
            <a:r>
              <a:rPr lang="en-US" sz="850" dirty="0" err="1">
                <a:solidFill>
                  <a:schemeClr val="tx1">
                    <a:lumMod val="50000"/>
                    <a:lumOff val="50000"/>
                  </a:schemeClr>
                </a:solidFill>
                <a:latin typeface="Arial" panose="020B0604020202020204" pitchFamily="34" charset="0"/>
                <a:cs typeface="Arial" panose="020B0604020202020204" pitchFamily="34" charset="0"/>
              </a:rPr>
              <a:t>cual</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cada</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empresa</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elige</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los</a:t>
            </a:r>
            <a:r>
              <a:rPr lang="en-US" sz="850" dirty="0">
                <a:solidFill>
                  <a:schemeClr val="tx1">
                    <a:lumMod val="50000"/>
                    <a:lumOff val="50000"/>
                  </a:schemeClr>
                </a:solidFill>
                <a:latin typeface="Arial" panose="020B0604020202020204" pitchFamily="34" charset="0"/>
                <a:cs typeface="Arial" panose="020B0604020202020204" pitchFamily="34" charset="0"/>
              </a:rPr>
              <a:t> que </a:t>
            </a:r>
            <a:r>
              <a:rPr lang="en-US" sz="850" dirty="0" err="1">
                <a:solidFill>
                  <a:schemeClr val="tx1">
                    <a:lumMod val="50000"/>
                    <a:lumOff val="50000"/>
                  </a:schemeClr>
                </a:solidFill>
                <a:latin typeface="Arial" panose="020B0604020202020204" pitchFamily="34" charset="0"/>
                <a:cs typeface="Arial" panose="020B0604020202020204" pitchFamily="34" charset="0"/>
              </a:rPr>
              <a:t>va</a:t>
            </a:r>
            <a:r>
              <a:rPr lang="en-US" sz="850" dirty="0">
                <a:solidFill>
                  <a:schemeClr val="tx1">
                    <a:lumMod val="50000"/>
                    <a:lumOff val="50000"/>
                  </a:schemeClr>
                </a:solidFill>
                <a:latin typeface="Arial" panose="020B0604020202020204" pitchFamily="34" charset="0"/>
                <a:cs typeface="Arial" panose="020B0604020202020204" pitchFamily="34" charset="0"/>
              </a:rPr>
              <a:t> a </a:t>
            </a:r>
            <a:r>
              <a:rPr lang="en-US" sz="850" dirty="0" err="1">
                <a:solidFill>
                  <a:schemeClr val="tx1">
                    <a:lumMod val="50000"/>
                    <a:lumOff val="50000"/>
                  </a:schemeClr>
                </a:solidFill>
                <a:latin typeface="Arial" panose="020B0604020202020204" pitchFamily="34" charset="0"/>
                <a:cs typeface="Arial" panose="020B0604020202020204" pitchFamily="34" charset="0"/>
              </a:rPr>
              <a:t>utilizar</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teniendo</a:t>
            </a:r>
            <a:r>
              <a:rPr lang="en-US" sz="850" dirty="0">
                <a:solidFill>
                  <a:schemeClr val="tx1">
                    <a:lumMod val="50000"/>
                    <a:lumOff val="50000"/>
                  </a:schemeClr>
                </a:solidFill>
                <a:latin typeface="Arial" panose="020B0604020202020204" pitchFamily="34" charset="0"/>
                <a:cs typeface="Arial" panose="020B0604020202020204" pitchFamily="34" charset="0"/>
              </a:rPr>
              <a:t> la </a:t>
            </a:r>
            <a:r>
              <a:rPr lang="en-US" sz="850" dirty="0" err="1">
                <a:solidFill>
                  <a:schemeClr val="tx1">
                    <a:lumMod val="50000"/>
                    <a:lumOff val="50000"/>
                  </a:schemeClr>
                </a:solidFill>
                <a:latin typeface="Arial" panose="020B0604020202020204" pitchFamily="34" charset="0"/>
                <a:cs typeface="Arial" panose="020B0604020202020204" pitchFamily="34" charset="0"/>
              </a:rPr>
              <a:t>alternativa</a:t>
            </a:r>
            <a:r>
              <a:rPr lang="en-US" sz="850" dirty="0">
                <a:solidFill>
                  <a:schemeClr val="tx1">
                    <a:lumMod val="50000"/>
                    <a:lumOff val="50000"/>
                  </a:schemeClr>
                </a:solidFill>
                <a:latin typeface="Arial" panose="020B0604020202020204" pitchFamily="34" charset="0"/>
                <a:cs typeface="Arial" panose="020B0604020202020204" pitchFamily="34" charset="0"/>
              </a:rPr>
              <a:t> de </a:t>
            </a:r>
            <a:r>
              <a:rPr lang="en-US" sz="850" dirty="0" err="1">
                <a:solidFill>
                  <a:schemeClr val="tx1">
                    <a:lumMod val="50000"/>
                    <a:lumOff val="50000"/>
                  </a:schemeClr>
                </a:solidFill>
                <a:latin typeface="Arial" panose="020B0604020202020204" pitchFamily="34" charset="0"/>
                <a:cs typeface="Arial" panose="020B0604020202020204" pitchFamily="34" charset="0"/>
              </a:rPr>
              <a:t>definir</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autónomamente</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los</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valores</a:t>
            </a:r>
            <a:r>
              <a:rPr lang="en-US" sz="850" dirty="0">
                <a:solidFill>
                  <a:schemeClr val="tx1">
                    <a:lumMod val="50000"/>
                    <a:lumOff val="50000"/>
                  </a:schemeClr>
                </a:solidFill>
                <a:latin typeface="Arial" panose="020B0604020202020204" pitchFamily="34" charset="0"/>
                <a:cs typeface="Arial" panose="020B0604020202020204" pitchFamily="34" charset="0"/>
              </a:rPr>
              <a:t> de </a:t>
            </a:r>
            <a:r>
              <a:rPr lang="en-US" sz="850" dirty="0" err="1">
                <a:solidFill>
                  <a:schemeClr val="tx1">
                    <a:lumMod val="50000"/>
                    <a:lumOff val="50000"/>
                  </a:schemeClr>
                </a:solidFill>
                <a:latin typeface="Arial" panose="020B0604020202020204" pitchFamily="34" charset="0"/>
                <a:cs typeface="Arial" panose="020B0604020202020204" pitchFamily="34" charset="0"/>
              </a:rPr>
              <a:t>semaforización</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verde,amarillo</a:t>
            </a:r>
            <a:r>
              <a:rPr lang="en-US" sz="850" dirty="0">
                <a:solidFill>
                  <a:schemeClr val="tx1">
                    <a:lumMod val="50000"/>
                    <a:lumOff val="50000"/>
                  </a:schemeClr>
                </a:solidFill>
                <a:latin typeface="Arial" panose="020B0604020202020204" pitchFamily="34" charset="0"/>
                <a:cs typeface="Arial" panose="020B0604020202020204" pitchFamily="34" charset="0"/>
              </a:rPr>
              <a:t>, </a:t>
            </a:r>
            <a:r>
              <a:rPr lang="en-US" sz="850" dirty="0" err="1">
                <a:solidFill>
                  <a:schemeClr val="tx1">
                    <a:lumMod val="50000"/>
                    <a:lumOff val="50000"/>
                  </a:schemeClr>
                </a:solidFill>
                <a:latin typeface="Arial" panose="020B0604020202020204" pitchFamily="34" charset="0"/>
                <a:cs typeface="Arial" panose="020B0604020202020204" pitchFamily="34" charset="0"/>
              </a:rPr>
              <a:t>rojo</a:t>
            </a:r>
            <a:r>
              <a:rPr lang="en-US" sz="850" dirty="0">
                <a:solidFill>
                  <a:schemeClr val="tx1">
                    <a:lumMod val="50000"/>
                    <a:lumOff val="50000"/>
                  </a:schemeClr>
                </a:solidFill>
                <a:latin typeface="Arial" panose="020B0604020202020204" pitchFamily="34" charset="0"/>
                <a:cs typeface="Arial" panose="020B0604020202020204" pitchFamily="34" charset="0"/>
              </a:rPr>
              <a:t>).</a:t>
            </a:r>
          </a:p>
          <a:p>
            <a:r>
              <a:rPr lang="es-MX" sz="850" dirty="0">
                <a:solidFill>
                  <a:schemeClr val="tx1">
                    <a:lumMod val="50000"/>
                    <a:lumOff val="50000"/>
                  </a:schemeClr>
                </a:solidFill>
                <a:latin typeface="Arial" panose="020B0604020202020204" pitchFamily="34" charset="0"/>
                <a:cs typeface="Arial" panose="020B0604020202020204" pitchFamily="34" charset="0"/>
              </a:rPr>
              <a:t> </a:t>
            </a:r>
            <a:endParaRPr lang="en-US" sz="85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775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SUITE HCM</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225740"/>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265693-F6BC-CE42-B72D-6A6F7D457FA1}"/>
              </a:ext>
            </a:extLst>
          </p:cNvPr>
          <p:cNvSpPr txBox="1"/>
          <p:nvPr/>
        </p:nvSpPr>
        <p:spPr>
          <a:xfrm>
            <a:off x="446109" y="1331165"/>
            <a:ext cx="3278777" cy="461665"/>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h. Suite Administración de</a:t>
            </a:r>
          </a:p>
          <a:p>
            <a:pPr algn="just"/>
            <a:r>
              <a:rPr lang="es-ES" sz="1200" b="1" dirty="0">
                <a:solidFill>
                  <a:srgbClr val="004B96"/>
                </a:solidFill>
                <a:latin typeface="Arial" panose="020B0604020202020204" pitchFamily="34" charset="0"/>
                <a:cs typeface="Arial" panose="020B0604020202020204" pitchFamily="34" charset="0"/>
              </a:rPr>
              <a:t>Personal (HCM)</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18</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557614"/>
            <a:ext cx="1292905" cy="562702"/>
          </a:xfrm>
          <a:prstGeom prst="rect">
            <a:avLst/>
          </a:prstGeom>
        </p:spPr>
      </p:pic>
      <p:sp>
        <p:nvSpPr>
          <p:cNvPr id="14" name="TextBox 13">
            <a:extLst>
              <a:ext uri="{FF2B5EF4-FFF2-40B4-BE49-F238E27FC236}">
                <a16:creationId xmlns:a16="http://schemas.microsoft.com/office/drawing/2014/main" id="{03B81108-C75F-E645-96B7-446C8E1518A7}"/>
              </a:ext>
            </a:extLst>
          </p:cNvPr>
          <p:cNvSpPr txBox="1"/>
          <p:nvPr/>
        </p:nvSpPr>
        <p:spPr>
          <a:xfrm>
            <a:off x="446111" y="1707892"/>
            <a:ext cx="6707571" cy="2693045"/>
          </a:xfrm>
          <a:prstGeom prst="rect">
            <a:avLst/>
          </a:prstGeom>
          <a:noFill/>
        </p:spPr>
        <p:txBody>
          <a:bodyPr wrap="square" rtlCol="0">
            <a:spAutoFit/>
          </a:bodyPr>
          <a:lstStyle/>
          <a:p>
            <a:r>
              <a:rPr lang="es-MX" sz="850" dirty="0">
                <a:solidFill>
                  <a:schemeClr val="tx1">
                    <a:lumMod val="50000"/>
                    <a:lumOff val="50000"/>
                  </a:schemeClr>
                </a:solidFill>
                <a:latin typeface="Arial" panose="020B0604020202020204" pitchFamily="34" charset="0"/>
                <a:cs typeface="Arial" panose="020B0604020202020204" pitchFamily="34" charset="0"/>
              </a:rPr>
              <a:t> </a:t>
            </a:r>
            <a:endParaRPr lang="en-US" sz="85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3"/>
              </a:buBlip>
            </a:pPr>
            <a:r>
              <a:rPr lang="es-ES" sz="850" b="1" dirty="0">
                <a:solidFill>
                  <a:srgbClr val="004B96"/>
                </a:solidFill>
                <a:latin typeface="Arial" panose="020B0604020202020204" pitchFamily="34" charset="0"/>
                <a:cs typeface="Arial" panose="020B0604020202020204" pitchFamily="34" charset="0"/>
              </a:rPr>
              <a:t>CONTRATACIÓN</a:t>
            </a:r>
            <a:endParaRPr lang="en-U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900" dirty="0">
                <a:solidFill>
                  <a:schemeClr val="bg2">
                    <a:lumMod val="50000"/>
                  </a:schemeClr>
                </a:solidFill>
              </a:rPr>
              <a:t> Autogestión por áreas de requisiciones de personal.</a:t>
            </a:r>
          </a:p>
          <a:p>
            <a:pPr marL="171450" indent="-171450">
              <a:buFont typeface="Arial" panose="020B0604020202020204" pitchFamily="34" charset="0"/>
              <a:buChar char="•"/>
            </a:pPr>
            <a:r>
              <a:rPr lang="es-MX" sz="900" dirty="0">
                <a:solidFill>
                  <a:schemeClr val="bg2">
                    <a:lumMod val="50000"/>
                  </a:schemeClr>
                </a:solidFill>
              </a:rPr>
              <a:t> Interacción con el banco de hojas de vida alimentado desde el proceso de reclutamiento de prospectos.</a:t>
            </a:r>
          </a:p>
          <a:p>
            <a:pPr marL="171450" indent="-171450">
              <a:buFont typeface="Arial" panose="020B0604020202020204" pitchFamily="34" charset="0"/>
              <a:buChar char="•"/>
            </a:pPr>
            <a:r>
              <a:rPr lang="es-MX" sz="900" dirty="0">
                <a:solidFill>
                  <a:schemeClr val="bg2">
                    <a:lumMod val="50000"/>
                  </a:schemeClr>
                </a:solidFill>
              </a:rPr>
              <a:t> Aprobación según niveles jerárquicos de requisiciones.</a:t>
            </a:r>
          </a:p>
          <a:p>
            <a:pPr marL="171450" indent="-171450">
              <a:buFont typeface="Arial" panose="020B0604020202020204" pitchFamily="34" charset="0"/>
              <a:buChar char="•"/>
            </a:pPr>
            <a:r>
              <a:rPr lang="es-MX" sz="900" dirty="0">
                <a:solidFill>
                  <a:schemeClr val="bg2">
                    <a:lumMod val="50000"/>
                  </a:schemeClr>
                </a:solidFill>
              </a:rPr>
              <a:t> Emisión de todas las notificaciones de pruebas a aplicar vía e-mail, tanto a evaluados como a evaluadores.</a:t>
            </a:r>
          </a:p>
          <a:p>
            <a:pPr marL="171450" indent="-171450">
              <a:buFont typeface="Arial" panose="020B0604020202020204" pitchFamily="34" charset="0"/>
              <a:buChar char="•"/>
            </a:pPr>
            <a:r>
              <a:rPr lang="es-MX" sz="900" dirty="0">
                <a:solidFill>
                  <a:schemeClr val="bg2">
                    <a:lumMod val="50000"/>
                  </a:schemeClr>
                </a:solidFill>
              </a:rPr>
              <a:t> Registro en el sistema de la calificación de las pruebas aplicadas.</a:t>
            </a:r>
          </a:p>
          <a:p>
            <a:pPr marL="171450" indent="-171450">
              <a:buFont typeface="Arial" panose="020B0604020202020204" pitchFamily="34" charset="0"/>
              <a:buChar char="•"/>
            </a:pPr>
            <a:r>
              <a:rPr lang="es-MX" sz="900" dirty="0">
                <a:solidFill>
                  <a:schemeClr val="bg2">
                    <a:lumMod val="50000"/>
                  </a:schemeClr>
                </a:solidFill>
              </a:rPr>
              <a:t> Selección automática o manual. De forma automática el sistema selecciona un ranking de los candidatos que más se acercan al criterio de selección dado, de acuerdo a escalas predefinidas.</a:t>
            </a:r>
          </a:p>
          <a:p>
            <a:pPr marL="171450" indent="-171450">
              <a:buFont typeface="Arial" panose="020B0604020202020204" pitchFamily="34" charset="0"/>
              <a:buChar char="•"/>
            </a:pPr>
            <a:r>
              <a:rPr lang="es-MX" sz="900" dirty="0">
                <a:solidFill>
                  <a:schemeClr val="bg2">
                    <a:lumMod val="50000"/>
                  </a:schemeClr>
                </a:solidFill>
              </a:rPr>
              <a:t> Seguimiento y archivo de documentos necesarios como requisito para contratación.</a:t>
            </a:r>
          </a:p>
          <a:p>
            <a:pPr marL="171450" indent="-171450">
              <a:buFont typeface="Arial" panose="020B0604020202020204" pitchFamily="34" charset="0"/>
              <a:buChar char="•"/>
            </a:pPr>
            <a:r>
              <a:rPr lang="es-MX" sz="900" dirty="0">
                <a:solidFill>
                  <a:schemeClr val="bg2">
                    <a:lumMod val="50000"/>
                  </a:schemeClr>
                </a:solidFill>
              </a:rPr>
              <a:t> Consultas de información de hojas de vida, en todos los aspectos sociodemográficos: datos básicos, estudios, conocimientos, experiencia y competencias.</a:t>
            </a:r>
          </a:p>
          <a:p>
            <a:pPr marL="171450" indent="-171450">
              <a:buFont typeface="Arial" panose="020B0604020202020204" pitchFamily="34" charset="0"/>
              <a:buChar char="•"/>
            </a:pPr>
            <a:r>
              <a:rPr lang="es-MX" sz="900" dirty="0">
                <a:solidFill>
                  <a:schemeClr val="bg2">
                    <a:lumMod val="50000"/>
                  </a:schemeClr>
                </a:solidFill>
              </a:rPr>
              <a:t> Análisis de prospectos no contratados.</a:t>
            </a:r>
          </a:p>
          <a:p>
            <a:pPr marL="171450" indent="-171450">
              <a:buFont typeface="Arial" panose="020B0604020202020204" pitchFamily="34" charset="0"/>
              <a:buChar char="•"/>
            </a:pPr>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3"/>
              </a:buBlip>
            </a:pPr>
            <a:r>
              <a:rPr lang="es-ES" sz="850" b="1" dirty="0">
                <a:solidFill>
                  <a:srgbClr val="004B96"/>
                </a:solidFill>
                <a:latin typeface="Arial" panose="020B0604020202020204" pitchFamily="34" charset="0"/>
                <a:cs typeface="Arial" panose="020B0604020202020204" pitchFamily="34" charset="0"/>
              </a:rPr>
              <a:t>EVALUACIÓN DE DESEMPEÑO POR COMPETENCIAS</a:t>
            </a:r>
            <a:endParaRPr lang="en-U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900" dirty="0"/>
              <a:t> </a:t>
            </a:r>
            <a:r>
              <a:rPr lang="es-MX" sz="900" dirty="0">
                <a:solidFill>
                  <a:schemeClr val="bg2">
                    <a:lumMod val="50000"/>
                  </a:schemeClr>
                </a:solidFill>
              </a:rPr>
              <a:t>Documento de evaluación de desempeño</a:t>
            </a:r>
          </a:p>
          <a:p>
            <a:pPr marL="171450" indent="-171450">
              <a:buFont typeface="Arial" panose="020B0604020202020204" pitchFamily="34" charset="0"/>
              <a:buChar char="•"/>
            </a:pPr>
            <a:r>
              <a:rPr lang="es-MX" sz="900" dirty="0">
                <a:solidFill>
                  <a:schemeClr val="bg2">
                    <a:lumMod val="50000"/>
                  </a:schemeClr>
                </a:solidFill>
              </a:rPr>
              <a:t> Preguntas y respuestas de selección por cargo estándar o personalizada</a:t>
            </a:r>
          </a:p>
          <a:p>
            <a:pPr marL="171450" indent="-171450">
              <a:buFont typeface="Arial" panose="020B0604020202020204" pitchFamily="34" charset="0"/>
              <a:buChar char="•"/>
            </a:pPr>
            <a:r>
              <a:rPr lang="es-MX" sz="900" dirty="0">
                <a:solidFill>
                  <a:schemeClr val="bg2">
                    <a:lumMod val="50000"/>
                  </a:schemeClr>
                </a:solidFill>
              </a:rPr>
              <a:t> Adjuntar documentos</a:t>
            </a:r>
          </a:p>
          <a:p>
            <a:pPr marL="171450" indent="-171450">
              <a:buFont typeface="Arial" panose="020B0604020202020204" pitchFamily="34" charset="0"/>
              <a:buChar char="•"/>
            </a:pPr>
            <a:r>
              <a:rPr lang="es-MX" sz="900" dirty="0">
                <a:solidFill>
                  <a:schemeClr val="bg2">
                    <a:lumMod val="50000"/>
                  </a:schemeClr>
                </a:solidFill>
              </a:rPr>
              <a:t> Cierre de la evaluación.</a:t>
            </a:r>
            <a:endParaRPr lang="en-US" sz="85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49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065409"/>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19</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454366"/>
            <a:ext cx="1292905" cy="562702"/>
          </a:xfrm>
          <a:prstGeom prst="rect">
            <a:avLst/>
          </a:prstGeom>
        </p:spPr>
      </p:pic>
      <p:sp>
        <p:nvSpPr>
          <p:cNvPr id="10" name="TextBox 5">
            <a:extLst>
              <a:ext uri="{FF2B5EF4-FFF2-40B4-BE49-F238E27FC236}">
                <a16:creationId xmlns:a16="http://schemas.microsoft.com/office/drawing/2014/main" id="{C882B903-7151-A64F-AA36-3E49DBC58B79}"/>
              </a:ext>
            </a:extLst>
          </p:cNvPr>
          <p:cNvSpPr txBox="1"/>
          <p:nvPr/>
        </p:nvSpPr>
        <p:spPr>
          <a:xfrm>
            <a:off x="529239" y="454366"/>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SIESA CRM</a:t>
            </a:r>
            <a:endParaRPr lang="en-US" spc="300" dirty="0"/>
          </a:p>
        </p:txBody>
      </p:sp>
      <p:sp>
        <p:nvSpPr>
          <p:cNvPr id="9" name="TextBox 8">
            <a:extLst>
              <a:ext uri="{FF2B5EF4-FFF2-40B4-BE49-F238E27FC236}">
                <a16:creationId xmlns:a16="http://schemas.microsoft.com/office/drawing/2014/main" id="{3EF76FE4-A6B6-B845-89F0-8A80021CAD27}"/>
              </a:ext>
            </a:extLst>
          </p:cNvPr>
          <p:cNvSpPr txBox="1"/>
          <p:nvPr/>
        </p:nvSpPr>
        <p:spPr>
          <a:xfrm>
            <a:off x="446109" y="1767160"/>
            <a:ext cx="2993775" cy="246221"/>
          </a:xfrm>
          <a:prstGeom prst="rect">
            <a:avLst/>
          </a:prstGeom>
          <a:noFill/>
        </p:spPr>
        <p:txBody>
          <a:bodyPr wrap="square" rtlCol="0">
            <a:spAutoFit/>
          </a:bodyPr>
          <a:lstStyle/>
          <a:p>
            <a:r>
              <a:rPr lang="es-ES" sz="1000" b="1" spc="300" dirty="0">
                <a:solidFill>
                  <a:srgbClr val="00B0F0"/>
                </a:solidFill>
                <a:latin typeface="Arial" panose="020B0604020202020204" pitchFamily="34" charset="0"/>
                <a:cs typeface="Arial" panose="020B0604020202020204" pitchFamily="34" charset="0"/>
              </a:rPr>
              <a:t>DETALLES CRM:</a:t>
            </a:r>
            <a:endParaRPr lang="es-ES_tradnl" sz="1000" b="1" spc="300" dirty="0">
              <a:solidFill>
                <a:srgbClr val="00B0F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0CF9A0-617A-F44C-8A9A-5FA12CE00254}"/>
              </a:ext>
            </a:extLst>
          </p:cNvPr>
          <p:cNvSpPr txBox="1"/>
          <p:nvPr/>
        </p:nvSpPr>
        <p:spPr>
          <a:xfrm>
            <a:off x="446109" y="1331165"/>
            <a:ext cx="3278777" cy="276999"/>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I. CRM</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TextBox 7">
            <a:extLst>
              <a:ext uri="{FF2B5EF4-FFF2-40B4-BE49-F238E27FC236}">
                <a16:creationId xmlns:a16="http://schemas.microsoft.com/office/drawing/2014/main" id="{E1E7672A-D26D-B945-846D-9819E13DEC54}"/>
              </a:ext>
            </a:extLst>
          </p:cNvPr>
          <p:cNvSpPr txBox="1"/>
          <p:nvPr/>
        </p:nvSpPr>
        <p:spPr>
          <a:xfrm>
            <a:off x="446109" y="2145860"/>
            <a:ext cx="2874034" cy="2185214"/>
          </a:xfrm>
          <a:prstGeom prst="rect">
            <a:avLst/>
          </a:prstGeom>
          <a:noFill/>
        </p:spPr>
        <p:txBody>
          <a:bodyPr wrap="square" rtlCol="0">
            <a:spAutoFit/>
          </a:bodyPr>
          <a:lstStyle/>
          <a:p>
            <a:pPr algn="just"/>
            <a:r>
              <a:rPr lang="es-MX" sz="850" b="1" dirty="0">
                <a:solidFill>
                  <a:schemeClr val="tx1">
                    <a:lumMod val="50000"/>
                    <a:lumOff val="50000"/>
                  </a:schemeClr>
                </a:solidFill>
                <a:latin typeface="Arial" panose="020B0604020202020204" pitchFamily="34" charset="0"/>
                <a:cs typeface="Arial" panose="020B0604020202020204" pitchFamily="34" charset="0"/>
              </a:rPr>
              <a:t>Es una herramienta que permite hacer seguimiento a la fuerza comercial, a la gestión de prospectos, a la evolución de las oportunidades de negocio, como también permite conocer en tiempo real el estado del cumplimiento de presupuestos de venta.</a:t>
            </a:r>
            <a:endParaRPr lang="en-US" sz="850" b="1"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s-MX" sz="850" b="1" dirty="0">
              <a:solidFill>
                <a:schemeClr val="tx1">
                  <a:lumMod val="50000"/>
                  <a:lumOff val="50000"/>
                </a:schemeClr>
              </a:solidFill>
              <a:latin typeface="Arial" panose="020B0604020202020204" pitchFamily="34" charset="0"/>
              <a:cs typeface="Arial" panose="020B0604020202020204" pitchFamily="34" charset="0"/>
            </a:endParaRPr>
          </a:p>
          <a:p>
            <a:pPr algn="just"/>
            <a:r>
              <a:rPr lang="es-MX" sz="850" b="1" dirty="0">
                <a:solidFill>
                  <a:schemeClr val="tx1">
                    <a:lumMod val="50000"/>
                    <a:lumOff val="50000"/>
                  </a:schemeClr>
                </a:solidFill>
                <a:latin typeface="Arial" panose="020B0604020202020204" pitchFamily="34" charset="0"/>
                <a:cs typeface="Arial" panose="020B0604020202020204" pitchFamily="34" charset="0"/>
              </a:rPr>
              <a:t>Con Siesa CRM integre y consulte la información transaccional y no transaccional de sus clientes. Centralizando todo el conocimiento de sus clientes en una solución volviendo más productiva la operación diaria comercial y mejorando el control interno.</a:t>
            </a:r>
            <a:endParaRPr lang="en-US" sz="850" b="1" dirty="0">
              <a:solidFill>
                <a:schemeClr val="tx1">
                  <a:lumMod val="50000"/>
                  <a:lumOff val="50000"/>
                </a:schemeClr>
              </a:solidFill>
              <a:latin typeface="Arial" panose="020B0604020202020204" pitchFamily="34" charset="0"/>
              <a:cs typeface="Arial" panose="020B0604020202020204" pitchFamily="34" charset="0"/>
            </a:endParaRPr>
          </a:p>
          <a:p>
            <a:r>
              <a:rPr lang="es-MX" sz="850" b="1" dirty="0">
                <a:solidFill>
                  <a:schemeClr val="bg2">
                    <a:lumMod val="25000"/>
                  </a:schemeClr>
                </a:solidFill>
                <a:latin typeface="Arial" panose="020B0604020202020204" pitchFamily="34" charset="0"/>
                <a:cs typeface="Arial" panose="020B0604020202020204" pitchFamily="34" charset="0"/>
              </a:rPr>
              <a:t> </a:t>
            </a:r>
          </a:p>
          <a:p>
            <a:endParaRPr lang="en-US" sz="850" dirty="0">
              <a:solidFill>
                <a:schemeClr val="bg2">
                  <a:lumMod val="50000"/>
                </a:schemeClr>
              </a:solidFill>
              <a:latin typeface="Arial" panose="020B0604020202020204" pitchFamily="34" charset="0"/>
              <a:cs typeface="Arial" panose="020B0604020202020204" pitchFamily="34" charset="0"/>
            </a:endParaRPr>
          </a:p>
          <a:p>
            <a:endParaRPr lang="en-US" sz="850" dirty="0">
              <a:solidFill>
                <a:schemeClr val="tx1">
                  <a:lumMod val="50000"/>
                  <a:lumOff val="50000"/>
                </a:schemeClr>
              </a:solidFill>
              <a:latin typeface="Arial" panose="020B0604020202020204" pitchFamily="34" charset="0"/>
              <a:cs typeface="Arial" panose="020B0604020202020204" pitchFamily="34" charset="0"/>
            </a:endParaRPr>
          </a:p>
          <a:p>
            <a:endParaRPr lang="es-MX" sz="850" b="1" dirty="0">
              <a:solidFill>
                <a:srgbClr val="004B96"/>
              </a:solidFill>
              <a:latin typeface="Arial" panose="020B0604020202020204" pitchFamily="34" charset="0"/>
              <a:cs typeface="Arial" panose="020B0604020202020204" pitchFamily="34" charset="0"/>
            </a:endParaRPr>
          </a:p>
        </p:txBody>
      </p:sp>
      <p:sp>
        <p:nvSpPr>
          <p:cNvPr id="13" name="TextBox 7">
            <a:extLst>
              <a:ext uri="{FF2B5EF4-FFF2-40B4-BE49-F238E27FC236}">
                <a16:creationId xmlns:a16="http://schemas.microsoft.com/office/drawing/2014/main" id="{E1E7672A-D26D-B945-846D-9819E13DEC54}"/>
              </a:ext>
            </a:extLst>
          </p:cNvPr>
          <p:cNvSpPr txBox="1"/>
          <p:nvPr/>
        </p:nvSpPr>
        <p:spPr>
          <a:xfrm>
            <a:off x="415821" y="4204359"/>
            <a:ext cx="6934405" cy="13803779"/>
          </a:xfrm>
          <a:prstGeom prst="rect">
            <a:avLst/>
          </a:prstGeom>
          <a:noFill/>
        </p:spPr>
        <p:txBody>
          <a:bodyPr wrap="square" numCol="2" rtlCol="0">
            <a:spAutoFit/>
          </a:bodyPr>
          <a:lstStyle/>
          <a:p>
            <a:r>
              <a:rPr lang="en-US" sz="850" b="1" dirty="0">
                <a:solidFill>
                  <a:srgbClr val="004B96"/>
                </a:solidFill>
                <a:latin typeface="Arial" panose="020B0604020202020204" pitchFamily="34" charset="0"/>
                <a:cs typeface="Arial" panose="020B0604020202020204" pitchFamily="34" charset="0"/>
              </a:rPr>
              <a:t>COMPONENTES</a:t>
            </a:r>
          </a:p>
          <a:p>
            <a:endParaRPr lang="es-MX" sz="850"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CARTERA POR EDADES</a:t>
            </a:r>
          </a:p>
          <a:p>
            <a:r>
              <a:rPr lang="es-MX" sz="850" dirty="0">
                <a:solidFill>
                  <a:schemeClr val="bg2">
                    <a:lumMod val="50000"/>
                  </a:schemeClr>
                </a:solidFill>
                <a:latin typeface="Arial" panose="020B0604020202020204" pitchFamily="34" charset="0"/>
                <a:cs typeface="Arial" panose="020B0604020202020204" pitchFamily="34" charset="0"/>
              </a:rPr>
              <a:t>El sistema permite a los usuarios con privilegios</a:t>
            </a:r>
          </a:p>
          <a:p>
            <a:r>
              <a:rPr lang="es-MX" sz="850" dirty="0">
                <a:solidFill>
                  <a:schemeClr val="bg2">
                    <a:lumMod val="50000"/>
                  </a:schemeClr>
                </a:solidFill>
                <a:latin typeface="Arial" panose="020B0604020202020204" pitchFamily="34" charset="0"/>
                <a:cs typeface="Arial" panose="020B0604020202020204" pitchFamily="34" charset="0"/>
              </a:rPr>
              <a:t>consultar la cartera de cada uno de los clientes y</a:t>
            </a:r>
          </a:p>
          <a:p>
            <a:r>
              <a:rPr lang="es-MX" sz="850" dirty="0">
                <a:solidFill>
                  <a:schemeClr val="bg2">
                    <a:lumMod val="50000"/>
                  </a:schemeClr>
                </a:solidFill>
                <a:latin typeface="Arial" panose="020B0604020202020204" pitchFamily="34" charset="0"/>
                <a:cs typeface="Arial" panose="020B0604020202020204" pitchFamily="34" charset="0"/>
              </a:rPr>
              <a:t>conocer sus edades (30, 60, 90 y 120 días o más).</a:t>
            </a:r>
          </a:p>
          <a:p>
            <a:endParaRPr lang="es-MX" sz="850" dirty="0">
              <a:solidFill>
                <a:srgbClr val="20529C"/>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INVENTARIOS</a:t>
            </a:r>
          </a:p>
          <a:p>
            <a:r>
              <a:rPr lang="es-MX" sz="850" dirty="0">
                <a:solidFill>
                  <a:schemeClr val="bg2">
                    <a:lumMod val="50000"/>
                  </a:schemeClr>
                </a:solidFill>
                <a:latin typeface="Arial" panose="020B0604020202020204" pitchFamily="34" charset="0"/>
                <a:cs typeface="Arial" panose="020B0604020202020204" pitchFamily="34" charset="0"/>
              </a:rPr>
              <a:t>A través de este módulo y gracias a la integración</a:t>
            </a:r>
          </a:p>
          <a:p>
            <a:r>
              <a:rPr lang="es-MX" sz="850" dirty="0">
                <a:solidFill>
                  <a:schemeClr val="bg2">
                    <a:lumMod val="50000"/>
                  </a:schemeClr>
                </a:solidFill>
                <a:latin typeface="Arial" panose="020B0604020202020204" pitchFamily="34" charset="0"/>
                <a:cs typeface="Arial" panose="020B0604020202020204" pitchFamily="34" charset="0"/>
              </a:rPr>
              <a:t>con la solución ERP Siesa Enterprise podrá</a:t>
            </a:r>
          </a:p>
          <a:p>
            <a:r>
              <a:rPr lang="es-MX" sz="850" dirty="0">
                <a:solidFill>
                  <a:schemeClr val="bg2">
                    <a:lumMod val="50000"/>
                  </a:schemeClr>
                </a:solidFill>
                <a:latin typeface="Arial" panose="020B0604020202020204" pitchFamily="34" charset="0"/>
                <a:cs typeface="Arial" panose="020B0604020202020204" pitchFamily="34" charset="0"/>
              </a:rPr>
              <a:t>consultar desde el CRM la existencia y la ubicación</a:t>
            </a:r>
          </a:p>
          <a:p>
            <a:r>
              <a:rPr lang="es-MX" sz="850" dirty="0">
                <a:solidFill>
                  <a:schemeClr val="bg2">
                    <a:lumMod val="50000"/>
                  </a:schemeClr>
                </a:solidFill>
                <a:latin typeface="Arial" panose="020B0604020202020204" pitchFamily="34" charset="0"/>
                <a:cs typeface="Arial" panose="020B0604020202020204" pitchFamily="34" charset="0"/>
              </a:rPr>
              <a:t>de sus ítems en tiempo real. Podrá filtrar esta</a:t>
            </a:r>
          </a:p>
          <a:p>
            <a:r>
              <a:rPr lang="es-MX" sz="850" dirty="0">
                <a:solidFill>
                  <a:schemeClr val="bg2">
                    <a:lumMod val="50000"/>
                  </a:schemeClr>
                </a:solidFill>
                <a:latin typeface="Arial" panose="020B0604020202020204" pitchFamily="34" charset="0"/>
                <a:cs typeface="Arial" panose="020B0604020202020204" pitchFamily="34" charset="0"/>
              </a:rPr>
              <a:t>información a partir de diferentes criterios para</a:t>
            </a:r>
          </a:p>
          <a:p>
            <a:r>
              <a:rPr lang="es-MX" sz="850" dirty="0">
                <a:solidFill>
                  <a:schemeClr val="bg2">
                    <a:lumMod val="50000"/>
                  </a:schemeClr>
                </a:solidFill>
                <a:latin typeface="Arial" panose="020B0604020202020204" pitchFamily="34" charset="0"/>
                <a:cs typeface="Arial" panose="020B0604020202020204" pitchFamily="34" charset="0"/>
              </a:rPr>
              <a:t>facilitar la búsqueda sobre inventarios.</a:t>
            </a:r>
          </a:p>
          <a:p>
            <a:endParaRPr lang="es-MX" sz="850" dirty="0">
              <a:solidFill>
                <a:srgbClr val="20529C"/>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CUPO DISPONIBLE</a:t>
            </a:r>
          </a:p>
          <a:p>
            <a:r>
              <a:rPr lang="es-MX" sz="850" dirty="0">
                <a:solidFill>
                  <a:schemeClr val="bg2">
                    <a:lumMod val="50000"/>
                  </a:schemeClr>
                </a:solidFill>
                <a:latin typeface="Arial" panose="020B0604020202020204" pitchFamily="34" charset="0"/>
                <a:cs typeface="Arial" panose="020B0604020202020204" pitchFamily="34" charset="0"/>
              </a:rPr>
              <a:t>Permite conocer en tiempo real cuál es el cupo de crédito</a:t>
            </a:r>
          </a:p>
          <a:p>
            <a:r>
              <a:rPr lang="es-MX" sz="850" dirty="0">
                <a:solidFill>
                  <a:schemeClr val="bg2">
                    <a:lumMod val="50000"/>
                  </a:schemeClr>
                </a:solidFill>
                <a:latin typeface="Arial" panose="020B0604020202020204" pitchFamily="34" charset="0"/>
                <a:cs typeface="Arial" panose="020B0604020202020204" pitchFamily="34" charset="0"/>
              </a:rPr>
              <a:t>disponible asignado a los clientes, con ello pueden establecer acuerdos con los clientes y no comprometer más de lo permitido.</a:t>
            </a:r>
          </a:p>
          <a:p>
            <a:endParaRPr lang="es-MX" sz="850"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LISTA DE PRECIOS</a:t>
            </a:r>
          </a:p>
          <a:p>
            <a:r>
              <a:rPr lang="es-MX" sz="850" dirty="0">
                <a:solidFill>
                  <a:schemeClr val="bg2">
                    <a:lumMod val="50000"/>
                  </a:schemeClr>
                </a:solidFill>
                <a:latin typeface="Arial" panose="020B0604020202020204" pitchFamily="34" charset="0"/>
                <a:cs typeface="Arial" panose="020B0604020202020204" pitchFamily="34" charset="0"/>
              </a:rPr>
              <a:t>El sistema asocia listas de precios a los clientes</a:t>
            </a:r>
          </a:p>
          <a:p>
            <a:r>
              <a:rPr lang="es-MX" sz="850" dirty="0">
                <a:solidFill>
                  <a:schemeClr val="bg2">
                    <a:lumMod val="50000"/>
                  </a:schemeClr>
                </a:solidFill>
                <a:latin typeface="Arial" panose="020B0604020202020204" pitchFamily="34" charset="0"/>
                <a:cs typeface="Arial" panose="020B0604020202020204" pitchFamily="34" charset="0"/>
              </a:rPr>
              <a:t>según las políticas establecidas por la compañía.</a:t>
            </a:r>
          </a:p>
          <a:p>
            <a:endParaRPr lang="es-MX" sz="850"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FACTURACIÓN DEL ÚLTIMO AÑO</a:t>
            </a:r>
          </a:p>
          <a:p>
            <a:r>
              <a:rPr lang="es-MX" sz="850" dirty="0">
                <a:solidFill>
                  <a:schemeClr val="bg2">
                    <a:lumMod val="50000"/>
                  </a:schemeClr>
                </a:solidFill>
                <a:latin typeface="Arial" panose="020B0604020202020204" pitchFamily="34" charset="0"/>
                <a:cs typeface="Arial" panose="020B0604020202020204" pitchFamily="34" charset="0"/>
              </a:rPr>
              <a:t>A través de este módulo y gracias a la integración con la solución de software ERP Siesa Enterprise, los usuarios con privilegios del CRM podrán conocer las facturas gestionadas para cada uno de sus clientes.</a:t>
            </a:r>
          </a:p>
          <a:p>
            <a:endParaRPr lang="es-MX" sz="850"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CONDICIONES DE PAGO</a:t>
            </a:r>
          </a:p>
          <a:p>
            <a:r>
              <a:rPr lang="es-MX" sz="850" dirty="0">
                <a:solidFill>
                  <a:schemeClr val="bg2">
                    <a:lumMod val="50000"/>
                  </a:schemeClr>
                </a:solidFill>
                <a:latin typeface="Arial" panose="020B0604020202020204" pitchFamily="34" charset="0"/>
                <a:cs typeface="Arial" panose="020B0604020202020204" pitchFamily="34" charset="0"/>
              </a:rPr>
              <a:t>Permite tener la información a la mano de la forma de pago de los negocios, así permitir pronosticar los ingresos y el flujo de caja.</a:t>
            </a:r>
          </a:p>
          <a:p>
            <a:endParaRPr lang="es-MX" sz="850"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REPORTES</a:t>
            </a:r>
          </a:p>
          <a:p>
            <a:r>
              <a:rPr lang="es-MX" sz="850" dirty="0">
                <a:solidFill>
                  <a:schemeClr val="bg2">
                    <a:lumMod val="50000"/>
                  </a:schemeClr>
                </a:solidFill>
                <a:latin typeface="Arial" panose="020B0604020202020204" pitchFamily="34" charset="0"/>
                <a:cs typeface="Arial" panose="020B0604020202020204" pitchFamily="34" charset="0"/>
              </a:rPr>
              <a:t>Permite medir su impacto y realizar seguimiento de la estrategia comercial, mercadeo y servicio al cliente.</a:t>
            </a:r>
          </a:p>
          <a:p>
            <a:endParaRPr lang="es-MX" sz="850"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PEDIDOS</a:t>
            </a:r>
          </a:p>
          <a:p>
            <a:r>
              <a:rPr lang="es-MX" sz="850" dirty="0">
                <a:solidFill>
                  <a:schemeClr val="bg2">
                    <a:lumMod val="50000"/>
                  </a:schemeClr>
                </a:solidFill>
                <a:latin typeface="Arial" panose="020B0604020202020204" pitchFamily="34" charset="0"/>
                <a:cs typeface="Arial" panose="020B0604020202020204" pitchFamily="34" charset="0"/>
              </a:rPr>
              <a:t>Permite conocer qué pedidos han cargado a los clientes y su estado.</a:t>
            </a:r>
          </a:p>
          <a:p>
            <a:endParaRPr lang="es-MX" sz="850" dirty="0">
              <a:solidFill>
                <a:schemeClr val="bg2">
                  <a:lumMod val="50000"/>
                </a:schemeClr>
              </a:solidFill>
              <a:latin typeface="Arial" panose="020B0604020202020204" pitchFamily="34" charset="0"/>
              <a:cs typeface="Arial" panose="020B0604020202020204" pitchFamily="34" charset="0"/>
            </a:endParaRPr>
          </a:p>
          <a:p>
            <a:endParaRPr lang="es-MX" sz="850"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endParaRPr lang="es-MX" sz="850" b="1"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COMPORTAMIENTOS DE COMPRA</a:t>
            </a:r>
          </a:p>
          <a:p>
            <a:r>
              <a:rPr lang="es-MX" sz="850" dirty="0">
                <a:solidFill>
                  <a:schemeClr val="bg2">
                    <a:lumMod val="50000"/>
                  </a:schemeClr>
                </a:solidFill>
                <a:latin typeface="Arial" panose="020B0604020202020204" pitchFamily="34" charset="0"/>
                <a:cs typeface="Arial" panose="020B0604020202020204" pitchFamily="34" charset="0"/>
              </a:rPr>
              <a:t>Permite conocer el comportamiento de</a:t>
            </a:r>
          </a:p>
          <a:p>
            <a:r>
              <a:rPr lang="es-MX" sz="850" dirty="0">
                <a:solidFill>
                  <a:schemeClr val="bg2">
                    <a:lumMod val="50000"/>
                  </a:schemeClr>
                </a:solidFill>
                <a:latin typeface="Arial" panose="020B0604020202020204" pitchFamily="34" charset="0"/>
                <a:cs typeface="Arial" panose="020B0604020202020204" pitchFamily="34" charset="0"/>
              </a:rPr>
              <a:t>compra de los clientes , información en tiempo real acerca de qué</a:t>
            </a:r>
          </a:p>
          <a:p>
            <a:r>
              <a:rPr lang="es-MX" sz="850" dirty="0">
                <a:solidFill>
                  <a:schemeClr val="bg2">
                    <a:lumMod val="50000"/>
                  </a:schemeClr>
                </a:solidFill>
                <a:latin typeface="Arial" panose="020B0604020202020204" pitchFamily="34" charset="0"/>
                <a:cs typeface="Arial" panose="020B0604020202020204" pitchFamily="34" charset="0"/>
              </a:rPr>
              <a:t>productos ha dejado de comprar el cliente, qué productos son los que más consume, y cuánto consume por producto. Contrastado con las</a:t>
            </a:r>
          </a:p>
          <a:p>
            <a:r>
              <a:rPr lang="es-MX" sz="850" dirty="0">
                <a:solidFill>
                  <a:schemeClr val="bg2">
                    <a:lumMod val="50000"/>
                  </a:schemeClr>
                </a:solidFill>
                <a:latin typeface="Arial" panose="020B0604020202020204" pitchFamily="34" charset="0"/>
                <a:cs typeface="Arial" panose="020B0604020202020204" pitchFamily="34" charset="0"/>
              </a:rPr>
              <a:t>variables del negocio (unidades de negocio, líneas de negocio, ubicación geográfica, etc.).</a:t>
            </a:r>
          </a:p>
          <a:p>
            <a:endParaRPr lang="es-MX" sz="850" b="1"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CONTACTOS</a:t>
            </a:r>
          </a:p>
          <a:p>
            <a:r>
              <a:rPr lang="es-MX" sz="850" dirty="0">
                <a:solidFill>
                  <a:schemeClr val="bg2">
                    <a:lumMod val="50000"/>
                  </a:schemeClr>
                </a:solidFill>
                <a:latin typeface="Arial" panose="020B0604020202020204" pitchFamily="34" charset="0"/>
                <a:cs typeface="Arial" panose="020B0604020202020204" pitchFamily="34" charset="0"/>
              </a:rPr>
              <a:t>Permite registrar y gestionar información transaccional y no transaccional fundamental en la negociación y entrega de los</a:t>
            </a:r>
          </a:p>
          <a:p>
            <a:r>
              <a:rPr lang="es-MX" sz="850" dirty="0">
                <a:solidFill>
                  <a:schemeClr val="bg2">
                    <a:lumMod val="50000"/>
                  </a:schemeClr>
                </a:solidFill>
                <a:latin typeface="Arial" panose="020B0604020202020204" pitchFamily="34" charset="0"/>
                <a:cs typeface="Arial" panose="020B0604020202020204" pitchFamily="34" charset="0"/>
              </a:rPr>
              <a:t>productos o servicios de los interlocutores de las cuentas. </a:t>
            </a:r>
          </a:p>
          <a:p>
            <a:endParaRPr lang="es-MX" sz="850" b="1" dirty="0">
              <a:solidFill>
                <a:srgbClr val="20529C"/>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LEADS</a:t>
            </a:r>
          </a:p>
          <a:p>
            <a:r>
              <a:rPr lang="es-MX" sz="850" dirty="0">
                <a:solidFill>
                  <a:schemeClr val="bg2">
                    <a:lumMod val="50000"/>
                  </a:schemeClr>
                </a:solidFill>
                <a:latin typeface="Arial" panose="020B0604020202020204" pitchFamily="34" charset="0"/>
                <a:cs typeface="Arial" panose="020B0604020202020204" pitchFamily="34" charset="0"/>
              </a:rPr>
              <a:t>Capturar la información de todos aquellos prospectos de venta para su posterior calificación y conversión a oportunidad.</a:t>
            </a:r>
          </a:p>
          <a:p>
            <a:endParaRPr lang="es-MX" sz="850" b="1"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COTIZACIONES Y PEDIDOS</a:t>
            </a:r>
          </a:p>
          <a:p>
            <a:r>
              <a:rPr lang="es-MX" sz="850" dirty="0">
                <a:solidFill>
                  <a:schemeClr val="bg2">
                    <a:lumMod val="50000"/>
                  </a:schemeClr>
                </a:solidFill>
                <a:latin typeface="Arial" panose="020B0604020202020204" pitchFamily="34" charset="0"/>
                <a:cs typeface="Arial" panose="020B0604020202020204" pitchFamily="34" charset="0"/>
              </a:rPr>
              <a:t>Desde el módulo “Oportunidades” podrá hacer las cotizaciones y pedidos de su gestión comercial. Gracias a la conexión con el sistema Siesa Enterprise podrá consultar listados de precios y disponibilidad de inventarios, entre otros; así mismo podrá exportar la cotización a formato </a:t>
            </a:r>
            <a:r>
              <a:rPr lang="es-MX" sz="850" dirty="0" err="1">
                <a:solidFill>
                  <a:schemeClr val="bg2">
                    <a:lumMod val="50000"/>
                  </a:schemeClr>
                </a:solidFill>
                <a:latin typeface="Arial" panose="020B0604020202020204" pitchFamily="34" charset="0"/>
                <a:cs typeface="Arial" panose="020B0604020202020204" pitchFamily="34" charset="0"/>
              </a:rPr>
              <a:t>pdf</a:t>
            </a:r>
            <a:r>
              <a:rPr lang="es-MX" sz="850" dirty="0">
                <a:solidFill>
                  <a:schemeClr val="bg2">
                    <a:lumMod val="50000"/>
                  </a:schemeClr>
                </a:solidFill>
                <a:latin typeface="Arial" panose="020B0604020202020204" pitchFamily="34" charset="0"/>
                <a:cs typeface="Arial" panose="020B0604020202020204" pitchFamily="34" charset="0"/>
              </a:rPr>
              <a:t> y enviarla de inmediato por correo electrónico, por otra parte, el sistema creará automáticamente la orden de pedido en el Software ERP Siesa Enterprise.</a:t>
            </a:r>
          </a:p>
          <a:p>
            <a:endParaRPr lang="es-MX" sz="850" b="1"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ANÁLISIS DE CASOS (PQRS)</a:t>
            </a:r>
          </a:p>
          <a:p>
            <a:r>
              <a:rPr lang="es-MX" sz="850" dirty="0">
                <a:solidFill>
                  <a:schemeClr val="bg2">
                    <a:lumMod val="50000"/>
                  </a:schemeClr>
                </a:solidFill>
                <a:latin typeface="Arial" panose="020B0604020202020204" pitchFamily="34" charset="0"/>
                <a:cs typeface="Arial" panose="020B0604020202020204" pitchFamily="34" charset="0"/>
              </a:rPr>
              <a:t>Permite el registro de los casos (Peticiones, Quejas, Reclamos y Sugerencias) correspondientes a los clientes facilitando la implementación de políticas exclusivas frente a este segmento. </a:t>
            </a:r>
          </a:p>
          <a:p>
            <a:endParaRPr lang="es-MX" sz="85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EE0B1ABC-0456-BB41-A2F4-1AAD2E984638}"/>
              </a:ext>
            </a:extLst>
          </p:cNvPr>
          <p:cNvPicPr>
            <a:picLocks noChangeAspect="1"/>
          </p:cNvPicPr>
          <p:nvPr/>
        </p:nvPicPr>
        <p:blipFill>
          <a:blip r:embed="rId3"/>
          <a:stretch>
            <a:fillRect/>
          </a:stretch>
        </p:blipFill>
        <p:spPr>
          <a:xfrm>
            <a:off x="1448985" y="665018"/>
            <a:ext cx="8099694" cy="5062309"/>
          </a:xfrm>
          <a:prstGeom prst="rect">
            <a:avLst/>
          </a:prstGeom>
        </p:spPr>
      </p:pic>
    </p:spTree>
    <p:extLst>
      <p:ext uri="{BB962C8B-B14F-4D97-AF65-F5344CB8AC3E}">
        <p14:creationId xmlns:p14="http://schemas.microsoft.com/office/powerpoint/2010/main" val="4274493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AD90A-C933-BB46-B7B5-23A554FBCD6B}"/>
              </a:ext>
            </a:extLst>
          </p:cNvPr>
          <p:cNvSpPr/>
          <p:nvPr/>
        </p:nvSpPr>
        <p:spPr>
          <a:xfrm>
            <a:off x="0" y="7683885"/>
            <a:ext cx="7772400" cy="237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3AA0166-7BA2-A647-AB28-DCF7A7BB4F69}"/>
              </a:ext>
            </a:extLst>
          </p:cNvPr>
          <p:cNvCxnSpPr>
            <a:cxnSpLocks/>
          </p:cNvCxnSpPr>
          <p:nvPr/>
        </p:nvCxnSpPr>
        <p:spPr>
          <a:xfrm flipV="1">
            <a:off x="725963" y="8357442"/>
            <a:ext cx="3435015"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C95E6E-3FC5-9247-9ED4-A203F43C6841}"/>
              </a:ext>
            </a:extLst>
          </p:cNvPr>
          <p:cNvCxnSpPr>
            <a:cxnSpLocks/>
          </p:cNvCxnSpPr>
          <p:nvPr/>
        </p:nvCxnSpPr>
        <p:spPr>
          <a:xfrm flipV="1">
            <a:off x="529239" y="1380213"/>
            <a:ext cx="6707571" cy="1"/>
          </a:xfrm>
          <a:prstGeom prst="line">
            <a:avLst/>
          </a:prstGeom>
          <a:ln w="6350">
            <a:solidFill>
              <a:srgbClr val="004B96"/>
            </a:solidFill>
            <a:prstDash val="solid"/>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12DA6EA5-3444-604A-99F1-9D8B01C5085C}"/>
              </a:ext>
            </a:extLst>
          </p:cNvPr>
          <p:cNvSpPr>
            <a:spLocks noGrp="1"/>
          </p:cNvSpPr>
          <p:nvPr>
            <p:ph type="sldNum" sz="quarter" idx="12"/>
          </p:nvPr>
        </p:nvSpPr>
        <p:spPr/>
        <p:txBody>
          <a:bodyPr/>
          <a:lstStyle/>
          <a:p>
            <a:fld id="{D7F1FDA5-5F8B-2D42-9A26-A2C7BB1C0243}" type="slidenum">
              <a:rPr lang="en-US" smtClean="0"/>
              <a:t>2</a:t>
            </a:fld>
            <a:endParaRPr lang="en-US"/>
          </a:p>
        </p:txBody>
      </p:sp>
      <p:sp>
        <p:nvSpPr>
          <p:cNvPr id="13" name="Título 1">
            <a:extLst>
              <a:ext uri="{FF2B5EF4-FFF2-40B4-BE49-F238E27FC236}">
                <a16:creationId xmlns:a16="http://schemas.microsoft.com/office/drawing/2014/main" id="{28BB4522-CB69-A04B-9698-8EAE3CA42439}"/>
              </a:ext>
            </a:extLst>
          </p:cNvPr>
          <p:cNvSpPr txBox="1">
            <a:spLocks/>
          </p:cNvSpPr>
          <p:nvPr/>
        </p:nvSpPr>
        <p:spPr>
          <a:xfrm>
            <a:off x="688944" y="2452850"/>
            <a:ext cx="3147015" cy="1151907"/>
          </a:xfrm>
          <a:prstGeom prst="rect">
            <a:avLst/>
          </a:prstGeom>
        </p:spPr>
        <p:txBody>
          <a:bodyPr vert="horz" lIns="91440" tIns="45720" rIns="91440" bIns="45720" rtlCol="0" anchor="b">
            <a:normAutofit/>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s-CO" sz="1800" dirty="0">
                <a:solidFill>
                  <a:srgbClr val="004B96"/>
                </a:solidFill>
                <a:latin typeface="Arial" panose="020B0604020202020204" pitchFamily="34" charset="0"/>
                <a:ea typeface="Roboto Light" panose="02000000000000000000" pitchFamily="2" charset="0"/>
                <a:cs typeface="Arial" panose="020B0604020202020204" pitchFamily="34" charset="0"/>
              </a:rPr>
              <a:t>Señores:</a:t>
            </a:r>
            <a:br>
              <a:rPr lang="es-CO" sz="1800" dirty="0">
                <a:solidFill>
                  <a:srgbClr val="004B96"/>
                </a:solidFill>
                <a:latin typeface="Arial" panose="020B0604020202020204" pitchFamily="34" charset="0"/>
                <a:ea typeface="Roboto Light" panose="02000000000000000000" pitchFamily="2" charset="0"/>
                <a:cs typeface="Arial" panose="020B0604020202020204" pitchFamily="34" charset="0"/>
              </a:rPr>
            </a:br>
            <a:r>
              <a:rPr lang="es-CO" sz="1800" dirty="0">
                <a:solidFill>
                  <a:srgbClr val="004B96"/>
                </a:solidFill>
                <a:latin typeface="Arial" panose="020B0604020202020204" pitchFamily="34" charset="0"/>
                <a:ea typeface="Roboto Medium" panose="02000000000000000000" pitchFamily="2" charset="0"/>
                <a:cs typeface="Arial" panose="020B0604020202020204" pitchFamily="34" charset="0"/>
              </a:rPr>
              <a:t>EMPRESA CLIENTE</a:t>
            </a:r>
            <a:br>
              <a:rPr lang="en-CO" sz="1800" dirty="0">
                <a:solidFill>
                  <a:srgbClr val="004B96"/>
                </a:solidFill>
                <a:latin typeface="Arial" panose="020B0604020202020204" pitchFamily="34" charset="0"/>
                <a:ea typeface="Roboto Light" panose="02000000000000000000" pitchFamily="2" charset="0"/>
                <a:cs typeface="Arial" panose="020B0604020202020204" pitchFamily="34" charset="0"/>
              </a:rPr>
            </a:br>
            <a:r>
              <a:rPr lang="es-ES" sz="1800" dirty="0">
                <a:solidFill>
                  <a:srgbClr val="004B96"/>
                </a:solidFill>
                <a:latin typeface="Arial" panose="020B0604020202020204" pitchFamily="34" charset="0"/>
                <a:ea typeface="Roboto Light" panose="02000000000000000000" pitchFamily="2" charset="0"/>
                <a:cs typeface="Arial" panose="020B0604020202020204" pitchFamily="34" charset="0"/>
              </a:rPr>
              <a:t>La Ciudad.</a:t>
            </a:r>
            <a:endParaRPr lang="en-CO" sz="1800" dirty="0">
              <a:solidFill>
                <a:srgbClr val="004B96"/>
              </a:solidFill>
              <a:latin typeface="Arial" panose="020B0604020202020204" pitchFamily="34" charset="0"/>
              <a:ea typeface="Roboto Light" panose="02000000000000000000" pitchFamily="2" charset="0"/>
              <a:cs typeface="Arial" panose="020B0604020202020204" pitchFamily="34" charset="0"/>
            </a:endParaRPr>
          </a:p>
        </p:txBody>
      </p:sp>
      <p:sp>
        <p:nvSpPr>
          <p:cNvPr id="15" name="Marcador de contenido 2">
            <a:extLst>
              <a:ext uri="{FF2B5EF4-FFF2-40B4-BE49-F238E27FC236}">
                <a16:creationId xmlns:a16="http://schemas.microsoft.com/office/drawing/2014/main" id="{9A8F0D75-5370-1B41-ACF3-ADAC941E2352}"/>
              </a:ext>
            </a:extLst>
          </p:cNvPr>
          <p:cNvSpPr txBox="1">
            <a:spLocks/>
          </p:cNvSpPr>
          <p:nvPr/>
        </p:nvSpPr>
        <p:spPr>
          <a:xfrm>
            <a:off x="637648" y="3963207"/>
            <a:ext cx="6226290" cy="3410684"/>
          </a:xfrm>
          <a:prstGeom prst="rect">
            <a:avLst/>
          </a:prstGeom>
        </p:spPr>
        <p:txBody>
          <a:bodyPr vert="horz" lIns="91440" tIns="45720" rIns="91440" bIns="45720" rtlCol="0">
            <a:noAutofit/>
          </a:bodyPr>
          <a:lstStyle>
            <a:lvl1pPr marL="0" indent="0" algn="ctr" defTabSz="777240" rtl="0" eaLnBrk="1" latinLnBrk="0" hangingPunct="1">
              <a:lnSpc>
                <a:spcPct val="90000"/>
              </a:lnSpc>
              <a:spcBef>
                <a:spcPts val="850"/>
              </a:spcBef>
              <a:buFont typeface="Arial" panose="020B0604020202020204" pitchFamily="34" charset="0"/>
              <a:buNone/>
              <a:defRPr sz="2040" kern="1200">
                <a:solidFill>
                  <a:schemeClr val="tx1"/>
                </a:solidFill>
                <a:latin typeface="+mn-lt"/>
                <a:ea typeface="+mn-ea"/>
                <a:cs typeface="+mn-cs"/>
              </a:defRPr>
            </a:lvl1pPr>
            <a:lvl2pPr marL="388620" indent="0" algn="ctr" defTabSz="777240" rtl="0" eaLnBrk="1" latinLnBrk="0" hangingPunct="1">
              <a:lnSpc>
                <a:spcPct val="90000"/>
              </a:lnSpc>
              <a:spcBef>
                <a:spcPts val="425"/>
              </a:spcBef>
              <a:buFont typeface="Arial" panose="020B0604020202020204" pitchFamily="34" charset="0"/>
              <a:buNone/>
              <a:defRPr sz="1700" kern="1200">
                <a:solidFill>
                  <a:schemeClr val="tx1"/>
                </a:solidFill>
                <a:latin typeface="+mn-lt"/>
                <a:ea typeface="+mn-ea"/>
                <a:cs typeface="+mn-cs"/>
              </a:defRPr>
            </a:lvl2pPr>
            <a:lvl3pPr marL="777240" indent="0" algn="ctr" defTabSz="777240" rtl="0" eaLnBrk="1" latinLnBrk="0" hangingPunct="1">
              <a:lnSpc>
                <a:spcPct val="90000"/>
              </a:lnSpc>
              <a:spcBef>
                <a:spcPts val="425"/>
              </a:spcBef>
              <a:buFont typeface="Arial" panose="020B0604020202020204" pitchFamily="34" charset="0"/>
              <a:buNone/>
              <a:defRPr sz="1530" kern="1200">
                <a:solidFill>
                  <a:schemeClr val="tx1"/>
                </a:solidFill>
                <a:latin typeface="+mn-lt"/>
                <a:ea typeface="+mn-ea"/>
                <a:cs typeface="+mn-cs"/>
              </a:defRPr>
            </a:lvl3pPr>
            <a:lvl4pPr marL="11658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4pPr>
            <a:lvl5pPr marL="155448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5pPr>
            <a:lvl6pPr marL="194310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6pPr>
            <a:lvl7pPr marL="233172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7pPr>
            <a:lvl8pPr marL="272034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8pPr>
            <a:lvl9pPr marL="3108960" indent="0" algn="ctr" defTabSz="777240" rtl="0" eaLnBrk="1" latinLnBrk="0" hangingPunct="1">
              <a:lnSpc>
                <a:spcPct val="90000"/>
              </a:lnSpc>
              <a:spcBef>
                <a:spcPts val="425"/>
              </a:spcBef>
              <a:buFont typeface="Arial" panose="020B0604020202020204" pitchFamily="34" charset="0"/>
              <a:buNone/>
              <a:defRPr sz="1360" kern="1200">
                <a:solidFill>
                  <a:schemeClr val="tx1"/>
                </a:solidFill>
                <a:latin typeface="+mn-lt"/>
                <a:ea typeface="+mn-ea"/>
                <a:cs typeface="+mn-cs"/>
              </a:defRPr>
            </a:lvl9pPr>
          </a:lstStyle>
          <a:p>
            <a:pPr algn="l">
              <a:lnSpc>
                <a:spcPct val="100000"/>
              </a:lnSpc>
            </a:pPr>
            <a:r>
              <a:rPr lang="es-ES"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rPr>
              <a:t>Cordial Saludo.</a:t>
            </a:r>
            <a:endParaRPr lang="en-CO"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endParaRPr>
          </a:p>
          <a:p>
            <a:pPr algn="l">
              <a:lnSpc>
                <a:spcPct val="100000"/>
              </a:lnSpc>
            </a:pPr>
            <a:r>
              <a:rPr lang="es-ES"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rPr>
              <a:t> </a:t>
            </a:r>
            <a:endParaRPr lang="en-CO"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endParaRPr>
          </a:p>
          <a:p>
            <a:pPr algn="l">
              <a:lnSpc>
                <a:spcPct val="100000"/>
              </a:lnSpc>
            </a:pPr>
            <a:r>
              <a:rPr lang="es-ES"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rPr>
              <a:t>Como respuesta a su amable solicitud, a continuación, presentamos nuestra propuesta para los requerimientos de capacitación en la solución ERP Siesa Enterprise</a:t>
            </a:r>
            <a:endParaRPr lang="en-CO"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endParaRPr>
          </a:p>
          <a:p>
            <a:pPr algn="l">
              <a:lnSpc>
                <a:spcPct val="100000"/>
              </a:lnSpc>
            </a:pPr>
            <a:r>
              <a:rPr lang="es-ES"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rPr>
              <a:t>Siesa por más de 39 años ha venido apoyando el crecimiento de las empresas colombianas y cuenta con una amplia experiencia en el mercado de diferentes sectores como Financiero, Comercial, Construcción, Servicios, Minería, Industrial, Agrícola y Educación, asumiendo un importante liderazgo en el mercado Nacional y de la región Andina</a:t>
            </a:r>
            <a:r>
              <a:rPr lang="en-US"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rPr>
              <a:t>.</a:t>
            </a:r>
          </a:p>
          <a:p>
            <a:pPr algn="l">
              <a:lnSpc>
                <a:spcPct val="100000"/>
              </a:lnSpc>
            </a:pPr>
            <a:r>
              <a:rPr lang="es-ES"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rPr>
              <a:t>Sin otro en particular y seguros de poder responderles a la confianza depositada por ustedes en nuestra compañía, quedamos pendientes de una pronta respuesta.</a:t>
            </a:r>
            <a:endParaRPr lang="en-CO"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endParaRPr>
          </a:p>
          <a:p>
            <a:pPr algn="l">
              <a:lnSpc>
                <a:spcPct val="100000"/>
              </a:lnSpc>
            </a:pPr>
            <a:endParaRPr lang="en-CO" sz="14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66CA6B3F-291E-6046-A6C4-356B71584A33}"/>
              </a:ext>
            </a:extLst>
          </p:cNvPr>
          <p:cNvSpPr/>
          <p:nvPr/>
        </p:nvSpPr>
        <p:spPr>
          <a:xfrm>
            <a:off x="688944" y="1748278"/>
            <a:ext cx="3249608" cy="338554"/>
          </a:xfrm>
          <a:prstGeom prst="rect">
            <a:avLst/>
          </a:prstGeom>
        </p:spPr>
        <p:txBody>
          <a:bodyPr wrap="none">
            <a:spAutoFit/>
          </a:bodyPr>
          <a:lstStyle/>
          <a:p>
            <a:pPr>
              <a:spcAft>
                <a:spcPts val="0"/>
              </a:spcAft>
            </a:pPr>
            <a:r>
              <a:rPr lang="es-ES" sz="16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rPr>
              <a:t>Santiago de Cali, Julio 4 de 2020.</a:t>
            </a:r>
            <a:endParaRPr lang="en-CO" sz="1600" dirty="0">
              <a:solidFill>
                <a:schemeClr val="tx2">
                  <a:lumMod val="75000"/>
                </a:schemeClr>
              </a:solidFill>
              <a:latin typeface="Arial" panose="020B0604020202020204" pitchFamily="34" charset="0"/>
              <a:ea typeface="Roboto Light"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B5642AE6-D8A1-ED4D-8501-87EA6D2C5988}"/>
              </a:ext>
            </a:extLst>
          </p:cNvPr>
          <p:cNvSpPr/>
          <p:nvPr/>
        </p:nvSpPr>
        <p:spPr>
          <a:xfrm>
            <a:off x="676088" y="8423754"/>
            <a:ext cx="3137074" cy="1200329"/>
          </a:xfrm>
          <a:prstGeom prst="rect">
            <a:avLst/>
          </a:prstGeom>
        </p:spPr>
        <p:txBody>
          <a:bodyPr wrap="square">
            <a:spAutoFit/>
          </a:bodyPr>
          <a:lstStyle/>
          <a:p>
            <a:pPr algn="just">
              <a:spcAft>
                <a:spcPts val="0"/>
              </a:spcAft>
            </a:pPr>
            <a:r>
              <a:rPr lang="es-ES" dirty="0">
                <a:solidFill>
                  <a:srgbClr val="004B96"/>
                </a:solidFill>
                <a:latin typeface="Arial" panose="020B0604020202020204" pitchFamily="34" charset="0"/>
                <a:ea typeface="Roboto Light" panose="02000000000000000000" pitchFamily="2" charset="0"/>
                <a:cs typeface="Arial" panose="020B0604020202020204" pitchFamily="34" charset="0"/>
              </a:rPr>
              <a:t>NOMBRE DEL EJECUTIVO</a:t>
            </a:r>
          </a:p>
          <a:p>
            <a:pPr algn="just">
              <a:spcAft>
                <a:spcPts val="0"/>
              </a:spcAft>
            </a:pPr>
            <a:r>
              <a:rPr lang="es-ES" dirty="0">
                <a:solidFill>
                  <a:srgbClr val="004B96"/>
                </a:solidFill>
                <a:latin typeface="Arial" panose="020B0604020202020204" pitchFamily="34" charset="0"/>
                <a:ea typeface="Roboto Medium" panose="02000000000000000000" pitchFamily="2" charset="0"/>
                <a:cs typeface="Arial" panose="020B0604020202020204" pitchFamily="34" charset="0"/>
              </a:rPr>
              <a:t>Ejecutiva Comercial.</a:t>
            </a:r>
            <a:endParaRPr lang="es-ES" dirty="0">
              <a:solidFill>
                <a:srgbClr val="004B96"/>
              </a:solidFill>
              <a:latin typeface="Arial" panose="020B0604020202020204" pitchFamily="34" charset="0"/>
              <a:ea typeface="Roboto Light" panose="02000000000000000000" pitchFamily="2" charset="0"/>
              <a:cs typeface="Arial" panose="020B0604020202020204" pitchFamily="34" charset="0"/>
            </a:endParaRPr>
          </a:p>
          <a:p>
            <a:pPr algn="just">
              <a:spcAft>
                <a:spcPts val="0"/>
              </a:spcAft>
            </a:pPr>
            <a:r>
              <a:rPr lang="es-ES" dirty="0">
                <a:solidFill>
                  <a:srgbClr val="004B96"/>
                </a:solidFill>
                <a:latin typeface="Arial" panose="020B0604020202020204" pitchFamily="34" charset="0"/>
                <a:ea typeface="Roboto Light"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correo@siesa.com</a:t>
            </a:r>
            <a:endParaRPr lang="en-CO" dirty="0">
              <a:solidFill>
                <a:srgbClr val="004B96"/>
              </a:solidFill>
              <a:latin typeface="Arial" panose="020B0604020202020204" pitchFamily="34" charset="0"/>
              <a:ea typeface="Roboto Light" panose="02000000000000000000" pitchFamily="2" charset="0"/>
              <a:cs typeface="Arial" panose="020B0604020202020204" pitchFamily="34" charset="0"/>
            </a:endParaRPr>
          </a:p>
          <a:p>
            <a:r>
              <a:rPr lang="es-ES" dirty="0">
                <a:solidFill>
                  <a:srgbClr val="004B96"/>
                </a:solidFill>
                <a:latin typeface="Arial" panose="020B0604020202020204" pitchFamily="34" charset="0"/>
                <a:ea typeface="Roboto Light" panose="02000000000000000000" pitchFamily="2" charset="0"/>
                <a:cs typeface="Arial" panose="020B0604020202020204" pitchFamily="34" charset="0"/>
              </a:rPr>
              <a:t>310 1111111</a:t>
            </a:r>
            <a:endParaRPr lang="en-CO" dirty="0">
              <a:solidFill>
                <a:srgbClr val="004B96"/>
              </a:solidFill>
              <a:latin typeface="Arial" panose="020B0604020202020204" pitchFamily="34" charset="0"/>
              <a:ea typeface="Roboto Light"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12B267BC-1704-3145-87A1-90F46B576D49}"/>
              </a:ext>
            </a:extLst>
          </p:cNvPr>
          <p:cNvSpPr/>
          <p:nvPr/>
        </p:nvSpPr>
        <p:spPr>
          <a:xfrm>
            <a:off x="676088" y="7943237"/>
            <a:ext cx="1697901" cy="369332"/>
          </a:xfrm>
          <a:prstGeom prst="rect">
            <a:avLst/>
          </a:prstGeom>
        </p:spPr>
        <p:txBody>
          <a:bodyPr wrap="none">
            <a:spAutoFit/>
          </a:bodyPr>
          <a:lstStyle/>
          <a:p>
            <a:r>
              <a:rPr lang="es-ES" b="1" dirty="0">
                <a:solidFill>
                  <a:srgbClr val="004B96"/>
                </a:solidFill>
                <a:latin typeface="Roboto" panose="02000000000000000000" pitchFamily="2" charset="0"/>
                <a:ea typeface="Roboto" panose="02000000000000000000" pitchFamily="2" charset="0"/>
              </a:rPr>
              <a:t>Cordialmente, </a:t>
            </a:r>
            <a:endParaRPr lang="en-CO" b="1" dirty="0">
              <a:solidFill>
                <a:srgbClr val="004B96"/>
              </a:solidFill>
              <a:latin typeface="Roboto" panose="02000000000000000000" pitchFamily="2" charset="0"/>
              <a:ea typeface="Roboto" panose="02000000000000000000" pitchFamily="2" charset="0"/>
            </a:endParaRPr>
          </a:p>
        </p:txBody>
      </p:sp>
      <p:pic>
        <p:nvPicPr>
          <p:cNvPr id="20" name="Picture 4">
            <a:extLst>
              <a:ext uri="{FF2B5EF4-FFF2-40B4-BE49-F238E27FC236}">
                <a16:creationId xmlns:a16="http://schemas.microsoft.com/office/drawing/2014/main" id="{49A13E4D-C975-5346-B809-EFA1CD32B509}"/>
              </a:ext>
            </a:extLst>
          </p:cNvPr>
          <p:cNvPicPr>
            <a:picLocks noChangeAspect="1"/>
          </p:cNvPicPr>
          <p:nvPr/>
        </p:nvPicPr>
        <p:blipFill>
          <a:blip r:embed="rId3"/>
          <a:stretch>
            <a:fillRect/>
          </a:stretch>
        </p:blipFill>
        <p:spPr>
          <a:xfrm>
            <a:off x="5950256" y="817511"/>
            <a:ext cx="1292905" cy="562702"/>
          </a:xfrm>
          <a:prstGeom prst="rect">
            <a:avLst/>
          </a:prstGeom>
        </p:spPr>
      </p:pic>
    </p:spTree>
    <p:extLst>
      <p:ext uri="{BB962C8B-B14F-4D97-AF65-F5344CB8AC3E}">
        <p14:creationId xmlns:p14="http://schemas.microsoft.com/office/powerpoint/2010/main" val="1051239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065409"/>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20</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454366"/>
            <a:ext cx="1292905" cy="562702"/>
          </a:xfrm>
          <a:prstGeom prst="rect">
            <a:avLst/>
          </a:prstGeom>
        </p:spPr>
      </p:pic>
      <p:sp>
        <p:nvSpPr>
          <p:cNvPr id="10" name="TextBox 5">
            <a:extLst>
              <a:ext uri="{FF2B5EF4-FFF2-40B4-BE49-F238E27FC236}">
                <a16:creationId xmlns:a16="http://schemas.microsoft.com/office/drawing/2014/main" id="{C882B903-7151-A64F-AA36-3E49DBC58B79}"/>
              </a:ext>
            </a:extLst>
          </p:cNvPr>
          <p:cNvSpPr txBox="1"/>
          <p:nvPr/>
        </p:nvSpPr>
        <p:spPr>
          <a:xfrm>
            <a:off x="529239" y="454366"/>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SIESA CRM</a:t>
            </a:r>
            <a:endParaRPr lang="en-US" spc="300" dirty="0"/>
          </a:p>
        </p:txBody>
      </p:sp>
      <p:sp>
        <p:nvSpPr>
          <p:cNvPr id="11" name="TextBox 10">
            <a:extLst>
              <a:ext uri="{FF2B5EF4-FFF2-40B4-BE49-F238E27FC236}">
                <a16:creationId xmlns:a16="http://schemas.microsoft.com/office/drawing/2014/main" id="{110CF9A0-617A-F44C-8A9A-5FA12CE00254}"/>
              </a:ext>
            </a:extLst>
          </p:cNvPr>
          <p:cNvSpPr txBox="1"/>
          <p:nvPr/>
        </p:nvSpPr>
        <p:spPr>
          <a:xfrm>
            <a:off x="446109" y="1331165"/>
            <a:ext cx="3278777" cy="276999"/>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I. CRM</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TextBox 7">
            <a:extLst>
              <a:ext uri="{FF2B5EF4-FFF2-40B4-BE49-F238E27FC236}">
                <a16:creationId xmlns:a16="http://schemas.microsoft.com/office/drawing/2014/main" id="{E1E7672A-D26D-B945-846D-9819E13DEC54}"/>
              </a:ext>
            </a:extLst>
          </p:cNvPr>
          <p:cNvSpPr txBox="1"/>
          <p:nvPr/>
        </p:nvSpPr>
        <p:spPr>
          <a:xfrm>
            <a:off x="446109" y="2145860"/>
            <a:ext cx="2874034" cy="615553"/>
          </a:xfrm>
          <a:prstGeom prst="rect">
            <a:avLst/>
          </a:prstGeom>
          <a:noFill/>
        </p:spPr>
        <p:txBody>
          <a:bodyPr wrap="square" rtlCol="0">
            <a:spAutoFit/>
          </a:bodyPr>
          <a:lstStyle/>
          <a:p>
            <a:r>
              <a:rPr lang="es-MX" sz="850" b="1" dirty="0">
                <a:solidFill>
                  <a:schemeClr val="bg2">
                    <a:lumMod val="25000"/>
                  </a:schemeClr>
                </a:solidFill>
                <a:latin typeface="Arial" panose="020B0604020202020204" pitchFamily="34" charset="0"/>
                <a:cs typeface="Arial" panose="020B0604020202020204" pitchFamily="34" charset="0"/>
              </a:rPr>
              <a:t> </a:t>
            </a:r>
          </a:p>
          <a:p>
            <a:endParaRPr lang="en-US" sz="850" dirty="0">
              <a:solidFill>
                <a:schemeClr val="bg2">
                  <a:lumMod val="50000"/>
                </a:schemeClr>
              </a:solidFill>
              <a:latin typeface="Arial" panose="020B0604020202020204" pitchFamily="34" charset="0"/>
              <a:cs typeface="Arial" panose="020B0604020202020204" pitchFamily="34" charset="0"/>
            </a:endParaRPr>
          </a:p>
          <a:p>
            <a:endParaRPr lang="en-US" sz="850" dirty="0">
              <a:solidFill>
                <a:schemeClr val="tx1">
                  <a:lumMod val="50000"/>
                  <a:lumOff val="50000"/>
                </a:schemeClr>
              </a:solidFill>
              <a:latin typeface="Arial" panose="020B0604020202020204" pitchFamily="34" charset="0"/>
              <a:cs typeface="Arial" panose="020B0604020202020204" pitchFamily="34" charset="0"/>
            </a:endParaRPr>
          </a:p>
          <a:p>
            <a:endParaRPr lang="es-MX" sz="850" b="1" dirty="0">
              <a:solidFill>
                <a:srgbClr val="004B96"/>
              </a:solidFill>
              <a:latin typeface="Arial" panose="020B0604020202020204" pitchFamily="34" charset="0"/>
              <a:cs typeface="Arial" panose="020B0604020202020204" pitchFamily="34" charset="0"/>
            </a:endParaRPr>
          </a:p>
        </p:txBody>
      </p:sp>
      <p:sp>
        <p:nvSpPr>
          <p:cNvPr id="13" name="TextBox 7">
            <a:extLst>
              <a:ext uri="{FF2B5EF4-FFF2-40B4-BE49-F238E27FC236}">
                <a16:creationId xmlns:a16="http://schemas.microsoft.com/office/drawing/2014/main" id="{E1E7672A-D26D-B945-846D-9819E13DEC54}"/>
              </a:ext>
            </a:extLst>
          </p:cNvPr>
          <p:cNvSpPr txBox="1"/>
          <p:nvPr/>
        </p:nvSpPr>
        <p:spPr>
          <a:xfrm>
            <a:off x="415821" y="1515680"/>
            <a:ext cx="6934405" cy="2192908"/>
          </a:xfrm>
          <a:prstGeom prst="rect">
            <a:avLst/>
          </a:prstGeom>
          <a:noFill/>
        </p:spPr>
        <p:txBody>
          <a:bodyPr wrap="square" numCol="1" rtlCol="0">
            <a:spAutoFit/>
          </a:bodyPr>
          <a:lstStyle/>
          <a:p>
            <a:endParaRPr lang="es-MX" sz="850" b="1" dirty="0">
              <a:solidFill>
                <a:srgbClr val="20529C"/>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CUENTAS</a:t>
            </a:r>
          </a:p>
          <a:p>
            <a:r>
              <a:rPr lang="es-MX" sz="850" dirty="0">
                <a:solidFill>
                  <a:schemeClr val="bg2">
                    <a:lumMod val="50000"/>
                  </a:schemeClr>
                </a:solidFill>
                <a:latin typeface="Arial" panose="020B0604020202020204" pitchFamily="34" charset="0"/>
                <a:cs typeface="Arial" panose="020B0604020202020204" pitchFamily="34" charset="0"/>
              </a:rPr>
              <a:t>Centraliza toda la información de los clientes. Podrá visualizar la información personalizada e Histórica como: Reuniones, llamadas, documentos, cotizaciones y ventas; información sobre manejo de PQRS. Adicionalmente, se establecerá la conexión con la solución de software ERP Siesa Enterprise, permitiendo el acceso a información histórica de ventas, cupo de crédito disponible, promedio de </a:t>
            </a:r>
            <a:r>
              <a:rPr lang="pt-BR" sz="850" dirty="0">
                <a:solidFill>
                  <a:schemeClr val="bg2">
                    <a:lumMod val="50000"/>
                  </a:schemeClr>
                </a:solidFill>
                <a:latin typeface="Arial" panose="020B0604020202020204" pitchFamily="34" charset="0"/>
                <a:cs typeface="Arial" panose="020B0604020202020204" pitchFamily="34" charset="0"/>
              </a:rPr>
              <a:t>compras </a:t>
            </a:r>
            <a:r>
              <a:rPr lang="pt-BR" sz="850" dirty="0" err="1">
                <a:solidFill>
                  <a:schemeClr val="bg2">
                    <a:lumMod val="50000"/>
                  </a:schemeClr>
                </a:solidFill>
                <a:latin typeface="Arial" panose="020B0604020202020204" pitchFamily="34" charset="0"/>
                <a:cs typeface="Arial" panose="020B0604020202020204" pitchFamily="34" charset="0"/>
              </a:rPr>
              <a:t>mensual</a:t>
            </a:r>
            <a:r>
              <a:rPr lang="pt-BR" sz="850" dirty="0">
                <a:solidFill>
                  <a:schemeClr val="bg2">
                    <a:lumMod val="50000"/>
                  </a:schemeClr>
                </a:solidFill>
                <a:latin typeface="Arial" panose="020B0604020202020204" pitchFamily="34" charset="0"/>
                <a:cs typeface="Arial" panose="020B0604020202020204" pitchFamily="34" charset="0"/>
              </a:rPr>
              <a:t> e indicadores de </a:t>
            </a:r>
            <a:r>
              <a:rPr lang="pt-BR" sz="850" dirty="0" err="1">
                <a:solidFill>
                  <a:schemeClr val="bg2">
                    <a:lumMod val="50000"/>
                  </a:schemeClr>
                </a:solidFill>
                <a:latin typeface="Arial" panose="020B0604020202020204" pitchFamily="34" charset="0"/>
                <a:cs typeface="Arial" panose="020B0604020202020204" pitchFamily="34" charset="0"/>
              </a:rPr>
              <a:t>cartera</a:t>
            </a:r>
            <a:r>
              <a:rPr lang="pt-BR" sz="850" dirty="0">
                <a:solidFill>
                  <a:schemeClr val="bg2">
                    <a:lumMod val="50000"/>
                  </a:schemeClr>
                </a:solidFill>
                <a:latin typeface="Arial" panose="020B0604020202020204" pitchFamily="34" charset="0"/>
                <a:cs typeface="Arial" panose="020B0604020202020204" pitchFamily="34" charset="0"/>
              </a:rPr>
              <a:t>.</a:t>
            </a:r>
          </a:p>
          <a:p>
            <a:endParaRPr lang="es-MX" sz="850"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OPORTUNIDADES</a:t>
            </a:r>
          </a:p>
          <a:p>
            <a:r>
              <a:rPr lang="es-MX" sz="850" dirty="0">
                <a:solidFill>
                  <a:schemeClr val="bg2">
                    <a:lumMod val="50000"/>
                  </a:schemeClr>
                </a:solidFill>
                <a:latin typeface="Arial" panose="020B0604020202020204" pitchFamily="34" charset="0"/>
                <a:cs typeface="Arial" panose="020B0604020202020204" pitchFamily="34" charset="0"/>
              </a:rPr>
              <a:t>Podrá registrar y organizar las ventas potenciales de productos o servicios, también asignarlas a los asesores comerciales y ordenar las etapas del proceso para incrementar la efectividad de las ventas.</a:t>
            </a:r>
          </a:p>
          <a:p>
            <a:endParaRPr lang="es-MX" sz="850" dirty="0">
              <a:solidFill>
                <a:schemeClr val="bg2">
                  <a:lumMod val="50000"/>
                </a:schemeClr>
              </a:solidFill>
              <a:latin typeface="Arial" panose="020B0604020202020204" pitchFamily="34" charset="0"/>
              <a:cs typeface="Arial" panose="020B0604020202020204" pitchFamily="34" charset="0"/>
            </a:endParaRPr>
          </a:p>
          <a:p>
            <a:r>
              <a:rPr lang="es-MX" sz="850" b="1" dirty="0">
                <a:solidFill>
                  <a:srgbClr val="20529C"/>
                </a:solidFill>
                <a:latin typeface="Arial" panose="020B0604020202020204" pitchFamily="34" charset="0"/>
                <a:cs typeface="Arial" panose="020B0604020202020204" pitchFamily="34" charset="0"/>
              </a:rPr>
              <a:t>GESTIÓN DE ACTIVIDADES DE COLABORACIÓN</a:t>
            </a:r>
          </a:p>
          <a:p>
            <a:r>
              <a:rPr lang="es-MX" sz="850" dirty="0">
                <a:solidFill>
                  <a:schemeClr val="bg2">
                    <a:lumMod val="50000"/>
                  </a:schemeClr>
                </a:solidFill>
                <a:latin typeface="Arial" panose="020B0604020202020204" pitchFamily="34" charset="0"/>
                <a:cs typeface="Arial" panose="020B0604020202020204" pitchFamily="34" charset="0"/>
              </a:rPr>
              <a:t>Para toda compañía es importante no solo poder programar reuniones, llamadas, tareas, compromisos, etc. En la relación con los clientes, sino, poder realmente hacer seguimiento paso a paso para conocer cómo se gestiona cada una de las actividades, qué compromisos se adquirieron al llamar a un cliente. Podrá llevar una bitácora de cada uno de sus clientes desde todas las interacciones que se tengan con él.</a:t>
            </a:r>
          </a:p>
          <a:p>
            <a:endParaRPr lang="es-MX" sz="900" b="1" dirty="0">
              <a:solidFill>
                <a:srgbClr val="004B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052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065409"/>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21</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454366"/>
            <a:ext cx="1292905" cy="562702"/>
          </a:xfrm>
          <a:prstGeom prst="rect">
            <a:avLst/>
          </a:prstGeom>
        </p:spPr>
      </p:pic>
      <p:sp>
        <p:nvSpPr>
          <p:cNvPr id="10" name="TextBox 5">
            <a:extLst>
              <a:ext uri="{FF2B5EF4-FFF2-40B4-BE49-F238E27FC236}">
                <a16:creationId xmlns:a16="http://schemas.microsoft.com/office/drawing/2014/main" id="{C882B903-7151-A64F-AA36-3E49DBC58B79}"/>
              </a:ext>
            </a:extLst>
          </p:cNvPr>
          <p:cNvSpPr txBox="1"/>
          <p:nvPr/>
        </p:nvSpPr>
        <p:spPr>
          <a:xfrm>
            <a:off x="529239" y="454366"/>
            <a:ext cx="6140427"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3. FUNCIONALIDADES </a:t>
            </a:r>
          </a:p>
          <a:p>
            <a:pPr lvl="0"/>
            <a:r>
              <a:rPr lang="es-ES" b="1" spc="300" dirty="0">
                <a:solidFill>
                  <a:srgbClr val="004B96"/>
                </a:solidFill>
                <a:latin typeface="Arial" panose="020B0604020202020204" pitchFamily="34" charset="0"/>
                <a:cs typeface="Arial" panose="020B0604020202020204" pitchFamily="34" charset="0"/>
              </a:rPr>
              <a:t>SIESA E-COMMERCE</a:t>
            </a:r>
            <a:endParaRPr lang="en-US" spc="300" dirty="0"/>
          </a:p>
        </p:txBody>
      </p:sp>
      <p:sp>
        <p:nvSpPr>
          <p:cNvPr id="8" name="TextBox 7">
            <a:extLst>
              <a:ext uri="{FF2B5EF4-FFF2-40B4-BE49-F238E27FC236}">
                <a16:creationId xmlns:a16="http://schemas.microsoft.com/office/drawing/2014/main" id="{E1E7672A-D26D-B945-846D-9819E13DEC54}"/>
              </a:ext>
            </a:extLst>
          </p:cNvPr>
          <p:cNvSpPr txBox="1"/>
          <p:nvPr/>
        </p:nvSpPr>
        <p:spPr>
          <a:xfrm>
            <a:off x="261257" y="2148312"/>
            <a:ext cx="2735758" cy="2577629"/>
          </a:xfrm>
          <a:prstGeom prst="rect">
            <a:avLst/>
          </a:prstGeom>
          <a:noFill/>
        </p:spPr>
        <p:txBody>
          <a:bodyPr wrap="square" rtlCol="0">
            <a:spAutoFit/>
          </a:bodyPr>
          <a:lstStyle/>
          <a:p>
            <a:pPr algn="just"/>
            <a:r>
              <a:rPr lang="es-MX" sz="850" b="1" dirty="0">
                <a:solidFill>
                  <a:schemeClr val="tx1">
                    <a:lumMod val="50000"/>
                    <a:lumOff val="50000"/>
                  </a:schemeClr>
                </a:solidFill>
                <a:latin typeface="Arial" panose="020B0604020202020204" pitchFamily="34" charset="0"/>
                <a:cs typeface="Arial" panose="020B0604020202020204" pitchFamily="34" charset="0"/>
              </a:rPr>
              <a:t>Siesa e-Commerce es una plataforma de comercio electrónico que apoya la operación de empresas que comercializan bajo modelos B2C (Venta al Detal o Retail) y B2B (Ventas al Por Mayor o a Canales) permite ofrecer todos los productos en línea en una sola solución.</a:t>
            </a:r>
          </a:p>
          <a:p>
            <a:pPr algn="just"/>
            <a:r>
              <a:rPr lang="es-MX" sz="850" b="1" dirty="0">
                <a:solidFill>
                  <a:schemeClr val="tx1">
                    <a:lumMod val="50000"/>
                    <a:lumOff val="50000"/>
                  </a:schemeClr>
                </a:solidFill>
                <a:latin typeface="Arial" panose="020B0604020202020204" pitchFamily="34" charset="0"/>
                <a:cs typeface="Arial" panose="020B0604020202020204" pitchFamily="34" charset="0"/>
              </a:rPr>
              <a:t>Con esta automatice procesos con alta capacidad de atención y disponibilidad horaria, disminuyendo así costos operativos y generando mayores oportunidades comerciales, logrando que su empresa aumente significativamente su</a:t>
            </a:r>
          </a:p>
          <a:p>
            <a:pPr algn="just"/>
            <a:r>
              <a:rPr lang="es-MX" sz="850" b="1" dirty="0">
                <a:solidFill>
                  <a:schemeClr val="tx1">
                    <a:lumMod val="50000"/>
                    <a:lumOff val="50000"/>
                  </a:schemeClr>
                </a:solidFill>
                <a:latin typeface="Arial" panose="020B0604020202020204" pitchFamily="34" charset="0"/>
                <a:cs typeface="Arial" panose="020B0604020202020204" pitchFamily="34" charset="0"/>
              </a:rPr>
              <a:t>competitividad</a:t>
            </a:r>
            <a:endParaRPr lang="en-US" sz="850" dirty="0">
              <a:solidFill>
                <a:srgbClr val="004B96"/>
              </a:solidFill>
              <a:latin typeface="Arial" panose="020B0604020202020204" pitchFamily="34" charset="0"/>
              <a:cs typeface="Arial" panose="020B0604020202020204" pitchFamily="34" charset="0"/>
            </a:endParaRPr>
          </a:p>
          <a:p>
            <a:endParaRPr lang="en-US" sz="850" b="1" dirty="0">
              <a:solidFill>
                <a:srgbClr val="004B96"/>
              </a:solidFill>
              <a:latin typeface="Arial" panose="020B0604020202020204" pitchFamily="34" charset="0"/>
              <a:cs typeface="Arial" panose="020B0604020202020204" pitchFamily="34" charset="0"/>
            </a:endParaRPr>
          </a:p>
          <a:p>
            <a:pPr marL="171450" indent="-171450">
              <a:buBlip>
                <a:blip r:embed="rId3"/>
              </a:buBlip>
            </a:pPr>
            <a:endParaRPr lang="en-US"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3"/>
              </a:buBlip>
            </a:pPr>
            <a:endParaRPr lang="es-ES" sz="85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3"/>
              </a:buBlip>
            </a:pPr>
            <a:endParaRPr lang="en-US" sz="850" b="1" dirty="0">
              <a:solidFill>
                <a:srgbClr val="004B96"/>
              </a:solidFill>
              <a:latin typeface="Arial" panose="020B0604020202020204" pitchFamily="34" charset="0"/>
              <a:cs typeface="Arial" panose="020B0604020202020204" pitchFamily="34" charset="0"/>
            </a:endParaRPr>
          </a:p>
          <a:p>
            <a:pPr lvl="0" algn="just"/>
            <a:endParaRPr lang="en-US" sz="850" dirty="0">
              <a:solidFill>
                <a:schemeClr val="tx1">
                  <a:lumMod val="50000"/>
                  <a:lumOff val="50000"/>
                </a:schemeClr>
              </a:solidFill>
              <a:latin typeface="Arial" panose="020B0604020202020204" pitchFamily="34" charset="0"/>
              <a:cs typeface="Arial" panose="020B0604020202020204" pitchFamily="34" charset="0"/>
            </a:endParaRPr>
          </a:p>
          <a:p>
            <a:endParaRPr lang="es-MX" sz="850" b="1" dirty="0">
              <a:solidFill>
                <a:srgbClr val="004B9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F76FE4-A6B6-B845-89F0-8A80021CAD27}"/>
              </a:ext>
            </a:extLst>
          </p:cNvPr>
          <p:cNvSpPr txBox="1"/>
          <p:nvPr/>
        </p:nvSpPr>
        <p:spPr>
          <a:xfrm>
            <a:off x="446109" y="1838632"/>
            <a:ext cx="2993775" cy="246221"/>
          </a:xfrm>
          <a:prstGeom prst="rect">
            <a:avLst/>
          </a:prstGeom>
          <a:noFill/>
        </p:spPr>
        <p:txBody>
          <a:bodyPr wrap="square" rtlCol="0">
            <a:spAutoFit/>
          </a:bodyPr>
          <a:lstStyle/>
          <a:p>
            <a:r>
              <a:rPr lang="es-ES" sz="1000" b="1" spc="300" dirty="0">
                <a:solidFill>
                  <a:srgbClr val="00B0F0"/>
                </a:solidFill>
                <a:latin typeface="Arial" panose="020B0604020202020204" pitchFamily="34" charset="0"/>
                <a:cs typeface="Arial" panose="020B0604020202020204" pitchFamily="34" charset="0"/>
              </a:rPr>
              <a:t>DETALLES E-COMMERCE:</a:t>
            </a:r>
            <a:endParaRPr lang="es-ES_tradnl" sz="1000" b="1" spc="300" dirty="0">
              <a:solidFill>
                <a:srgbClr val="00B0F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C77C1CB-960F-9440-B13B-DB166DE2817B}"/>
              </a:ext>
            </a:extLst>
          </p:cNvPr>
          <p:cNvSpPr txBox="1"/>
          <p:nvPr/>
        </p:nvSpPr>
        <p:spPr>
          <a:xfrm>
            <a:off x="446109" y="1331165"/>
            <a:ext cx="3278777" cy="276999"/>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j. e-Commerce</a:t>
            </a:r>
            <a:endParaRPr lang="es-ES_tradnl" sz="9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7">
            <a:extLst>
              <a:ext uri="{FF2B5EF4-FFF2-40B4-BE49-F238E27FC236}">
                <a16:creationId xmlns:a16="http://schemas.microsoft.com/office/drawing/2014/main" id="{E1E7672A-D26D-B945-846D-9819E13DEC54}"/>
              </a:ext>
            </a:extLst>
          </p:cNvPr>
          <p:cNvSpPr txBox="1"/>
          <p:nvPr/>
        </p:nvSpPr>
        <p:spPr>
          <a:xfrm>
            <a:off x="139069" y="3706987"/>
            <a:ext cx="7171633" cy="12995865"/>
          </a:xfrm>
          <a:prstGeom prst="rect">
            <a:avLst/>
          </a:prstGeom>
          <a:noFill/>
        </p:spPr>
        <p:txBody>
          <a:bodyPr wrap="square" numCol="2" spcCol="360000" rtlCol="0">
            <a:spAutoFit/>
          </a:bodyPr>
          <a:lstStyle/>
          <a:p>
            <a:pPr algn="ctr"/>
            <a:endParaRPr lang="en-US" sz="850" b="1" dirty="0">
              <a:solidFill>
                <a:srgbClr val="002060"/>
              </a:solidFill>
              <a:latin typeface="Arial" panose="020B0604020202020204" pitchFamily="34" charset="0"/>
              <a:cs typeface="Arial" panose="020B0604020202020204" pitchFamily="34" charset="0"/>
            </a:endParaRPr>
          </a:p>
          <a:p>
            <a:pPr algn="ctr"/>
            <a:r>
              <a:rPr lang="es-ES" sz="1200" b="1" dirty="0">
                <a:solidFill>
                  <a:srgbClr val="004B96"/>
                </a:solidFill>
                <a:latin typeface="Arial" panose="020B0604020202020204" pitchFamily="34" charset="0"/>
                <a:cs typeface="Arial" panose="020B0604020202020204" pitchFamily="34" charset="0"/>
              </a:rPr>
              <a:t>B2C</a:t>
            </a:r>
          </a:p>
          <a:p>
            <a:pPr algn="ctr"/>
            <a:endParaRPr lang="es-ES" sz="1200" b="1" dirty="0">
              <a:solidFill>
                <a:srgbClr val="004B96"/>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Catálogo de productos valorizado con diseño personalizado. </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Anuncios publicitarios para incentivar compras</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Aplica descuentos basados Configuración de promociones </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Consulta la existencia de los ítems en inventario</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Integración con </a:t>
            </a:r>
            <a:r>
              <a:rPr lang="es-ES" sz="850" dirty="0" err="1">
                <a:solidFill>
                  <a:schemeClr val="bg2">
                    <a:lumMod val="50000"/>
                  </a:schemeClr>
                </a:solidFill>
                <a:latin typeface="Arial" panose="020B0604020202020204" pitchFamily="34" charset="0"/>
                <a:cs typeface="Arial" panose="020B0604020202020204" pitchFamily="34" charset="0"/>
              </a:rPr>
              <a:t>multiples</a:t>
            </a:r>
            <a:r>
              <a:rPr lang="es-ES" sz="850" dirty="0">
                <a:solidFill>
                  <a:schemeClr val="bg2">
                    <a:lumMod val="50000"/>
                  </a:schemeClr>
                </a:solidFill>
                <a:latin typeface="Arial" panose="020B0604020202020204" pitchFamily="34" charset="0"/>
                <a:cs typeface="Arial" panose="020B0604020202020204" pitchFamily="34" charset="0"/>
              </a:rPr>
              <a:t> pasarelas de pago</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a los clientes guardar pedidos plantilla.</a:t>
            </a:r>
          </a:p>
          <a:p>
            <a:pPr marL="171450" lvl="0" indent="-171450">
              <a:buFont typeface="Arial" panose="020B0604020202020204" pitchFamily="34" charset="0"/>
              <a:buChar char="•"/>
            </a:pPr>
            <a:r>
              <a:rPr lang="es-ES" sz="850" dirty="0" err="1">
                <a:solidFill>
                  <a:schemeClr val="bg2">
                    <a:lumMod val="50000"/>
                  </a:schemeClr>
                </a:solidFill>
                <a:latin typeface="Arial" panose="020B0604020202020204" pitchFamily="34" charset="0"/>
                <a:cs typeface="Arial" panose="020B0604020202020204" pitchFamily="34" charset="0"/>
              </a:rPr>
              <a:t>Multiples</a:t>
            </a:r>
            <a:r>
              <a:rPr lang="es-ES" sz="850" dirty="0">
                <a:solidFill>
                  <a:schemeClr val="bg2">
                    <a:lumMod val="50000"/>
                  </a:schemeClr>
                </a:solidFill>
                <a:latin typeface="Arial" panose="020B0604020202020204" pitchFamily="34" charset="0"/>
                <a:cs typeface="Arial" panose="020B0604020202020204" pitchFamily="34" charset="0"/>
              </a:rPr>
              <a:t> opciones de configuración de despachos y entregas</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Configuración de la cobertura geográfica de la entrega de productos</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Liquida el servicio de transporte de mercancía Incluye un panel de control para clientes</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Integración con redes sociales para dirigir tráfico </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realizar configuraciones SEO a los contenidos </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Integración con herramientas de analítica </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al administrador consultar los datos de los usuarios compradores, usuarios suscritos a boletines, usuarios que han aprobado los términos y condiciones y finalmente las políticas de tratamiento de la información.</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calificar la experiencia del compra, previo al pago del pedido.</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Blog para generar información de valor a clientes y visitantes.</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Incluye un módulo para la publicación de eventos.</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Incluye un módulo para publicar archivos multimedia y videos enlazados de YouTube.</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Incluye vista adaptativa (estándar) para dispositivos móviles. .</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Incluye la integración con las solución ERP Siesa Enterprise:</a:t>
            </a:r>
            <a:endParaRPr lang="es-MX" sz="850" dirty="0">
              <a:solidFill>
                <a:schemeClr val="bg2">
                  <a:lumMod val="50000"/>
                </a:schemeClr>
              </a:solidFill>
              <a:latin typeface="Arial" panose="020B0604020202020204" pitchFamily="34" charset="0"/>
              <a:cs typeface="Arial" panose="020B0604020202020204" pitchFamily="34" charset="0"/>
            </a:endParaRPr>
          </a:p>
          <a:p>
            <a:r>
              <a:rPr lang="es-ES" sz="800" dirty="0"/>
              <a:t> </a:t>
            </a:r>
            <a:endParaRPr lang="es-MX" sz="800" dirty="0"/>
          </a:p>
          <a:p>
            <a:br>
              <a:rPr lang="es-ES_tradnl" sz="800" b="1" dirty="0"/>
            </a:br>
            <a:r>
              <a:rPr lang="es-ES_tradnl" sz="800" b="1" dirty="0">
                <a:latin typeface="Arial" panose="020B0604020202020204" pitchFamily="34" charset="0"/>
                <a:cs typeface="Arial" panose="020B0604020202020204" pitchFamily="34" charset="0"/>
              </a:rPr>
              <a:t>                                                        </a:t>
            </a:r>
            <a:r>
              <a:rPr lang="es-ES_tradnl" sz="800" b="1" dirty="0">
                <a:solidFill>
                  <a:srgbClr val="002060"/>
                </a:solidFill>
                <a:latin typeface="Arial" panose="020B0604020202020204" pitchFamily="34" charset="0"/>
                <a:cs typeface="Arial" panose="020B0604020202020204" pitchFamily="34" charset="0"/>
              </a:rPr>
              <a:t>B2C PREMIUM </a:t>
            </a:r>
          </a:p>
          <a:p>
            <a:pPr marL="171450" indent="-171450">
              <a:buFont typeface="Arial" panose="020B0604020202020204" pitchFamily="34" charset="0"/>
              <a:buChar char="•"/>
            </a:pPr>
            <a:r>
              <a:rPr lang="es-MX" sz="850" dirty="0">
                <a:solidFill>
                  <a:schemeClr val="bg2">
                    <a:lumMod val="50000"/>
                  </a:schemeClr>
                </a:solidFill>
                <a:latin typeface="Arial" panose="020B0604020202020204" pitchFamily="34" charset="0"/>
                <a:cs typeface="Arial" panose="020B0604020202020204" pitchFamily="34" charset="0"/>
              </a:rPr>
              <a:t>Posibilidad de que los clientes hagan tracking de los pedidos</a:t>
            </a: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Formulario de contacto para notificar los productos no encontrados y con la posibilidad de almacenarse en base de datos para efectos de consultas.</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la consulta del disponible de mercancía de varias bodegas</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el manejo de múltiples listas de precios por centro de operación o por destino del pedido.</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Desglose o división de pedidos por diferentes  criterios, </a:t>
            </a:r>
            <a:r>
              <a:rPr lang="es-ES" sz="850" dirty="0" err="1">
                <a:solidFill>
                  <a:schemeClr val="bg2">
                    <a:lumMod val="50000"/>
                  </a:schemeClr>
                </a:solidFill>
                <a:latin typeface="Arial" panose="020B0604020202020204" pitchFamily="34" charset="0"/>
                <a:cs typeface="Arial" panose="020B0604020202020204" pitchFamily="34" charset="0"/>
              </a:rPr>
              <a:t>P.e</a:t>
            </a:r>
            <a:r>
              <a:rPr lang="es-ES" sz="850" dirty="0">
                <a:solidFill>
                  <a:schemeClr val="bg2">
                    <a:lumMod val="50000"/>
                  </a:schemeClr>
                </a:solidFill>
                <a:latin typeface="Arial" panose="020B0604020202020204" pitchFamily="34" charset="0"/>
                <a:cs typeface="Arial" panose="020B0604020202020204" pitchFamily="34" charset="0"/>
              </a:rPr>
              <a:t>.: Por Categoría o Línea de Productos, Por Unidad de Negocio, entre otros.</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Consultas Multicompañía</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Integraciones al CRM</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Integraciones con Plataformas Tecnológicas diferentes a las mencionadas en el estándar.   </a:t>
            </a:r>
            <a:endParaRPr lang="es-MX" sz="850" dirty="0">
              <a:solidFill>
                <a:schemeClr val="bg2">
                  <a:lumMod val="50000"/>
                </a:schemeClr>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850" b="1" dirty="0">
              <a:solidFill>
                <a:srgbClr val="002060"/>
              </a:solidFill>
              <a:latin typeface="Arial" panose="020B0604020202020204" pitchFamily="34" charset="0"/>
              <a:cs typeface="Arial" panose="020B0604020202020204" pitchFamily="34" charset="0"/>
            </a:endParaRPr>
          </a:p>
          <a:p>
            <a:pPr algn="ctr"/>
            <a:endParaRPr lang="en-US" sz="1200" b="1" dirty="0">
              <a:solidFill>
                <a:srgbClr val="004B96"/>
              </a:solidFill>
              <a:latin typeface="Arial" panose="020B0604020202020204" pitchFamily="34" charset="0"/>
              <a:cs typeface="Arial" panose="020B0604020202020204" pitchFamily="34" charset="0"/>
            </a:endParaRPr>
          </a:p>
          <a:p>
            <a:pPr algn="ctr"/>
            <a:endParaRPr lang="en-US" sz="1200" b="1" dirty="0">
              <a:solidFill>
                <a:srgbClr val="004B96"/>
              </a:solidFill>
              <a:latin typeface="Arial" panose="020B0604020202020204" pitchFamily="34" charset="0"/>
              <a:cs typeface="Arial" panose="020B0604020202020204" pitchFamily="34" charset="0"/>
            </a:endParaRPr>
          </a:p>
          <a:p>
            <a:pPr algn="ctr"/>
            <a:endParaRPr lang="en-US" sz="1200" b="1" dirty="0">
              <a:solidFill>
                <a:srgbClr val="004B96"/>
              </a:solidFill>
              <a:latin typeface="Arial" panose="020B0604020202020204" pitchFamily="34" charset="0"/>
              <a:cs typeface="Arial" panose="020B0604020202020204" pitchFamily="34" charset="0"/>
            </a:endParaRPr>
          </a:p>
          <a:p>
            <a:pPr algn="ctr"/>
            <a:r>
              <a:rPr lang="en-US" sz="1200" b="1" dirty="0">
                <a:solidFill>
                  <a:srgbClr val="004B96"/>
                </a:solidFill>
                <a:latin typeface="Arial" panose="020B0604020202020204" pitchFamily="34" charset="0"/>
                <a:cs typeface="Arial" panose="020B0604020202020204" pitchFamily="34" charset="0"/>
              </a:rPr>
              <a:t>B2B</a:t>
            </a:r>
          </a:p>
          <a:p>
            <a:pPr algn="ctr"/>
            <a:endParaRPr lang="en-US" sz="1200" b="1" dirty="0">
              <a:solidFill>
                <a:srgbClr val="004B96"/>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Creación y administración usuarios de Compra.</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Reconocimiento de Terceros, Sucursales y Puntos de Envío Exhibe Catálogo de productos valorizado</a:t>
            </a: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Asociación de listas de precios, descuentos y condiciones de pago al cliente acorde a la configuración del Siesa Enterprise.</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la búsqueda rápida de productos basado en el historial de compra o favoritos del cliente.</a:t>
            </a: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Conformación de la canasta de compra para pedidos, restringiendo los destinos de envió de la compra exclusivamente a los puntos de envió configurados en el Siesa Enterprise </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guardar las canastas de compra como Pedido Plantilla.</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Liquida el servicio de transporte de mercancía basada en reglas de Liquidación creadas manualmente o gracias a las integraciones con </a:t>
            </a:r>
            <a:r>
              <a:rPr lang="es-ES" sz="850" dirty="0" err="1">
                <a:solidFill>
                  <a:schemeClr val="bg2">
                    <a:lumMod val="50000"/>
                  </a:schemeClr>
                </a:solidFill>
                <a:latin typeface="Arial" panose="020B0604020202020204" pitchFamily="34" charset="0"/>
                <a:cs typeface="Arial" panose="020B0604020202020204" pitchFamily="34" charset="0"/>
              </a:rPr>
              <a:t>WebServices</a:t>
            </a:r>
            <a:r>
              <a:rPr lang="es-ES" sz="850" dirty="0">
                <a:solidFill>
                  <a:schemeClr val="bg2">
                    <a:lumMod val="50000"/>
                  </a:schemeClr>
                </a:solidFill>
                <a:latin typeface="Arial" panose="020B0604020202020204" pitchFamily="34" charset="0"/>
                <a:cs typeface="Arial" panose="020B0604020202020204" pitchFamily="34" charset="0"/>
              </a:rPr>
              <a:t> de compañías de transporte.</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Permite la validación de Cupo y Mora al momento de enviar el pedido.  </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Compromiso de mercancía en el inventario.</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Ofrece un formulario de contacto vía email con la posibilidad de almacenar los contenidos en base de datos.</a:t>
            </a:r>
            <a:endParaRPr lang="es-MX"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 sz="850" dirty="0">
                <a:solidFill>
                  <a:schemeClr val="bg2">
                    <a:lumMod val="50000"/>
                  </a:schemeClr>
                </a:solidFill>
                <a:latin typeface="Arial" panose="020B0604020202020204" pitchFamily="34" charset="0"/>
                <a:cs typeface="Arial" panose="020B0604020202020204" pitchFamily="34" charset="0"/>
              </a:rPr>
              <a:t>Integración con Google </a:t>
            </a:r>
            <a:r>
              <a:rPr lang="es-ES" sz="850" dirty="0" err="1">
                <a:solidFill>
                  <a:schemeClr val="bg2">
                    <a:lumMod val="50000"/>
                  </a:schemeClr>
                </a:solidFill>
                <a:latin typeface="Arial" panose="020B0604020202020204" pitchFamily="34" charset="0"/>
                <a:cs typeface="Arial" panose="020B0604020202020204" pitchFamily="34" charset="0"/>
              </a:rPr>
              <a:t>Analitycs</a:t>
            </a:r>
            <a:endParaRPr lang="es-ES" sz="850" dirty="0">
              <a:solidFill>
                <a:schemeClr val="bg2">
                  <a:lumMod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endParaRPr lang="es-ES" sz="850" dirty="0">
              <a:solidFill>
                <a:schemeClr val="bg2">
                  <a:lumMod val="25000"/>
                </a:schemeClr>
              </a:solidFill>
              <a:latin typeface="Arial" panose="020B0604020202020204" pitchFamily="34" charset="0"/>
              <a:cs typeface="Arial" panose="020B0604020202020204" pitchFamily="34" charset="0"/>
            </a:endParaRPr>
          </a:p>
          <a:p>
            <a:pPr lvl="0" algn="ctr"/>
            <a:r>
              <a:rPr lang="es-ES" sz="850" b="1" dirty="0">
                <a:solidFill>
                  <a:srgbClr val="002060"/>
                </a:solidFill>
                <a:latin typeface="Arial" panose="020B0604020202020204" pitchFamily="34" charset="0"/>
                <a:cs typeface="Arial" panose="020B0604020202020204" pitchFamily="34" charset="0"/>
              </a:rPr>
              <a:t>B2B PREMIUM</a:t>
            </a:r>
          </a:p>
          <a:p>
            <a:pPr marL="171450" lvl="0" indent="-171450">
              <a:buFont typeface="Arial" panose="020B0604020202020204" pitchFamily="34" charset="0"/>
              <a:buChar char="•"/>
            </a:pPr>
            <a:r>
              <a:rPr lang="es-ES" sz="900" dirty="0">
                <a:solidFill>
                  <a:schemeClr val="bg2">
                    <a:lumMod val="50000"/>
                  </a:schemeClr>
                </a:solidFill>
              </a:rPr>
              <a:t>Portafolios de Productos por Cliente.</a:t>
            </a:r>
            <a:endParaRPr lang="es-MX" sz="900" dirty="0">
              <a:solidFill>
                <a:schemeClr val="bg2">
                  <a:lumMod val="50000"/>
                </a:schemeClr>
              </a:solidFill>
            </a:endParaRPr>
          </a:p>
          <a:p>
            <a:pPr marL="171450" lvl="0" indent="-171450">
              <a:buFont typeface="Arial" panose="020B0604020202020204" pitchFamily="34" charset="0"/>
              <a:buChar char="•"/>
            </a:pPr>
            <a:r>
              <a:rPr lang="es-ES" sz="900" dirty="0">
                <a:solidFill>
                  <a:schemeClr val="bg2">
                    <a:lumMod val="50000"/>
                  </a:schemeClr>
                </a:solidFill>
              </a:rPr>
              <a:t>Validación y modificación de pedidos por un supervisor de compras antes de ser enviado al establecimiento.</a:t>
            </a:r>
            <a:endParaRPr lang="es-MX" sz="900" dirty="0">
              <a:solidFill>
                <a:schemeClr val="bg2">
                  <a:lumMod val="50000"/>
                </a:schemeClr>
              </a:solidFill>
            </a:endParaRPr>
          </a:p>
          <a:p>
            <a:pPr marL="171450" lvl="0" indent="-171450">
              <a:buFont typeface="Arial" panose="020B0604020202020204" pitchFamily="34" charset="0"/>
              <a:buChar char="•"/>
            </a:pPr>
            <a:r>
              <a:rPr lang="es-ES" sz="900" dirty="0">
                <a:solidFill>
                  <a:schemeClr val="bg2">
                    <a:lumMod val="50000"/>
                  </a:schemeClr>
                </a:solidFill>
              </a:rPr>
              <a:t>Validación y modificación del pedido por el supervisor de ventas antes de ser ingresado al ERP Siesa Enterprise</a:t>
            </a:r>
            <a:endParaRPr lang="es-MX" sz="900" dirty="0">
              <a:solidFill>
                <a:schemeClr val="bg2">
                  <a:lumMod val="50000"/>
                </a:schemeClr>
              </a:solidFill>
            </a:endParaRPr>
          </a:p>
          <a:p>
            <a:pPr marL="171450" lvl="0" indent="-171450">
              <a:buFont typeface="Arial" panose="020B0604020202020204" pitchFamily="34" charset="0"/>
              <a:buChar char="•"/>
            </a:pPr>
            <a:r>
              <a:rPr lang="es-ES" sz="900" dirty="0">
                <a:solidFill>
                  <a:schemeClr val="bg2">
                    <a:lumMod val="50000"/>
                  </a:schemeClr>
                </a:solidFill>
              </a:rPr>
              <a:t>Manejo de Contratos y Presupuestos.</a:t>
            </a:r>
            <a:endParaRPr lang="es-MX" sz="900" dirty="0">
              <a:solidFill>
                <a:schemeClr val="bg2">
                  <a:lumMod val="50000"/>
                </a:schemeClr>
              </a:solidFill>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algn="ctr"/>
            <a:endParaRPr lang="es-ES" sz="850" b="1" dirty="0">
              <a:solidFill>
                <a:srgbClr val="004B9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sz="850" b="1" dirty="0">
              <a:solidFill>
                <a:srgbClr val="004B96"/>
              </a:solidFill>
              <a:latin typeface="Arial" panose="020B0604020202020204" pitchFamily="34" charset="0"/>
              <a:cs typeface="Arial" panose="020B0604020202020204" pitchFamily="34" charset="0"/>
            </a:endParaRPr>
          </a:p>
          <a:p>
            <a:pPr marL="171450" indent="-171450">
              <a:buBlip>
                <a:blip r:embed="rId3"/>
              </a:buBlip>
            </a:pPr>
            <a:endParaRPr lang="en-US" sz="850" b="1" dirty="0">
              <a:solidFill>
                <a:srgbClr val="004B96"/>
              </a:solidFill>
              <a:latin typeface="Arial" panose="020B0604020202020204" pitchFamily="34" charset="0"/>
              <a:cs typeface="Arial" panose="020B0604020202020204" pitchFamily="34" charset="0"/>
            </a:endParaRPr>
          </a:p>
          <a:p>
            <a:pPr lvl="0" algn="just"/>
            <a:endParaRPr lang="en-US" sz="85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23D14841-F1C5-574C-B66F-526B6CAFB9F4}"/>
              </a:ext>
            </a:extLst>
          </p:cNvPr>
          <p:cNvPicPr>
            <a:picLocks noChangeAspect="1"/>
          </p:cNvPicPr>
          <p:nvPr/>
        </p:nvPicPr>
        <p:blipFill>
          <a:blip r:embed="rId4"/>
          <a:stretch>
            <a:fillRect/>
          </a:stretch>
        </p:blipFill>
        <p:spPr>
          <a:xfrm>
            <a:off x="845232" y="454366"/>
            <a:ext cx="9288052" cy="5805033"/>
          </a:xfrm>
          <a:prstGeom prst="rect">
            <a:avLst/>
          </a:prstGeom>
        </p:spPr>
      </p:pic>
    </p:spTree>
    <p:extLst>
      <p:ext uri="{BB962C8B-B14F-4D97-AF65-F5344CB8AC3E}">
        <p14:creationId xmlns:p14="http://schemas.microsoft.com/office/powerpoint/2010/main" val="62709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22</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454366"/>
            <a:ext cx="1292905" cy="562702"/>
          </a:xfrm>
          <a:prstGeom prst="rect">
            <a:avLst/>
          </a:prstGeom>
        </p:spPr>
      </p:pic>
      <p:sp>
        <p:nvSpPr>
          <p:cNvPr id="14" name="TextBox 13">
            <a:extLst>
              <a:ext uri="{FF2B5EF4-FFF2-40B4-BE49-F238E27FC236}">
                <a16:creationId xmlns:a16="http://schemas.microsoft.com/office/drawing/2014/main" id="{AFA178B4-4EA7-A048-ADAB-F88EEC6D80E9}"/>
              </a:ext>
            </a:extLst>
          </p:cNvPr>
          <p:cNvSpPr txBox="1"/>
          <p:nvPr/>
        </p:nvSpPr>
        <p:spPr>
          <a:xfrm>
            <a:off x="291729" y="643190"/>
            <a:ext cx="6140427"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4. MODELOS DE ADQUISICIÓN</a:t>
            </a:r>
            <a:endParaRPr lang="en-US" spc="300" dirty="0"/>
          </a:p>
        </p:txBody>
      </p:sp>
      <p:cxnSp>
        <p:nvCxnSpPr>
          <p:cNvPr id="15" name="Straight Connector 14">
            <a:extLst>
              <a:ext uri="{FF2B5EF4-FFF2-40B4-BE49-F238E27FC236}">
                <a16:creationId xmlns:a16="http://schemas.microsoft.com/office/drawing/2014/main" id="{57BA0EEA-1F75-1548-8758-B085B8EA809F}"/>
              </a:ext>
            </a:extLst>
          </p:cNvPr>
          <p:cNvCxnSpPr>
            <a:cxnSpLocks/>
          </p:cNvCxnSpPr>
          <p:nvPr/>
        </p:nvCxnSpPr>
        <p:spPr>
          <a:xfrm flipV="1">
            <a:off x="362523" y="1017068"/>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8B43E04-2BE2-9647-ABEA-06DC7EAA29A8}"/>
              </a:ext>
            </a:extLst>
          </p:cNvPr>
          <p:cNvPicPr>
            <a:picLocks noChangeAspect="1"/>
          </p:cNvPicPr>
          <p:nvPr/>
        </p:nvPicPr>
        <p:blipFill>
          <a:blip r:embed="rId3"/>
          <a:stretch>
            <a:fillRect/>
          </a:stretch>
        </p:blipFill>
        <p:spPr>
          <a:xfrm>
            <a:off x="291729" y="1647172"/>
            <a:ext cx="7242808" cy="5621897"/>
          </a:xfrm>
          <a:prstGeom prst="rect">
            <a:avLst/>
          </a:prstGeom>
        </p:spPr>
      </p:pic>
    </p:spTree>
    <p:extLst>
      <p:ext uri="{BB962C8B-B14F-4D97-AF65-F5344CB8AC3E}">
        <p14:creationId xmlns:p14="http://schemas.microsoft.com/office/powerpoint/2010/main" val="3659351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5.2 MODELOS SAAS Y PAAS</a:t>
            </a:r>
            <a:endParaRPr lang="en-US" spc="300" dirty="0"/>
          </a:p>
        </p:txBody>
      </p:sp>
      <p:cxnSp>
        <p:nvCxnSpPr>
          <p:cNvPr id="7" name="Straight Connector 6">
            <a:extLst>
              <a:ext uri="{FF2B5EF4-FFF2-40B4-BE49-F238E27FC236}">
                <a16:creationId xmlns:a16="http://schemas.microsoft.com/office/drawing/2014/main" id="{C713151C-A6C4-EE46-84FF-304404D16AC9}"/>
              </a:ext>
            </a:extLst>
          </p:cNvPr>
          <p:cNvCxnSpPr>
            <a:cxnSpLocks/>
          </p:cNvCxnSpPr>
          <p:nvPr/>
        </p:nvCxnSpPr>
        <p:spPr>
          <a:xfrm flipV="1">
            <a:off x="529239" y="1065409"/>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23</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454366"/>
            <a:ext cx="1292905" cy="562702"/>
          </a:xfrm>
          <a:prstGeom prst="rect">
            <a:avLst/>
          </a:prstGeom>
        </p:spPr>
      </p:pic>
      <p:sp>
        <p:nvSpPr>
          <p:cNvPr id="10" name="TextBox 9">
            <a:extLst>
              <a:ext uri="{FF2B5EF4-FFF2-40B4-BE49-F238E27FC236}">
                <a16:creationId xmlns:a16="http://schemas.microsoft.com/office/drawing/2014/main" id="{2EF82CA3-8F4C-EB4B-87E7-F53B346FA626}"/>
              </a:ext>
            </a:extLst>
          </p:cNvPr>
          <p:cNvSpPr txBox="1"/>
          <p:nvPr/>
        </p:nvSpPr>
        <p:spPr>
          <a:xfrm>
            <a:off x="446110" y="1434081"/>
            <a:ext cx="6790700" cy="5293757"/>
          </a:xfrm>
          <a:prstGeom prst="rect">
            <a:avLst/>
          </a:prstGeom>
          <a:noFill/>
        </p:spPr>
        <p:txBody>
          <a:bodyPr wrap="square" rtlCol="0">
            <a:spAutoFit/>
          </a:bodyPr>
          <a:lstStyle/>
          <a:p>
            <a:pPr marL="171450" indent="-171450" algn="just">
              <a:buBlip>
                <a:blip r:embed="rId3"/>
              </a:buBlip>
            </a:pPr>
            <a:r>
              <a:rPr lang="es-ES_tradnl" sz="1200" b="1" dirty="0">
                <a:solidFill>
                  <a:srgbClr val="004B96"/>
                </a:solidFill>
                <a:latin typeface="Arial" panose="020B0604020202020204" pitchFamily="34" charset="0"/>
                <a:cs typeface="Arial" panose="020B0604020202020204" pitchFamily="34" charset="0"/>
              </a:rPr>
              <a:t>SIESA CLOUD SERVICES</a:t>
            </a:r>
          </a:p>
          <a:p>
            <a:pPr marL="171450" indent="-171450" algn="just">
              <a:buBlip>
                <a:blip r:embed="rId3"/>
              </a:buBlip>
            </a:pPr>
            <a:endParaRPr lang="en-US" sz="1200" b="1" dirty="0">
              <a:solidFill>
                <a:srgbClr val="004B96"/>
              </a:solidFill>
              <a:latin typeface="Arial" panose="020B0604020202020204" pitchFamily="34" charset="0"/>
              <a:cs typeface="Arial" panose="020B0604020202020204" pitchFamily="34" charset="0"/>
            </a:endParaRPr>
          </a:p>
          <a:p>
            <a:pPr algn="just"/>
            <a:r>
              <a:rPr lang="es-ES" sz="1000" dirty="0">
                <a:solidFill>
                  <a:schemeClr val="tx1">
                    <a:lumMod val="50000"/>
                    <a:lumOff val="50000"/>
                  </a:schemeClr>
                </a:solidFill>
                <a:latin typeface="Arial" panose="020B0604020202020204" pitchFamily="34" charset="0"/>
                <a:cs typeface="Arial" panose="020B0604020202020204" pitchFamily="34" charset="0"/>
              </a:rPr>
              <a:t>En Siesa, queremos potencializar aún más el desempeño de los productos de nuestro portafolio de soluciones con la incorporación de la plataforma de nube privada Siesa – IBM CLOUD, al ser los desarrolladores de las soluciones de software que ofrecemos a ustedes, somos la única alternativa que está en condición de ofrecer el modelo SAAS-PAAS, que es el que definitivamente se impuso sobre el modelo inicial IAAS, que estuvo vigente en los primeros años de la computación en la nube.</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000" dirty="0">
                <a:solidFill>
                  <a:schemeClr val="tx1">
                    <a:lumMod val="50000"/>
                    <a:lumOff val="50000"/>
                  </a:schemeClr>
                </a:solidFill>
                <a:latin typeface="Arial" panose="020B0604020202020204" pitchFamily="34" charset="0"/>
                <a:cs typeface="Arial" panose="020B0604020202020204" pitchFamily="34" charset="0"/>
              </a:rPr>
              <a:t> </a:t>
            </a:r>
            <a:endParaRPr lang="en-US" sz="1000" dirty="0">
              <a:solidFill>
                <a:schemeClr val="accent1">
                  <a:lumMod val="75000"/>
                </a:schemeClr>
              </a:solidFill>
              <a:latin typeface="Arial" panose="020B0604020202020204" pitchFamily="34" charset="0"/>
              <a:cs typeface="Arial" panose="020B0604020202020204" pitchFamily="34" charset="0"/>
            </a:endParaRPr>
          </a:p>
          <a:p>
            <a:pPr algn="just"/>
            <a:r>
              <a:rPr lang="es-ES" sz="1000" dirty="0">
                <a:solidFill>
                  <a:schemeClr val="accent1">
                    <a:lumMod val="75000"/>
                  </a:schemeClr>
                </a:solidFill>
                <a:latin typeface="Arial" panose="020B0604020202020204" pitchFamily="34" charset="0"/>
                <a:cs typeface="Arial" panose="020B0604020202020204" pitchFamily="34" charset="0"/>
              </a:rPr>
              <a:t> </a:t>
            </a:r>
            <a:endParaRPr lang="en-US" sz="1000" dirty="0">
              <a:solidFill>
                <a:schemeClr val="accent1">
                  <a:lumMod val="75000"/>
                </a:schemeClr>
              </a:solidFill>
              <a:latin typeface="Arial" panose="020B0604020202020204" pitchFamily="34" charset="0"/>
              <a:cs typeface="Arial" panose="020B0604020202020204" pitchFamily="34" charset="0"/>
            </a:endParaRPr>
          </a:p>
          <a:p>
            <a:pPr algn="just"/>
            <a:r>
              <a:rPr lang="es-ES" sz="1200" b="1" dirty="0">
                <a:solidFill>
                  <a:schemeClr val="accent1">
                    <a:lumMod val="75000"/>
                  </a:schemeClr>
                </a:solidFill>
                <a:latin typeface="Arial" panose="020B0604020202020204" pitchFamily="34" charset="0"/>
                <a:cs typeface="Arial" panose="020B0604020202020204" pitchFamily="34" charset="0"/>
              </a:rPr>
              <a:t>MODELO SaaS: SOFTWARE COMO SERVICIO</a:t>
            </a:r>
          </a:p>
          <a:p>
            <a:pPr algn="just"/>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000" dirty="0">
                <a:solidFill>
                  <a:schemeClr val="tx1">
                    <a:lumMod val="50000"/>
                    <a:lumOff val="50000"/>
                  </a:schemeClr>
                </a:solidFill>
                <a:latin typeface="Arial" panose="020B0604020202020204" pitchFamily="34" charset="0"/>
                <a:cs typeface="Arial" panose="020B0604020202020204" pitchFamily="34" charset="0"/>
              </a:rPr>
              <a:t>El servicio de software en la nube (Software as a </a:t>
            </a:r>
            <a:r>
              <a:rPr lang="es-ES" sz="1000" dirty="0" err="1">
                <a:solidFill>
                  <a:schemeClr val="tx1">
                    <a:lumMod val="50000"/>
                    <a:lumOff val="50000"/>
                  </a:schemeClr>
                </a:solidFill>
                <a:latin typeface="Arial" panose="020B0604020202020204" pitchFamily="34" charset="0"/>
                <a:cs typeface="Arial" panose="020B0604020202020204" pitchFamily="34" charset="0"/>
              </a:rPr>
              <a:t>Service</a:t>
            </a:r>
            <a:r>
              <a:rPr lang="es-ES" sz="1000" dirty="0">
                <a:solidFill>
                  <a:schemeClr val="tx1">
                    <a:lumMod val="50000"/>
                    <a:lumOff val="50000"/>
                  </a:schemeClr>
                </a:solidFill>
                <a:latin typeface="Arial" panose="020B0604020202020204" pitchFamily="34" charset="0"/>
                <a:cs typeface="Arial" panose="020B0604020202020204" pitchFamily="34" charset="0"/>
              </a:rPr>
              <a:t> – SaaS, por sus siglas en inglés) potencia el concepto de Cloud Computing en una arquitectura de software que elimina la necesidad de instalar y ejecutar la aplicación en la computadora del usuario final, minimizando así la carga del mantenimiento del software, los costos de la operación y el soporte técnico. </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000" dirty="0">
                <a:solidFill>
                  <a:schemeClr val="tx1">
                    <a:lumMod val="50000"/>
                    <a:lumOff val="50000"/>
                  </a:schemeClr>
                </a:solidFill>
                <a:latin typeface="Arial" panose="020B0604020202020204" pitchFamily="34" charset="0"/>
                <a:cs typeface="Arial" panose="020B0604020202020204" pitchFamily="34" charset="0"/>
              </a:rPr>
              <a:t> </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000" dirty="0">
                <a:solidFill>
                  <a:schemeClr val="tx1">
                    <a:lumMod val="50000"/>
                    <a:lumOff val="50000"/>
                  </a:schemeClr>
                </a:solidFill>
                <a:latin typeface="Arial" panose="020B0604020202020204" pitchFamily="34" charset="0"/>
                <a:cs typeface="Arial" panose="020B0604020202020204" pitchFamily="34" charset="0"/>
              </a:rPr>
              <a:t>En este modelo se rentan las soluciones de software y la infraestructura necesaria para su funcionamiento, así como el mantenimiento de todo el entorno de servicio en la nube.</a:t>
            </a:r>
          </a:p>
          <a:p>
            <a:pPr algn="just"/>
            <a:endParaRPr lang="es-ES" sz="10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200" b="1" dirty="0">
                <a:solidFill>
                  <a:srgbClr val="004B96"/>
                </a:solidFill>
                <a:latin typeface="Arial" panose="020B0604020202020204" pitchFamily="34" charset="0"/>
                <a:cs typeface="Arial" panose="020B0604020202020204" pitchFamily="34" charset="0"/>
              </a:rPr>
              <a:t>MODELO </a:t>
            </a:r>
            <a:r>
              <a:rPr lang="es-ES" sz="1200" b="1" dirty="0" err="1">
                <a:solidFill>
                  <a:srgbClr val="004B96"/>
                </a:solidFill>
                <a:latin typeface="Arial" panose="020B0604020202020204" pitchFamily="34" charset="0"/>
                <a:cs typeface="Arial" panose="020B0604020202020204" pitchFamily="34" charset="0"/>
              </a:rPr>
              <a:t>PaaS</a:t>
            </a:r>
            <a:r>
              <a:rPr lang="es-ES" sz="1200" b="1" dirty="0">
                <a:solidFill>
                  <a:srgbClr val="004B96"/>
                </a:solidFill>
                <a:latin typeface="Arial" panose="020B0604020202020204" pitchFamily="34" charset="0"/>
                <a:cs typeface="Arial" panose="020B0604020202020204" pitchFamily="34" charset="0"/>
              </a:rPr>
              <a:t>: PLATAFORMA COMO SERVICIO.</a:t>
            </a:r>
          </a:p>
          <a:p>
            <a:pPr algn="just"/>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000" dirty="0">
                <a:solidFill>
                  <a:schemeClr val="tx1">
                    <a:lumMod val="50000"/>
                    <a:lumOff val="50000"/>
                  </a:schemeClr>
                </a:solidFill>
                <a:latin typeface="Arial" panose="020B0604020202020204" pitchFamily="34" charset="0"/>
                <a:cs typeface="Arial" panose="020B0604020202020204" pitchFamily="34" charset="0"/>
              </a:rPr>
              <a:t>Una plataforma de servicio en la nube (</a:t>
            </a:r>
            <a:r>
              <a:rPr lang="es-ES" sz="1000" dirty="0" err="1">
                <a:solidFill>
                  <a:schemeClr val="tx1">
                    <a:lumMod val="50000"/>
                    <a:lumOff val="50000"/>
                  </a:schemeClr>
                </a:solidFill>
                <a:latin typeface="Arial" panose="020B0604020202020204" pitchFamily="34" charset="0"/>
                <a:cs typeface="Arial" panose="020B0604020202020204" pitchFamily="34" charset="0"/>
              </a:rPr>
              <a:t>Platform</a:t>
            </a:r>
            <a:r>
              <a:rPr lang="es-ES" sz="1000" dirty="0">
                <a:solidFill>
                  <a:schemeClr val="tx1">
                    <a:lumMod val="50000"/>
                    <a:lumOff val="50000"/>
                  </a:schemeClr>
                </a:solidFill>
                <a:latin typeface="Arial" panose="020B0604020202020204" pitchFamily="34" charset="0"/>
                <a:cs typeface="Arial" panose="020B0604020202020204" pitchFamily="34" charset="0"/>
              </a:rPr>
              <a:t> as a </a:t>
            </a:r>
            <a:r>
              <a:rPr lang="es-ES" sz="1000" dirty="0" err="1">
                <a:solidFill>
                  <a:schemeClr val="tx1">
                    <a:lumMod val="50000"/>
                    <a:lumOff val="50000"/>
                  </a:schemeClr>
                </a:solidFill>
                <a:latin typeface="Arial" panose="020B0604020202020204" pitchFamily="34" charset="0"/>
                <a:cs typeface="Arial" panose="020B0604020202020204" pitchFamily="34" charset="0"/>
              </a:rPr>
              <a:t>Service</a:t>
            </a:r>
            <a:r>
              <a:rPr lang="es-ES" sz="1000" dirty="0">
                <a:solidFill>
                  <a:schemeClr val="tx1">
                    <a:lumMod val="50000"/>
                    <a:lumOff val="50000"/>
                  </a:schemeClr>
                </a:solidFill>
                <a:latin typeface="Arial" panose="020B0604020202020204" pitchFamily="34" charset="0"/>
                <a:cs typeface="Arial" panose="020B0604020202020204" pitchFamily="34" charset="0"/>
              </a:rPr>
              <a:t> – </a:t>
            </a:r>
            <a:r>
              <a:rPr lang="es-ES" sz="1000" dirty="0" err="1">
                <a:solidFill>
                  <a:schemeClr val="tx1">
                    <a:lumMod val="50000"/>
                    <a:lumOff val="50000"/>
                  </a:schemeClr>
                </a:solidFill>
                <a:latin typeface="Arial" panose="020B0604020202020204" pitchFamily="34" charset="0"/>
                <a:cs typeface="Arial" panose="020B0604020202020204" pitchFamily="34" charset="0"/>
              </a:rPr>
              <a:t>PaaS</a:t>
            </a:r>
            <a:r>
              <a:rPr lang="es-ES" sz="1000" dirty="0">
                <a:solidFill>
                  <a:schemeClr val="tx1">
                    <a:lumMod val="50000"/>
                    <a:lumOff val="50000"/>
                  </a:schemeClr>
                </a:solidFill>
                <a:latin typeface="Arial" panose="020B0604020202020204" pitchFamily="34" charset="0"/>
                <a:cs typeface="Arial" panose="020B0604020202020204" pitchFamily="34" charset="0"/>
              </a:rPr>
              <a:t>, por sus siglas en inglés) entrega una plataforma computacional y un conjunto de soluciones como servicio que generalmente utilizan infraestructura en la nube y soportan software o aplicaciones en la nube, facilita la implementación de aplicaciones, sin el costo y complejidad de comprar y administrar el hardware subyacente y sus capas de software. </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000" dirty="0">
                <a:solidFill>
                  <a:schemeClr val="tx1">
                    <a:lumMod val="50000"/>
                    <a:lumOff val="50000"/>
                  </a:schemeClr>
                </a:solidFill>
                <a:latin typeface="Arial" panose="020B0604020202020204" pitchFamily="34" charset="0"/>
                <a:cs typeface="Arial" panose="020B0604020202020204" pitchFamily="34" charset="0"/>
              </a:rPr>
              <a:t> </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000" dirty="0">
                <a:solidFill>
                  <a:schemeClr val="tx1">
                    <a:lumMod val="50000"/>
                    <a:lumOff val="50000"/>
                  </a:schemeClr>
                </a:solidFill>
                <a:latin typeface="Arial" panose="020B0604020202020204" pitchFamily="34" charset="0"/>
                <a:cs typeface="Arial" panose="020B0604020202020204" pitchFamily="34" charset="0"/>
              </a:rPr>
              <a:t>Técnicamente es la encapsulación de una abstracción de un ambiente de desarrollo y el empaquetamiento de una serie de módulos o complementos que proporcionan, normalmente, una funcionalidad horizontal, de esta forma, un prototipo de plataforma como servicio será un ambiente conteniendo una pila básica de sistemas, componentes o </a:t>
            </a:r>
            <a:r>
              <a:rPr lang="es-ES" sz="1000" dirty="0" err="1">
                <a:solidFill>
                  <a:schemeClr val="tx1">
                    <a:lumMod val="50000"/>
                    <a:lumOff val="50000"/>
                  </a:schemeClr>
                </a:solidFill>
                <a:latin typeface="Arial" panose="020B0604020202020204" pitchFamily="34" charset="0"/>
                <a:cs typeface="Arial" panose="020B0604020202020204" pitchFamily="34" charset="0"/>
              </a:rPr>
              <a:t>API´s</a:t>
            </a:r>
            <a:r>
              <a:rPr lang="es-ES" sz="1000" dirty="0">
                <a:solidFill>
                  <a:schemeClr val="tx1">
                    <a:lumMod val="50000"/>
                    <a:lumOff val="50000"/>
                  </a:schemeClr>
                </a:solidFill>
                <a:latin typeface="Arial" panose="020B0604020202020204" pitchFamily="34" charset="0"/>
                <a:cs typeface="Arial" panose="020B0604020202020204" pitchFamily="34" charset="0"/>
              </a:rPr>
              <a:t> pre-configuradas y preparadas para integrarse con una tecnología especifica de desarrollo.  </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n-US" sz="1000" dirty="0">
              <a:solidFill>
                <a:schemeClr val="tx1">
                  <a:lumMod val="50000"/>
                  <a:lumOff val="50000"/>
                </a:schemeClr>
              </a:solidFill>
              <a:latin typeface="Avenir Roman" panose="02000503020000020003" pitchFamily="2" charset="0"/>
            </a:endParaRPr>
          </a:p>
        </p:txBody>
      </p:sp>
      <p:sp>
        <p:nvSpPr>
          <p:cNvPr id="3" name="Rectángulo 2">
            <a:extLst>
              <a:ext uri="{FF2B5EF4-FFF2-40B4-BE49-F238E27FC236}">
                <a16:creationId xmlns:a16="http://schemas.microsoft.com/office/drawing/2014/main" id="{98BDD5DC-9D33-424D-A38A-43885EBAAF74}"/>
              </a:ext>
            </a:extLst>
          </p:cNvPr>
          <p:cNvSpPr/>
          <p:nvPr/>
        </p:nvSpPr>
        <p:spPr>
          <a:xfrm>
            <a:off x="365743" y="6763751"/>
            <a:ext cx="7034561" cy="2462213"/>
          </a:xfrm>
          <a:prstGeom prst="rect">
            <a:avLst/>
          </a:prstGeom>
        </p:spPr>
        <p:txBody>
          <a:bodyPr wrap="square">
            <a:spAutoFit/>
          </a:bodyPr>
          <a:lstStyle/>
          <a:p>
            <a:pPr algn="just"/>
            <a:r>
              <a:rPr lang="es-ES_tradnl" sz="1200" b="1" dirty="0">
                <a:solidFill>
                  <a:srgbClr val="004B96"/>
                </a:solidFill>
                <a:latin typeface="Arial" panose="020B0604020202020204" pitchFamily="34" charset="0"/>
                <a:cs typeface="Arial" panose="020B0604020202020204" pitchFamily="34" charset="0"/>
              </a:rPr>
              <a:t>INVERSIÓN</a:t>
            </a:r>
          </a:p>
          <a:p>
            <a:pPr algn="just"/>
            <a:r>
              <a:rPr lang="es-ES_tradnl" sz="1200" b="1" dirty="0">
                <a:solidFill>
                  <a:schemeClr val="tx1">
                    <a:lumMod val="50000"/>
                    <a:lumOff val="50000"/>
                  </a:schemeClr>
                </a:solidFill>
                <a:latin typeface="Arial" panose="020B0604020202020204" pitchFamily="34" charset="0"/>
                <a:cs typeface="Arial" panose="020B0604020202020204" pitchFamily="34" charset="0"/>
              </a:rPr>
              <a:t> </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_tradnl" sz="1000" dirty="0">
                <a:solidFill>
                  <a:schemeClr val="tx1">
                    <a:lumMod val="50000"/>
                    <a:lumOff val="50000"/>
                  </a:schemeClr>
                </a:solidFill>
                <a:latin typeface="Arial" panose="020B0604020202020204" pitchFamily="34" charset="0"/>
                <a:cs typeface="Arial" panose="020B0604020202020204" pitchFamily="34" charset="0"/>
              </a:rPr>
              <a:t>En esta modalidad se firmará un convenio de derecho de uso del Software en modalidad de arriendo por 24 meses y el valor mensual descrito incluye el licenciamiento de las soluciones de software de Siesa, capacitación, consultoría, Hosting, soporte, de las aplicaciones, (Servicios de administración incluidos).</a:t>
            </a:r>
          </a:p>
          <a:p>
            <a:pPr algn="just"/>
            <a:endParaRPr lang="es-ES_tradnl" sz="1000" dirty="0">
              <a:solidFill>
                <a:schemeClr val="tx1">
                  <a:lumMod val="50000"/>
                  <a:lumOff val="50000"/>
                </a:schemeClr>
              </a:solidFill>
              <a:latin typeface="Arial" panose="020B0604020202020204" pitchFamily="34" charset="0"/>
              <a:cs typeface="Arial" panose="020B0604020202020204" pitchFamily="34" charset="0"/>
            </a:endParaRPr>
          </a:p>
          <a:p>
            <a:pPr lvl="0" algn="just"/>
            <a:r>
              <a:rPr lang="es-ES" sz="1000" b="1" dirty="0">
                <a:solidFill>
                  <a:srgbClr val="004B96"/>
                </a:solidFill>
                <a:latin typeface="Arial" panose="020B0604020202020204" pitchFamily="34" charset="0"/>
                <a:cs typeface="Arial" panose="020B0604020202020204" pitchFamily="34" charset="0"/>
              </a:rPr>
              <a:t>b. Características y condiciones comerciales</a:t>
            </a:r>
            <a:endParaRPr lang="en-US" sz="1000" dirty="0">
              <a:solidFill>
                <a:srgbClr val="004B96"/>
              </a:solidFill>
              <a:latin typeface="Arial" panose="020B0604020202020204" pitchFamily="34" charset="0"/>
              <a:cs typeface="Arial" panose="020B0604020202020204" pitchFamily="34" charset="0"/>
            </a:endParaRPr>
          </a:p>
          <a:p>
            <a:pPr marL="171450" lvl="0" indent="-171450" algn="just">
              <a:buBlip>
                <a:blip r:embed="rId3"/>
              </a:buBlip>
            </a:pPr>
            <a:r>
              <a:rPr lang="es-ES" sz="1000" dirty="0">
                <a:solidFill>
                  <a:schemeClr val="tx1">
                    <a:lumMod val="50000"/>
                    <a:lumOff val="50000"/>
                  </a:schemeClr>
                </a:solidFill>
                <a:latin typeface="Arial" panose="020B0604020202020204" pitchFamily="34" charset="0"/>
                <a:cs typeface="Arial" panose="020B0604020202020204" pitchFamily="34" charset="0"/>
              </a:rPr>
              <a:t>Los valores anteriores no incluyen el valor del IVA.</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Blip>
                <a:blip r:embed="rId3"/>
              </a:buBlip>
            </a:pPr>
            <a:r>
              <a:rPr lang="es-ES" sz="1000" dirty="0">
                <a:solidFill>
                  <a:schemeClr val="tx1">
                    <a:lumMod val="50000"/>
                    <a:lumOff val="50000"/>
                  </a:schemeClr>
                </a:solidFill>
                <a:latin typeface="Arial" panose="020B0604020202020204" pitchFamily="34" charset="0"/>
                <a:cs typeface="Arial" panose="020B0604020202020204" pitchFamily="34" charset="0"/>
              </a:rPr>
              <a:t>El valor del convenio de soporte se incluye dentro del valor mensual descrito en la propuesta.</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Blip>
                <a:blip r:embed="rId3"/>
              </a:buBlip>
            </a:pPr>
            <a:r>
              <a:rPr lang="es-ES" sz="1000" dirty="0">
                <a:solidFill>
                  <a:schemeClr val="tx1">
                    <a:lumMod val="50000"/>
                    <a:lumOff val="50000"/>
                  </a:schemeClr>
                </a:solidFill>
                <a:latin typeface="Arial" panose="020B0604020202020204" pitchFamily="34" charset="0"/>
                <a:cs typeface="Arial" panose="020B0604020202020204" pitchFamily="34" charset="0"/>
              </a:rPr>
              <a:t>La vigencia inicial del contrato es de 24 meses, teniendo en cuenta que el primer año es el plazo de implementación y estabilización de las soluciones ofrecidas por Siesa; una vez terminado ese plazo, se firmará un contrato anual.</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Blip>
                <a:blip r:embed="rId3"/>
              </a:buBlip>
            </a:pPr>
            <a:r>
              <a:rPr lang="es-ES" sz="1000" dirty="0">
                <a:solidFill>
                  <a:schemeClr val="tx1">
                    <a:lumMod val="50000"/>
                    <a:lumOff val="50000"/>
                  </a:schemeClr>
                </a:solidFill>
                <a:latin typeface="Arial" panose="020B0604020202020204" pitchFamily="34" charset="0"/>
                <a:cs typeface="Arial" panose="020B0604020202020204" pitchFamily="34" charset="0"/>
              </a:rPr>
              <a:t>El valor de la cuota mensual se ajustará a partir del mes 25 de acuerdo al valor del IPC + 2 puntos. Este ajuste será cada año de acuerdo a la firma de cada contrato.</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Blip>
                <a:blip r:embed="rId3"/>
              </a:buBlip>
            </a:pPr>
            <a:r>
              <a:rPr lang="es-ES" sz="1000" dirty="0">
                <a:solidFill>
                  <a:schemeClr val="tx1">
                    <a:lumMod val="50000"/>
                    <a:lumOff val="50000"/>
                  </a:schemeClr>
                </a:solidFill>
                <a:latin typeface="Arial" panose="020B0604020202020204" pitchFamily="34" charset="0"/>
                <a:cs typeface="Arial" panose="020B0604020202020204" pitchFamily="34" charset="0"/>
              </a:rPr>
              <a:t>Para disminuir el número de usuarios, se puede hacer cada año a partir del mes 25.</a:t>
            </a:r>
            <a:endParaRPr lang="en-US" sz="10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Blip>
                <a:blip r:embed="rId3"/>
              </a:buBlip>
            </a:pPr>
            <a:r>
              <a:rPr lang="es-ES" sz="1000" dirty="0">
                <a:solidFill>
                  <a:schemeClr val="tx1">
                    <a:lumMod val="50000"/>
                    <a:lumOff val="50000"/>
                  </a:schemeClr>
                </a:solidFill>
                <a:latin typeface="Arial" panose="020B0604020202020204" pitchFamily="34" charset="0"/>
                <a:cs typeface="Arial" panose="020B0604020202020204" pitchFamily="34" charset="0"/>
              </a:rPr>
              <a:t>El alojamiento de la aplicación siempre se hará en los Servidores o la nube de Siesa.</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336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24</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454366"/>
            <a:ext cx="1292905" cy="562702"/>
          </a:xfrm>
          <a:prstGeom prst="rect">
            <a:avLst/>
          </a:prstGeom>
        </p:spPr>
      </p:pic>
      <p:cxnSp>
        <p:nvCxnSpPr>
          <p:cNvPr id="12" name="Straight Connector 11">
            <a:extLst>
              <a:ext uri="{FF2B5EF4-FFF2-40B4-BE49-F238E27FC236}">
                <a16:creationId xmlns:a16="http://schemas.microsoft.com/office/drawing/2014/main" id="{4EA078F7-0CD7-6442-A62C-46A51176939A}"/>
              </a:ext>
            </a:extLst>
          </p:cNvPr>
          <p:cNvCxnSpPr>
            <a:cxnSpLocks/>
          </p:cNvCxnSpPr>
          <p:nvPr/>
        </p:nvCxnSpPr>
        <p:spPr>
          <a:xfrm flipV="1">
            <a:off x="529239" y="1011322"/>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13">
            <a:extLst>
              <a:ext uri="{FF2B5EF4-FFF2-40B4-BE49-F238E27FC236}">
                <a16:creationId xmlns:a16="http://schemas.microsoft.com/office/drawing/2014/main" id="{CD0D1960-F2B5-47EA-B58B-2CC858F9A0CE}"/>
              </a:ext>
            </a:extLst>
          </p:cNvPr>
          <p:cNvSpPr txBox="1"/>
          <p:nvPr/>
        </p:nvSpPr>
        <p:spPr>
          <a:xfrm>
            <a:off x="446111" y="642218"/>
            <a:ext cx="6140427"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6. COMPONENTES</a:t>
            </a:r>
            <a:endParaRPr lang="en-US" spc="300" dirty="0"/>
          </a:p>
        </p:txBody>
      </p:sp>
      <p:pic>
        <p:nvPicPr>
          <p:cNvPr id="18" name="Picture 11" descr="A screenshot of a cell phone&#10;&#10;Description automatically generated">
            <a:extLst>
              <a:ext uri="{FF2B5EF4-FFF2-40B4-BE49-F238E27FC236}">
                <a16:creationId xmlns:a16="http://schemas.microsoft.com/office/drawing/2014/main" id="{1734BE84-B4CD-4D36-9AB3-04AF4AFECCD0}"/>
              </a:ext>
            </a:extLst>
          </p:cNvPr>
          <p:cNvPicPr>
            <a:picLocks noChangeAspect="1"/>
          </p:cNvPicPr>
          <p:nvPr/>
        </p:nvPicPr>
        <p:blipFill>
          <a:blip r:embed="rId3"/>
          <a:stretch>
            <a:fillRect/>
          </a:stretch>
        </p:blipFill>
        <p:spPr>
          <a:xfrm>
            <a:off x="362523" y="6108993"/>
            <a:ext cx="7167301" cy="3578171"/>
          </a:xfrm>
          <a:prstGeom prst="rect">
            <a:avLst/>
          </a:prstGeom>
        </p:spPr>
      </p:pic>
      <p:sp>
        <p:nvSpPr>
          <p:cNvPr id="19" name="CuadroTexto 18">
            <a:extLst>
              <a:ext uri="{FF2B5EF4-FFF2-40B4-BE49-F238E27FC236}">
                <a16:creationId xmlns:a16="http://schemas.microsoft.com/office/drawing/2014/main" id="{C06DE27A-2C37-4101-8B5D-486B894A5143}"/>
              </a:ext>
            </a:extLst>
          </p:cNvPr>
          <p:cNvSpPr txBox="1"/>
          <p:nvPr/>
        </p:nvSpPr>
        <p:spPr>
          <a:xfrm>
            <a:off x="374855" y="5792227"/>
            <a:ext cx="4868790" cy="323165"/>
          </a:xfrm>
          <a:prstGeom prst="rect">
            <a:avLst/>
          </a:prstGeom>
          <a:noFill/>
        </p:spPr>
        <p:txBody>
          <a:bodyPr wrap="square" rtlCol="0">
            <a:spAutoFit/>
          </a:bodyPr>
          <a:lstStyle/>
          <a:p>
            <a:r>
              <a:rPr lang="es-CO" sz="1500" dirty="0"/>
              <a:t>Requerimientos de equipo (**aplica modelo </a:t>
            </a:r>
            <a:r>
              <a:rPr lang="es-CO" sz="1500" dirty="0" err="1"/>
              <a:t>On</a:t>
            </a:r>
            <a:r>
              <a:rPr lang="es-CO" sz="1500" dirty="0"/>
              <a:t> </a:t>
            </a:r>
            <a:r>
              <a:rPr lang="es-CO" sz="1500" dirty="0" err="1"/>
              <a:t>Premise</a:t>
            </a:r>
            <a:r>
              <a:rPr lang="es-CO" sz="1500" dirty="0"/>
              <a:t>)</a:t>
            </a:r>
          </a:p>
        </p:txBody>
      </p:sp>
      <p:sp>
        <p:nvSpPr>
          <p:cNvPr id="3" name="Rectangle 2">
            <a:extLst>
              <a:ext uri="{FF2B5EF4-FFF2-40B4-BE49-F238E27FC236}">
                <a16:creationId xmlns:a16="http://schemas.microsoft.com/office/drawing/2014/main" id="{43A4F359-1F5D-074B-AD9B-3ECEAA1AE636}"/>
              </a:ext>
            </a:extLst>
          </p:cNvPr>
          <p:cNvSpPr/>
          <p:nvPr/>
        </p:nvSpPr>
        <p:spPr>
          <a:xfrm>
            <a:off x="446111" y="1477818"/>
            <a:ext cx="5043147" cy="189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uadroTexto 3">
            <a:extLst>
              <a:ext uri="{FF2B5EF4-FFF2-40B4-BE49-F238E27FC236}">
                <a16:creationId xmlns:a16="http://schemas.microsoft.com/office/drawing/2014/main" id="{5B82E7D6-A2E4-B440-B91A-AD425B226BDF}"/>
              </a:ext>
            </a:extLst>
          </p:cNvPr>
          <p:cNvSpPr txBox="1"/>
          <p:nvPr/>
        </p:nvSpPr>
        <p:spPr>
          <a:xfrm>
            <a:off x="3329389" y="1188625"/>
            <a:ext cx="1469765" cy="276999"/>
          </a:xfrm>
          <a:prstGeom prst="rect">
            <a:avLst/>
          </a:prstGeom>
          <a:noFill/>
        </p:spPr>
        <p:txBody>
          <a:bodyPr wrap="square" rtlCol="0">
            <a:spAutoFit/>
          </a:bodyPr>
          <a:lstStyle/>
          <a:p>
            <a:r>
              <a:rPr lang="es-CO" sz="1200" b="1" dirty="0">
                <a:solidFill>
                  <a:schemeClr val="bg2">
                    <a:lumMod val="50000"/>
                  </a:schemeClr>
                </a:solidFill>
                <a:latin typeface="Arial" panose="020B0604020202020204" pitchFamily="34" charset="0"/>
                <a:cs typeface="Arial" panose="020B0604020202020204" pitchFamily="34" charset="0"/>
              </a:rPr>
              <a:t>CONCEPTO</a:t>
            </a:r>
          </a:p>
        </p:txBody>
      </p:sp>
      <p:sp>
        <p:nvSpPr>
          <p:cNvPr id="15" name="Rectangle 14">
            <a:extLst>
              <a:ext uri="{FF2B5EF4-FFF2-40B4-BE49-F238E27FC236}">
                <a16:creationId xmlns:a16="http://schemas.microsoft.com/office/drawing/2014/main" id="{84AC75BC-727B-1C4D-BB69-6AFC659DDCEE}"/>
              </a:ext>
            </a:extLst>
          </p:cNvPr>
          <p:cNvSpPr/>
          <p:nvPr/>
        </p:nvSpPr>
        <p:spPr>
          <a:xfrm>
            <a:off x="5578764" y="1473200"/>
            <a:ext cx="1420640" cy="189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25C70E7-E134-F14E-A2DB-3205FD41A227}"/>
              </a:ext>
            </a:extLst>
          </p:cNvPr>
          <p:cNvSpPr/>
          <p:nvPr/>
        </p:nvSpPr>
        <p:spPr>
          <a:xfrm>
            <a:off x="556948" y="6278581"/>
            <a:ext cx="856216" cy="2770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adroTexto 3">
            <a:extLst>
              <a:ext uri="{FF2B5EF4-FFF2-40B4-BE49-F238E27FC236}">
                <a16:creationId xmlns:a16="http://schemas.microsoft.com/office/drawing/2014/main" id="{DD0FB5CD-303E-5C4B-81D5-39715E12339E}"/>
              </a:ext>
            </a:extLst>
          </p:cNvPr>
          <p:cNvSpPr txBox="1"/>
          <p:nvPr/>
        </p:nvSpPr>
        <p:spPr>
          <a:xfrm>
            <a:off x="556948" y="6278581"/>
            <a:ext cx="740143" cy="261610"/>
          </a:xfrm>
          <a:prstGeom prst="rect">
            <a:avLst/>
          </a:prstGeom>
          <a:noFill/>
        </p:spPr>
        <p:txBody>
          <a:bodyPr wrap="square" rtlCol="0">
            <a:spAutoFit/>
          </a:bodyPr>
          <a:lstStyle/>
          <a:p>
            <a:r>
              <a:rPr lang="es-CO" sz="1100" b="1" dirty="0">
                <a:solidFill>
                  <a:srgbClr val="20529C"/>
                </a:solidFill>
                <a:latin typeface="Arial" panose="020B0604020202020204" pitchFamily="34" charset="0"/>
                <a:cs typeface="Arial" panose="020B0604020202020204" pitchFamily="34" charset="0"/>
              </a:rPr>
              <a:t>EQUIPO</a:t>
            </a:r>
          </a:p>
        </p:txBody>
      </p:sp>
      <p:sp>
        <p:nvSpPr>
          <p:cNvPr id="30" name="Rectangle 29">
            <a:extLst>
              <a:ext uri="{FF2B5EF4-FFF2-40B4-BE49-F238E27FC236}">
                <a16:creationId xmlns:a16="http://schemas.microsoft.com/office/drawing/2014/main" id="{937D83FD-9056-8947-8341-CEC7A9E8F349}"/>
              </a:ext>
            </a:extLst>
          </p:cNvPr>
          <p:cNvSpPr/>
          <p:nvPr/>
        </p:nvSpPr>
        <p:spPr>
          <a:xfrm>
            <a:off x="1568329" y="6273963"/>
            <a:ext cx="1465816" cy="2770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adroTexto 3">
            <a:extLst>
              <a:ext uri="{FF2B5EF4-FFF2-40B4-BE49-F238E27FC236}">
                <a16:creationId xmlns:a16="http://schemas.microsoft.com/office/drawing/2014/main" id="{0B0523BE-2D4C-8843-BFB0-30C3CBC480BE}"/>
              </a:ext>
            </a:extLst>
          </p:cNvPr>
          <p:cNvSpPr txBox="1"/>
          <p:nvPr/>
        </p:nvSpPr>
        <p:spPr>
          <a:xfrm>
            <a:off x="1568329" y="6273963"/>
            <a:ext cx="1548944" cy="261610"/>
          </a:xfrm>
          <a:prstGeom prst="rect">
            <a:avLst/>
          </a:prstGeom>
          <a:noFill/>
        </p:spPr>
        <p:txBody>
          <a:bodyPr wrap="square" rtlCol="0">
            <a:spAutoFit/>
          </a:bodyPr>
          <a:lstStyle/>
          <a:p>
            <a:r>
              <a:rPr lang="es-CO" sz="1100" b="1" dirty="0">
                <a:solidFill>
                  <a:srgbClr val="20529C"/>
                </a:solidFill>
                <a:latin typeface="Arial" panose="020B0604020202020204" pitchFamily="34" charset="0"/>
                <a:cs typeface="Arial" panose="020B0604020202020204" pitchFamily="34" charset="0"/>
              </a:rPr>
              <a:t>CARACTERÍSTICAS</a:t>
            </a:r>
          </a:p>
        </p:txBody>
      </p:sp>
      <p:sp>
        <p:nvSpPr>
          <p:cNvPr id="32" name="Rectangle 31">
            <a:extLst>
              <a:ext uri="{FF2B5EF4-FFF2-40B4-BE49-F238E27FC236}">
                <a16:creationId xmlns:a16="http://schemas.microsoft.com/office/drawing/2014/main" id="{47F23A01-1596-9D40-8A43-5CA569970E42}"/>
              </a:ext>
            </a:extLst>
          </p:cNvPr>
          <p:cNvSpPr/>
          <p:nvPr/>
        </p:nvSpPr>
        <p:spPr>
          <a:xfrm>
            <a:off x="3258584" y="6273963"/>
            <a:ext cx="1881451" cy="2770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adroTexto 3">
            <a:extLst>
              <a:ext uri="{FF2B5EF4-FFF2-40B4-BE49-F238E27FC236}">
                <a16:creationId xmlns:a16="http://schemas.microsoft.com/office/drawing/2014/main" id="{C93D7EB5-B3E0-C540-9657-4F169A120ED3}"/>
              </a:ext>
            </a:extLst>
          </p:cNvPr>
          <p:cNvSpPr txBox="1"/>
          <p:nvPr/>
        </p:nvSpPr>
        <p:spPr>
          <a:xfrm>
            <a:off x="3780439" y="6281703"/>
            <a:ext cx="740143" cy="261610"/>
          </a:xfrm>
          <a:prstGeom prst="rect">
            <a:avLst/>
          </a:prstGeom>
          <a:noFill/>
        </p:spPr>
        <p:txBody>
          <a:bodyPr wrap="square" rtlCol="0">
            <a:spAutoFit/>
          </a:bodyPr>
          <a:lstStyle/>
          <a:p>
            <a:r>
              <a:rPr lang="es-CO" sz="1100" b="1" dirty="0">
                <a:solidFill>
                  <a:srgbClr val="20529C"/>
                </a:solidFill>
                <a:latin typeface="Arial" panose="020B0604020202020204" pitchFamily="34" charset="0"/>
                <a:cs typeface="Arial" panose="020B0604020202020204" pitchFamily="34" charset="0"/>
              </a:rPr>
              <a:t>ÓPTIMO</a:t>
            </a:r>
          </a:p>
        </p:txBody>
      </p:sp>
      <p:sp>
        <p:nvSpPr>
          <p:cNvPr id="34" name="Rectangle 33">
            <a:extLst>
              <a:ext uri="{FF2B5EF4-FFF2-40B4-BE49-F238E27FC236}">
                <a16:creationId xmlns:a16="http://schemas.microsoft.com/office/drawing/2014/main" id="{22505B53-AF0B-1F40-8660-D2C976229136}"/>
              </a:ext>
            </a:extLst>
          </p:cNvPr>
          <p:cNvSpPr/>
          <p:nvPr/>
        </p:nvSpPr>
        <p:spPr>
          <a:xfrm>
            <a:off x="5950984" y="6283199"/>
            <a:ext cx="856216" cy="2770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adroTexto 3">
            <a:extLst>
              <a:ext uri="{FF2B5EF4-FFF2-40B4-BE49-F238E27FC236}">
                <a16:creationId xmlns:a16="http://schemas.microsoft.com/office/drawing/2014/main" id="{33342E65-9344-064D-ADDC-C00BEBA8A296}"/>
              </a:ext>
            </a:extLst>
          </p:cNvPr>
          <p:cNvSpPr txBox="1"/>
          <p:nvPr/>
        </p:nvSpPr>
        <p:spPr>
          <a:xfrm>
            <a:off x="5950984" y="6283199"/>
            <a:ext cx="740143" cy="261610"/>
          </a:xfrm>
          <a:prstGeom prst="rect">
            <a:avLst/>
          </a:prstGeom>
          <a:noFill/>
        </p:spPr>
        <p:txBody>
          <a:bodyPr wrap="square" rtlCol="0">
            <a:spAutoFit/>
          </a:bodyPr>
          <a:lstStyle/>
          <a:p>
            <a:r>
              <a:rPr lang="es-CO" sz="1100" b="1" dirty="0">
                <a:solidFill>
                  <a:srgbClr val="20529C"/>
                </a:solidFill>
                <a:latin typeface="Arial" panose="020B0604020202020204" pitchFamily="34" charset="0"/>
                <a:cs typeface="Arial" panose="020B0604020202020204" pitchFamily="34" charset="0"/>
              </a:rPr>
              <a:t>MÍNIMO</a:t>
            </a:r>
          </a:p>
        </p:txBody>
      </p:sp>
      <p:sp>
        <p:nvSpPr>
          <p:cNvPr id="36" name="Rectangle 35">
            <a:extLst>
              <a:ext uri="{FF2B5EF4-FFF2-40B4-BE49-F238E27FC236}">
                <a16:creationId xmlns:a16="http://schemas.microsoft.com/office/drawing/2014/main" id="{931D429C-185F-6E48-B806-CD0B2860F49D}"/>
              </a:ext>
            </a:extLst>
          </p:cNvPr>
          <p:cNvSpPr/>
          <p:nvPr/>
        </p:nvSpPr>
        <p:spPr>
          <a:xfrm>
            <a:off x="520002" y="7627090"/>
            <a:ext cx="856216" cy="2770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adroTexto 3">
            <a:extLst>
              <a:ext uri="{FF2B5EF4-FFF2-40B4-BE49-F238E27FC236}">
                <a16:creationId xmlns:a16="http://schemas.microsoft.com/office/drawing/2014/main" id="{419DEF93-ED3A-BE42-8BB7-70DCBA78F476}"/>
              </a:ext>
            </a:extLst>
          </p:cNvPr>
          <p:cNvSpPr txBox="1"/>
          <p:nvPr/>
        </p:nvSpPr>
        <p:spPr>
          <a:xfrm>
            <a:off x="520002" y="7627090"/>
            <a:ext cx="934725" cy="261610"/>
          </a:xfrm>
          <a:prstGeom prst="rect">
            <a:avLst/>
          </a:prstGeom>
          <a:noFill/>
        </p:spPr>
        <p:txBody>
          <a:bodyPr wrap="square" rtlCol="0">
            <a:spAutoFit/>
          </a:bodyPr>
          <a:lstStyle/>
          <a:p>
            <a:r>
              <a:rPr lang="es-CO" sz="1100" b="1" dirty="0">
                <a:solidFill>
                  <a:srgbClr val="20529C"/>
                </a:solidFill>
                <a:latin typeface="Arial" panose="020B0604020202020204" pitchFamily="34" charset="0"/>
                <a:cs typeface="Arial" panose="020B0604020202020204" pitchFamily="34" charset="0"/>
              </a:rPr>
              <a:t>SERVIDOR</a:t>
            </a:r>
          </a:p>
        </p:txBody>
      </p:sp>
      <p:sp>
        <p:nvSpPr>
          <p:cNvPr id="38" name="Rectangle 37">
            <a:extLst>
              <a:ext uri="{FF2B5EF4-FFF2-40B4-BE49-F238E27FC236}">
                <a16:creationId xmlns:a16="http://schemas.microsoft.com/office/drawing/2014/main" id="{9007FF2A-E048-B140-8AD1-549714DDF9C5}"/>
              </a:ext>
            </a:extLst>
          </p:cNvPr>
          <p:cNvSpPr/>
          <p:nvPr/>
        </p:nvSpPr>
        <p:spPr>
          <a:xfrm>
            <a:off x="498911" y="8396890"/>
            <a:ext cx="955816" cy="2770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adroTexto 3">
            <a:extLst>
              <a:ext uri="{FF2B5EF4-FFF2-40B4-BE49-F238E27FC236}">
                <a16:creationId xmlns:a16="http://schemas.microsoft.com/office/drawing/2014/main" id="{8BA88EEF-463A-6D4D-9AAE-D64AB404E017}"/>
              </a:ext>
            </a:extLst>
          </p:cNvPr>
          <p:cNvSpPr txBox="1"/>
          <p:nvPr/>
        </p:nvSpPr>
        <p:spPr>
          <a:xfrm>
            <a:off x="467893" y="8412371"/>
            <a:ext cx="1017852" cy="261610"/>
          </a:xfrm>
          <a:prstGeom prst="rect">
            <a:avLst/>
          </a:prstGeom>
          <a:noFill/>
        </p:spPr>
        <p:txBody>
          <a:bodyPr wrap="square" rtlCol="0">
            <a:spAutoFit/>
          </a:bodyPr>
          <a:lstStyle/>
          <a:p>
            <a:r>
              <a:rPr lang="es-CO" sz="1100" b="1" dirty="0">
                <a:solidFill>
                  <a:srgbClr val="20529C"/>
                </a:solidFill>
                <a:latin typeface="Arial" panose="020B0604020202020204" pitchFamily="34" charset="0"/>
                <a:cs typeface="Arial" panose="020B0604020202020204" pitchFamily="34" charset="0"/>
              </a:rPr>
              <a:t>PC CLIENTE</a:t>
            </a:r>
          </a:p>
        </p:txBody>
      </p:sp>
      <p:sp>
        <p:nvSpPr>
          <p:cNvPr id="40" name="CuadroTexto 2">
            <a:extLst>
              <a:ext uri="{FF2B5EF4-FFF2-40B4-BE49-F238E27FC236}">
                <a16:creationId xmlns:a16="http://schemas.microsoft.com/office/drawing/2014/main" id="{28D65353-7D71-0340-9BFD-AA1E0ADB99C1}"/>
              </a:ext>
            </a:extLst>
          </p:cNvPr>
          <p:cNvSpPr txBox="1"/>
          <p:nvPr/>
        </p:nvSpPr>
        <p:spPr>
          <a:xfrm>
            <a:off x="1519697" y="6683287"/>
            <a:ext cx="1597576"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Sistema operativo</a:t>
            </a:r>
          </a:p>
        </p:txBody>
      </p:sp>
      <p:sp>
        <p:nvSpPr>
          <p:cNvPr id="41" name="CuadroTexto 2">
            <a:extLst>
              <a:ext uri="{FF2B5EF4-FFF2-40B4-BE49-F238E27FC236}">
                <a16:creationId xmlns:a16="http://schemas.microsoft.com/office/drawing/2014/main" id="{3289D2CB-410D-6C4D-A4D4-1DEAD89E82BA}"/>
              </a:ext>
            </a:extLst>
          </p:cNvPr>
          <p:cNvSpPr txBox="1"/>
          <p:nvPr/>
        </p:nvSpPr>
        <p:spPr>
          <a:xfrm>
            <a:off x="1528933" y="7001710"/>
            <a:ext cx="1556012"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Memoria RAM</a:t>
            </a:r>
          </a:p>
        </p:txBody>
      </p:sp>
      <p:sp>
        <p:nvSpPr>
          <p:cNvPr id="42" name="CuadroTexto 2">
            <a:extLst>
              <a:ext uri="{FF2B5EF4-FFF2-40B4-BE49-F238E27FC236}">
                <a16:creationId xmlns:a16="http://schemas.microsoft.com/office/drawing/2014/main" id="{9B5312A8-4C32-4044-8A31-BC1900C7A89B}"/>
              </a:ext>
            </a:extLst>
          </p:cNvPr>
          <p:cNvSpPr txBox="1"/>
          <p:nvPr/>
        </p:nvSpPr>
        <p:spPr>
          <a:xfrm>
            <a:off x="1540479" y="7308125"/>
            <a:ext cx="1556012"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Disco duro</a:t>
            </a:r>
          </a:p>
        </p:txBody>
      </p:sp>
      <p:sp>
        <p:nvSpPr>
          <p:cNvPr id="43" name="CuadroTexto 2">
            <a:extLst>
              <a:ext uri="{FF2B5EF4-FFF2-40B4-BE49-F238E27FC236}">
                <a16:creationId xmlns:a16="http://schemas.microsoft.com/office/drawing/2014/main" id="{21D4AFDD-CD91-E04D-843B-97D4AF89B926}"/>
              </a:ext>
            </a:extLst>
          </p:cNvPr>
          <p:cNvSpPr txBox="1"/>
          <p:nvPr/>
        </p:nvSpPr>
        <p:spPr>
          <a:xfrm>
            <a:off x="1540479" y="7614540"/>
            <a:ext cx="1556012"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Base de datos</a:t>
            </a:r>
          </a:p>
        </p:txBody>
      </p:sp>
      <p:sp>
        <p:nvSpPr>
          <p:cNvPr id="44" name="CuadroTexto 2">
            <a:extLst>
              <a:ext uri="{FF2B5EF4-FFF2-40B4-BE49-F238E27FC236}">
                <a16:creationId xmlns:a16="http://schemas.microsoft.com/office/drawing/2014/main" id="{ADA2274B-5F9C-1746-A860-92463157E4CC}"/>
              </a:ext>
            </a:extLst>
          </p:cNvPr>
          <p:cNvSpPr txBox="1"/>
          <p:nvPr/>
        </p:nvSpPr>
        <p:spPr>
          <a:xfrm>
            <a:off x="1540479" y="8005094"/>
            <a:ext cx="1556012"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Adicionales</a:t>
            </a:r>
          </a:p>
        </p:txBody>
      </p:sp>
      <p:sp>
        <p:nvSpPr>
          <p:cNvPr id="45" name="CuadroTexto 2">
            <a:extLst>
              <a:ext uri="{FF2B5EF4-FFF2-40B4-BE49-F238E27FC236}">
                <a16:creationId xmlns:a16="http://schemas.microsoft.com/office/drawing/2014/main" id="{AA0432B1-CCEF-8C4C-9385-2DA6225D7D7A}"/>
              </a:ext>
            </a:extLst>
          </p:cNvPr>
          <p:cNvSpPr txBox="1"/>
          <p:nvPr/>
        </p:nvSpPr>
        <p:spPr>
          <a:xfrm>
            <a:off x="1540479" y="8395648"/>
            <a:ext cx="1556012"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Sistema operativo</a:t>
            </a:r>
          </a:p>
        </p:txBody>
      </p:sp>
      <p:sp>
        <p:nvSpPr>
          <p:cNvPr id="46" name="CuadroTexto 2">
            <a:extLst>
              <a:ext uri="{FF2B5EF4-FFF2-40B4-BE49-F238E27FC236}">
                <a16:creationId xmlns:a16="http://schemas.microsoft.com/office/drawing/2014/main" id="{CCEC2C3A-FE7B-AE40-AD1A-E9B1F2508A56}"/>
              </a:ext>
            </a:extLst>
          </p:cNvPr>
          <p:cNvSpPr txBox="1"/>
          <p:nvPr/>
        </p:nvSpPr>
        <p:spPr>
          <a:xfrm>
            <a:off x="1531243" y="8714302"/>
            <a:ext cx="1556012"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Memoria</a:t>
            </a:r>
          </a:p>
        </p:txBody>
      </p:sp>
      <p:sp>
        <p:nvSpPr>
          <p:cNvPr id="47" name="CuadroTexto 2">
            <a:extLst>
              <a:ext uri="{FF2B5EF4-FFF2-40B4-BE49-F238E27FC236}">
                <a16:creationId xmlns:a16="http://schemas.microsoft.com/office/drawing/2014/main" id="{F6ACA7C2-7B62-074A-A13A-A5A24B98849C}"/>
              </a:ext>
            </a:extLst>
          </p:cNvPr>
          <p:cNvSpPr txBox="1"/>
          <p:nvPr/>
        </p:nvSpPr>
        <p:spPr>
          <a:xfrm>
            <a:off x="1540479" y="9020717"/>
            <a:ext cx="1556012"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Disco duro</a:t>
            </a:r>
          </a:p>
        </p:txBody>
      </p:sp>
      <p:sp>
        <p:nvSpPr>
          <p:cNvPr id="49" name="CuadroTexto 2">
            <a:extLst>
              <a:ext uri="{FF2B5EF4-FFF2-40B4-BE49-F238E27FC236}">
                <a16:creationId xmlns:a16="http://schemas.microsoft.com/office/drawing/2014/main" id="{CDFA2F14-BFA4-0C49-AB45-85E26AF57F13}"/>
              </a:ext>
            </a:extLst>
          </p:cNvPr>
          <p:cNvSpPr txBox="1"/>
          <p:nvPr/>
        </p:nvSpPr>
        <p:spPr>
          <a:xfrm>
            <a:off x="1535861" y="9353226"/>
            <a:ext cx="1556012"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Adicionales</a:t>
            </a:r>
          </a:p>
        </p:txBody>
      </p:sp>
      <p:sp>
        <p:nvSpPr>
          <p:cNvPr id="50" name="CuadroTexto 2">
            <a:extLst>
              <a:ext uri="{FF2B5EF4-FFF2-40B4-BE49-F238E27FC236}">
                <a16:creationId xmlns:a16="http://schemas.microsoft.com/office/drawing/2014/main" id="{034219DA-0DD4-8544-8366-29A5FDAD73FD}"/>
              </a:ext>
            </a:extLst>
          </p:cNvPr>
          <p:cNvSpPr txBox="1"/>
          <p:nvPr/>
        </p:nvSpPr>
        <p:spPr>
          <a:xfrm>
            <a:off x="3307729" y="6674829"/>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Windows Server 2012 o superior</a:t>
            </a:r>
          </a:p>
        </p:txBody>
      </p:sp>
      <p:sp>
        <p:nvSpPr>
          <p:cNvPr id="51" name="CuadroTexto 2">
            <a:extLst>
              <a:ext uri="{FF2B5EF4-FFF2-40B4-BE49-F238E27FC236}">
                <a16:creationId xmlns:a16="http://schemas.microsoft.com/office/drawing/2014/main" id="{C3D0C23D-CC37-9C47-A957-D24E5B6BB36A}"/>
              </a:ext>
            </a:extLst>
          </p:cNvPr>
          <p:cNvSpPr txBox="1"/>
          <p:nvPr/>
        </p:nvSpPr>
        <p:spPr>
          <a:xfrm>
            <a:off x="3333438" y="7013016"/>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6 GB</a:t>
            </a:r>
          </a:p>
        </p:txBody>
      </p:sp>
      <p:sp>
        <p:nvSpPr>
          <p:cNvPr id="52" name="CuadroTexto 2">
            <a:extLst>
              <a:ext uri="{FF2B5EF4-FFF2-40B4-BE49-F238E27FC236}">
                <a16:creationId xmlns:a16="http://schemas.microsoft.com/office/drawing/2014/main" id="{FBD31F2A-4DB0-614F-BA39-3479865CA4CB}"/>
              </a:ext>
            </a:extLst>
          </p:cNvPr>
          <p:cNvSpPr txBox="1"/>
          <p:nvPr/>
        </p:nvSpPr>
        <p:spPr>
          <a:xfrm>
            <a:off x="3333437" y="7301360"/>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40 GB Libres</a:t>
            </a:r>
          </a:p>
        </p:txBody>
      </p:sp>
      <p:sp>
        <p:nvSpPr>
          <p:cNvPr id="53" name="CuadroTexto 2">
            <a:extLst>
              <a:ext uri="{FF2B5EF4-FFF2-40B4-BE49-F238E27FC236}">
                <a16:creationId xmlns:a16="http://schemas.microsoft.com/office/drawing/2014/main" id="{32BF23BA-D01C-9944-9FE0-84F826B9BA3B}"/>
              </a:ext>
            </a:extLst>
          </p:cNvPr>
          <p:cNvSpPr txBox="1"/>
          <p:nvPr/>
        </p:nvSpPr>
        <p:spPr>
          <a:xfrm>
            <a:off x="3307729" y="7607942"/>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SQL 2012 Estándar o superior</a:t>
            </a:r>
          </a:p>
        </p:txBody>
      </p:sp>
      <p:sp>
        <p:nvSpPr>
          <p:cNvPr id="54" name="CuadroTexto 2">
            <a:extLst>
              <a:ext uri="{FF2B5EF4-FFF2-40B4-BE49-F238E27FC236}">
                <a16:creationId xmlns:a16="http://schemas.microsoft.com/office/drawing/2014/main" id="{D8DF8230-93C0-CF45-A58B-7822108ECEF4}"/>
              </a:ext>
            </a:extLst>
          </p:cNvPr>
          <p:cNvSpPr txBox="1"/>
          <p:nvPr/>
        </p:nvSpPr>
        <p:spPr>
          <a:xfrm>
            <a:off x="3307729" y="7927065"/>
            <a:ext cx="1731741" cy="3693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NET Framework 4.5 IIS 7.5 Reporting services</a:t>
            </a:r>
          </a:p>
        </p:txBody>
      </p:sp>
      <p:sp>
        <p:nvSpPr>
          <p:cNvPr id="55" name="CuadroTexto 2">
            <a:extLst>
              <a:ext uri="{FF2B5EF4-FFF2-40B4-BE49-F238E27FC236}">
                <a16:creationId xmlns:a16="http://schemas.microsoft.com/office/drawing/2014/main" id="{16717251-927C-3946-A401-757B65D05141}"/>
              </a:ext>
            </a:extLst>
          </p:cNvPr>
          <p:cNvSpPr txBox="1"/>
          <p:nvPr/>
        </p:nvSpPr>
        <p:spPr>
          <a:xfrm>
            <a:off x="3243179" y="8391149"/>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Windows 8 profesional</a:t>
            </a:r>
          </a:p>
        </p:txBody>
      </p:sp>
      <p:sp>
        <p:nvSpPr>
          <p:cNvPr id="56" name="CuadroTexto 2">
            <a:extLst>
              <a:ext uri="{FF2B5EF4-FFF2-40B4-BE49-F238E27FC236}">
                <a16:creationId xmlns:a16="http://schemas.microsoft.com/office/drawing/2014/main" id="{1805618A-161A-BA44-854E-ECCFF504117D}"/>
              </a:ext>
            </a:extLst>
          </p:cNvPr>
          <p:cNvSpPr txBox="1"/>
          <p:nvPr/>
        </p:nvSpPr>
        <p:spPr>
          <a:xfrm>
            <a:off x="3307729" y="8717794"/>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4 GB</a:t>
            </a:r>
          </a:p>
        </p:txBody>
      </p:sp>
      <p:sp>
        <p:nvSpPr>
          <p:cNvPr id="57" name="CuadroTexto 2">
            <a:extLst>
              <a:ext uri="{FF2B5EF4-FFF2-40B4-BE49-F238E27FC236}">
                <a16:creationId xmlns:a16="http://schemas.microsoft.com/office/drawing/2014/main" id="{B2AC872A-7D7B-DC41-9A17-D2B56F3A80B3}"/>
              </a:ext>
            </a:extLst>
          </p:cNvPr>
          <p:cNvSpPr txBox="1"/>
          <p:nvPr/>
        </p:nvSpPr>
        <p:spPr>
          <a:xfrm>
            <a:off x="3321583" y="9027212"/>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5 GB</a:t>
            </a:r>
          </a:p>
        </p:txBody>
      </p:sp>
      <p:sp>
        <p:nvSpPr>
          <p:cNvPr id="58" name="CuadroTexto 2">
            <a:extLst>
              <a:ext uri="{FF2B5EF4-FFF2-40B4-BE49-F238E27FC236}">
                <a16:creationId xmlns:a16="http://schemas.microsoft.com/office/drawing/2014/main" id="{6BB17454-88BC-F448-BA33-F7DBCDDCD81A}"/>
              </a:ext>
            </a:extLst>
          </p:cNvPr>
          <p:cNvSpPr txBox="1"/>
          <p:nvPr/>
        </p:nvSpPr>
        <p:spPr>
          <a:xfrm>
            <a:off x="3321582" y="9353857"/>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.NET Framework 4.5 y 3.5</a:t>
            </a:r>
          </a:p>
        </p:txBody>
      </p:sp>
      <p:sp>
        <p:nvSpPr>
          <p:cNvPr id="59" name="CuadroTexto 2">
            <a:extLst>
              <a:ext uri="{FF2B5EF4-FFF2-40B4-BE49-F238E27FC236}">
                <a16:creationId xmlns:a16="http://schemas.microsoft.com/office/drawing/2014/main" id="{6955D793-90DE-8640-86C4-D9C79C7CC35D}"/>
              </a:ext>
            </a:extLst>
          </p:cNvPr>
          <p:cNvSpPr txBox="1"/>
          <p:nvPr/>
        </p:nvSpPr>
        <p:spPr>
          <a:xfrm>
            <a:off x="5445305" y="6683287"/>
            <a:ext cx="1751500"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Windows 2008 R2 estándar</a:t>
            </a:r>
          </a:p>
        </p:txBody>
      </p:sp>
      <p:sp>
        <p:nvSpPr>
          <p:cNvPr id="60" name="CuadroTexto 2">
            <a:extLst>
              <a:ext uri="{FF2B5EF4-FFF2-40B4-BE49-F238E27FC236}">
                <a16:creationId xmlns:a16="http://schemas.microsoft.com/office/drawing/2014/main" id="{BC970AD5-78D7-FF43-BDB8-EDE638F63F83}"/>
              </a:ext>
            </a:extLst>
          </p:cNvPr>
          <p:cNvSpPr txBox="1"/>
          <p:nvPr/>
        </p:nvSpPr>
        <p:spPr>
          <a:xfrm>
            <a:off x="5455183" y="7018304"/>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4 GB</a:t>
            </a:r>
          </a:p>
        </p:txBody>
      </p:sp>
      <p:sp>
        <p:nvSpPr>
          <p:cNvPr id="61" name="CuadroTexto 2">
            <a:extLst>
              <a:ext uri="{FF2B5EF4-FFF2-40B4-BE49-F238E27FC236}">
                <a16:creationId xmlns:a16="http://schemas.microsoft.com/office/drawing/2014/main" id="{B2E553D2-92CD-FF45-944D-47887DAD60BF}"/>
              </a:ext>
            </a:extLst>
          </p:cNvPr>
          <p:cNvSpPr txBox="1"/>
          <p:nvPr/>
        </p:nvSpPr>
        <p:spPr>
          <a:xfrm>
            <a:off x="5431630" y="7324621"/>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20 GB Libres</a:t>
            </a:r>
          </a:p>
        </p:txBody>
      </p:sp>
      <p:sp>
        <p:nvSpPr>
          <p:cNvPr id="62" name="CuadroTexto 2">
            <a:extLst>
              <a:ext uri="{FF2B5EF4-FFF2-40B4-BE49-F238E27FC236}">
                <a16:creationId xmlns:a16="http://schemas.microsoft.com/office/drawing/2014/main" id="{521EDD6F-C8D3-784B-B13F-32035A2C8E7E}"/>
              </a:ext>
            </a:extLst>
          </p:cNvPr>
          <p:cNvSpPr txBox="1"/>
          <p:nvPr/>
        </p:nvSpPr>
        <p:spPr>
          <a:xfrm>
            <a:off x="5416538" y="7308236"/>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20 GB Libres</a:t>
            </a:r>
          </a:p>
        </p:txBody>
      </p:sp>
      <p:sp>
        <p:nvSpPr>
          <p:cNvPr id="63" name="CuadroTexto 2">
            <a:extLst>
              <a:ext uri="{FF2B5EF4-FFF2-40B4-BE49-F238E27FC236}">
                <a16:creationId xmlns:a16="http://schemas.microsoft.com/office/drawing/2014/main" id="{0F809D62-33D8-6C46-8AB2-45FC9E1D6671}"/>
              </a:ext>
            </a:extLst>
          </p:cNvPr>
          <p:cNvSpPr txBox="1"/>
          <p:nvPr/>
        </p:nvSpPr>
        <p:spPr>
          <a:xfrm>
            <a:off x="5431630" y="7627090"/>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SQL 2008 R2 Estandár</a:t>
            </a:r>
          </a:p>
        </p:txBody>
      </p:sp>
      <p:sp>
        <p:nvSpPr>
          <p:cNvPr id="64" name="CuadroTexto 2">
            <a:extLst>
              <a:ext uri="{FF2B5EF4-FFF2-40B4-BE49-F238E27FC236}">
                <a16:creationId xmlns:a16="http://schemas.microsoft.com/office/drawing/2014/main" id="{09F99352-D453-584B-8A2D-9308818AB29E}"/>
              </a:ext>
            </a:extLst>
          </p:cNvPr>
          <p:cNvSpPr txBox="1"/>
          <p:nvPr/>
        </p:nvSpPr>
        <p:spPr>
          <a:xfrm>
            <a:off x="5445305" y="8382284"/>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Windows 7 profesional</a:t>
            </a:r>
          </a:p>
        </p:txBody>
      </p:sp>
      <p:sp>
        <p:nvSpPr>
          <p:cNvPr id="66" name="CuadroTexto 2">
            <a:extLst>
              <a:ext uri="{FF2B5EF4-FFF2-40B4-BE49-F238E27FC236}">
                <a16:creationId xmlns:a16="http://schemas.microsoft.com/office/drawing/2014/main" id="{F31451D2-FF3A-0B49-B84C-A2BD792FE3CF}"/>
              </a:ext>
            </a:extLst>
          </p:cNvPr>
          <p:cNvSpPr txBox="1"/>
          <p:nvPr/>
        </p:nvSpPr>
        <p:spPr>
          <a:xfrm>
            <a:off x="5459802" y="8722412"/>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2 GB</a:t>
            </a:r>
          </a:p>
        </p:txBody>
      </p:sp>
      <p:sp>
        <p:nvSpPr>
          <p:cNvPr id="67" name="CuadroTexto 2">
            <a:extLst>
              <a:ext uri="{FF2B5EF4-FFF2-40B4-BE49-F238E27FC236}">
                <a16:creationId xmlns:a16="http://schemas.microsoft.com/office/drawing/2014/main" id="{65D5BC09-9C52-2448-AE9B-9B796D94B581}"/>
              </a:ext>
            </a:extLst>
          </p:cNvPr>
          <p:cNvSpPr txBox="1"/>
          <p:nvPr/>
        </p:nvSpPr>
        <p:spPr>
          <a:xfrm>
            <a:off x="5455183" y="9034724"/>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1 GB</a:t>
            </a:r>
          </a:p>
        </p:txBody>
      </p:sp>
      <p:sp>
        <p:nvSpPr>
          <p:cNvPr id="68" name="CuadroTexto 2">
            <a:extLst>
              <a:ext uri="{FF2B5EF4-FFF2-40B4-BE49-F238E27FC236}">
                <a16:creationId xmlns:a16="http://schemas.microsoft.com/office/drawing/2014/main" id="{CA574ABD-7A7E-6845-BC6F-7C90BE1BD277}"/>
              </a:ext>
            </a:extLst>
          </p:cNvPr>
          <p:cNvSpPr txBox="1"/>
          <p:nvPr/>
        </p:nvSpPr>
        <p:spPr>
          <a:xfrm>
            <a:off x="5489257" y="9347036"/>
            <a:ext cx="1731741" cy="230832"/>
          </a:xfrm>
          <a:prstGeom prst="rect">
            <a:avLst/>
          </a:prstGeom>
          <a:solidFill>
            <a:schemeClr val="bg1"/>
          </a:solidFill>
        </p:spPr>
        <p:txBody>
          <a:bodyPr wrap="square" rtlCol="0">
            <a:spAutoFit/>
          </a:bodyPr>
          <a:lstStyle/>
          <a:p>
            <a:pPr algn="ctr"/>
            <a:r>
              <a:rPr lang="es-CO" sz="900" dirty="0">
                <a:solidFill>
                  <a:schemeClr val="tx1">
                    <a:lumMod val="65000"/>
                    <a:lumOff val="35000"/>
                  </a:schemeClr>
                </a:solidFill>
              </a:rPr>
              <a:t>.NET Framework 4.0 y 3.5 sp2</a:t>
            </a:r>
          </a:p>
        </p:txBody>
      </p:sp>
      <p:sp>
        <p:nvSpPr>
          <p:cNvPr id="69" name="CuadroTexto 2">
            <a:extLst>
              <a:ext uri="{FF2B5EF4-FFF2-40B4-BE49-F238E27FC236}">
                <a16:creationId xmlns:a16="http://schemas.microsoft.com/office/drawing/2014/main" id="{622EB927-3131-3941-B0A5-5FFB9D7003F0}"/>
              </a:ext>
            </a:extLst>
          </p:cNvPr>
          <p:cNvSpPr txBox="1"/>
          <p:nvPr/>
        </p:nvSpPr>
        <p:spPr>
          <a:xfrm>
            <a:off x="556948" y="1553493"/>
            <a:ext cx="2200845" cy="1077218"/>
          </a:xfrm>
          <a:prstGeom prst="rect">
            <a:avLst/>
          </a:prstGeom>
          <a:noFill/>
        </p:spPr>
        <p:txBody>
          <a:bodyPr wrap="square" rtlCol="0">
            <a:spAutoFit/>
          </a:bodyPr>
          <a:lstStyle/>
          <a:p>
            <a:r>
              <a:rPr lang="es-CO" sz="800" b="1" dirty="0">
                <a:solidFill>
                  <a:schemeClr val="tx1">
                    <a:lumMod val="65000"/>
                    <a:lumOff val="35000"/>
                  </a:schemeClr>
                </a:solidFill>
              </a:rPr>
              <a:t>Financiero</a:t>
            </a:r>
          </a:p>
          <a:p>
            <a:endParaRPr lang="es-CO" sz="800" b="1" dirty="0">
              <a:solidFill>
                <a:schemeClr val="tx1">
                  <a:lumMod val="65000"/>
                  <a:lumOff val="35000"/>
                </a:schemeClr>
              </a:solidFill>
            </a:endParaRPr>
          </a:p>
          <a:p>
            <a:pPr marL="171450" indent="-171450">
              <a:buFont typeface="Arial" panose="020B0604020202020204" pitchFamily="34" charset="0"/>
              <a:buChar char="•"/>
            </a:pPr>
            <a:r>
              <a:rPr lang="es-CO" sz="800" dirty="0">
                <a:solidFill>
                  <a:schemeClr val="tx1">
                    <a:lumMod val="65000"/>
                    <a:lumOff val="35000"/>
                  </a:schemeClr>
                </a:solidFill>
              </a:rPr>
              <a:t>Contabilidad General</a:t>
            </a:r>
          </a:p>
          <a:p>
            <a:pPr marL="171450" indent="-171450">
              <a:buFont typeface="Arial" panose="020B0604020202020204" pitchFamily="34" charset="0"/>
              <a:buChar char="•"/>
            </a:pPr>
            <a:r>
              <a:rPr lang="es-CO" sz="800" dirty="0">
                <a:solidFill>
                  <a:schemeClr val="tx1">
                    <a:lumMod val="65000"/>
                    <a:lumOff val="35000"/>
                  </a:schemeClr>
                </a:solidFill>
              </a:rPr>
              <a:t>Normas internacionales – NCIF</a:t>
            </a:r>
          </a:p>
          <a:p>
            <a:pPr marL="171450" indent="-171450">
              <a:buFont typeface="Arial" panose="020B0604020202020204" pitchFamily="34" charset="0"/>
              <a:buChar char="•"/>
            </a:pPr>
            <a:r>
              <a:rPr lang="es-CO" sz="800" dirty="0">
                <a:solidFill>
                  <a:schemeClr val="tx1">
                    <a:lumMod val="65000"/>
                    <a:lumOff val="35000"/>
                  </a:schemeClr>
                </a:solidFill>
              </a:rPr>
              <a:t>Ventas servicios</a:t>
            </a:r>
          </a:p>
          <a:p>
            <a:pPr marL="171450" indent="-171450">
              <a:buFont typeface="Arial" panose="020B0604020202020204" pitchFamily="34" charset="0"/>
              <a:buChar char="•"/>
            </a:pPr>
            <a:r>
              <a:rPr lang="es-CO" sz="800" dirty="0">
                <a:solidFill>
                  <a:schemeClr val="tx1">
                    <a:lumMod val="65000"/>
                    <a:lumOff val="35000"/>
                  </a:schemeClr>
                </a:solidFill>
              </a:rPr>
              <a:t>Cuentas por cobrar</a:t>
            </a:r>
          </a:p>
          <a:p>
            <a:pPr marL="171450" indent="-171450">
              <a:buFont typeface="Arial" panose="020B0604020202020204" pitchFamily="34" charset="0"/>
              <a:buChar char="•"/>
            </a:pPr>
            <a:r>
              <a:rPr lang="es-CO" sz="800" dirty="0">
                <a:solidFill>
                  <a:schemeClr val="tx1">
                    <a:lumMod val="65000"/>
                    <a:lumOff val="35000"/>
                  </a:schemeClr>
                </a:solidFill>
              </a:rPr>
              <a:t>Compras servicios</a:t>
            </a:r>
          </a:p>
          <a:p>
            <a:pPr marL="171450" indent="-171450">
              <a:buFont typeface="Arial" panose="020B0604020202020204" pitchFamily="34" charset="0"/>
              <a:buChar char="•"/>
            </a:pPr>
            <a:r>
              <a:rPr lang="es-CO" sz="800" dirty="0">
                <a:solidFill>
                  <a:schemeClr val="tx1">
                    <a:lumMod val="65000"/>
                    <a:lumOff val="35000"/>
                  </a:schemeClr>
                </a:solidFill>
              </a:rPr>
              <a:t>Tesorería - Cuentas por pagar</a:t>
            </a:r>
          </a:p>
        </p:txBody>
      </p:sp>
      <p:sp>
        <p:nvSpPr>
          <p:cNvPr id="70" name="CuadroTexto 2">
            <a:extLst>
              <a:ext uri="{FF2B5EF4-FFF2-40B4-BE49-F238E27FC236}">
                <a16:creationId xmlns:a16="http://schemas.microsoft.com/office/drawing/2014/main" id="{40804AF9-9AEE-6C4E-8ADB-5E7B78975853}"/>
              </a:ext>
            </a:extLst>
          </p:cNvPr>
          <p:cNvSpPr txBox="1"/>
          <p:nvPr/>
        </p:nvSpPr>
        <p:spPr>
          <a:xfrm>
            <a:off x="5679913" y="1687616"/>
            <a:ext cx="2034557" cy="954107"/>
          </a:xfrm>
          <a:prstGeom prst="rect">
            <a:avLst/>
          </a:prstGeom>
          <a:noFill/>
        </p:spPr>
        <p:txBody>
          <a:bodyPr wrap="square" rtlCol="0">
            <a:spAutoFit/>
          </a:bodyPr>
          <a:lstStyle/>
          <a:p>
            <a:r>
              <a:rPr lang="es-CO" sz="800" b="1" dirty="0">
                <a:solidFill>
                  <a:schemeClr val="tx1">
                    <a:lumMod val="65000"/>
                    <a:lumOff val="35000"/>
                  </a:schemeClr>
                </a:solidFill>
              </a:rPr>
              <a:t>Manufactura</a:t>
            </a:r>
          </a:p>
          <a:p>
            <a:endParaRPr lang="es-CO" sz="800" b="1" dirty="0">
              <a:solidFill>
                <a:schemeClr val="tx1">
                  <a:lumMod val="65000"/>
                  <a:lumOff val="35000"/>
                </a:schemeClr>
              </a:solidFill>
            </a:endParaRPr>
          </a:p>
          <a:p>
            <a:pPr marL="171450" indent="-171450">
              <a:buFont typeface="Arial" panose="020B0604020202020204" pitchFamily="34" charset="0"/>
              <a:buChar char="•"/>
            </a:pPr>
            <a:r>
              <a:rPr lang="es-CO" sz="800" dirty="0">
                <a:solidFill>
                  <a:schemeClr val="tx1">
                    <a:lumMod val="65000"/>
                    <a:lumOff val="35000"/>
                  </a:schemeClr>
                </a:solidFill>
              </a:rPr>
              <a:t>Ingeniería de producción</a:t>
            </a:r>
          </a:p>
          <a:p>
            <a:pPr marL="171450" indent="-171450">
              <a:buFont typeface="Arial" panose="020B0604020202020204" pitchFamily="34" charset="0"/>
              <a:buChar char="•"/>
            </a:pPr>
            <a:r>
              <a:rPr lang="es-CO" sz="800" dirty="0">
                <a:solidFill>
                  <a:schemeClr val="tx1">
                    <a:lumMod val="65000"/>
                    <a:lumOff val="35000"/>
                  </a:schemeClr>
                </a:solidFill>
              </a:rPr>
              <a:t>Ingeniería de producto</a:t>
            </a:r>
          </a:p>
          <a:p>
            <a:pPr marL="171450" indent="-171450">
              <a:buFont typeface="Arial" panose="020B0604020202020204" pitchFamily="34" charset="0"/>
              <a:buChar char="•"/>
            </a:pPr>
            <a:r>
              <a:rPr lang="es-CO" sz="800" dirty="0">
                <a:solidFill>
                  <a:schemeClr val="tx1">
                    <a:lumMod val="65000"/>
                    <a:lumOff val="35000"/>
                  </a:schemeClr>
                </a:solidFill>
              </a:rPr>
              <a:t>Costos de producción</a:t>
            </a:r>
          </a:p>
          <a:p>
            <a:pPr marL="171450" indent="-171450">
              <a:buFont typeface="Arial" panose="020B0604020202020204" pitchFamily="34" charset="0"/>
              <a:buChar char="•"/>
            </a:pPr>
            <a:r>
              <a:rPr lang="es-CO" sz="800" dirty="0">
                <a:solidFill>
                  <a:schemeClr val="tx1">
                    <a:lumMod val="65000"/>
                    <a:lumOff val="35000"/>
                  </a:schemeClr>
                </a:solidFill>
              </a:rPr>
              <a:t>Control de piso de planta</a:t>
            </a:r>
          </a:p>
          <a:p>
            <a:pPr marL="171450" indent="-171450">
              <a:buFont typeface="Arial" panose="020B0604020202020204" pitchFamily="34" charset="0"/>
              <a:buChar char="•"/>
            </a:pPr>
            <a:r>
              <a:rPr lang="es-CO" sz="800" dirty="0">
                <a:solidFill>
                  <a:schemeClr val="tx1">
                    <a:lumMod val="65000"/>
                    <a:lumOff val="35000"/>
                  </a:schemeClr>
                </a:solidFill>
              </a:rPr>
              <a:t>Consultas y reportes cubos</a:t>
            </a:r>
          </a:p>
        </p:txBody>
      </p:sp>
      <p:sp>
        <p:nvSpPr>
          <p:cNvPr id="71" name="Rectángulo 3">
            <a:extLst>
              <a:ext uri="{FF2B5EF4-FFF2-40B4-BE49-F238E27FC236}">
                <a16:creationId xmlns:a16="http://schemas.microsoft.com/office/drawing/2014/main" id="{9B72B30D-02FA-434A-BBC5-3150C87A6DD3}"/>
              </a:ext>
            </a:extLst>
          </p:cNvPr>
          <p:cNvSpPr/>
          <p:nvPr/>
        </p:nvSpPr>
        <p:spPr>
          <a:xfrm>
            <a:off x="4048911" y="1678931"/>
            <a:ext cx="1922396" cy="954107"/>
          </a:xfrm>
          <a:prstGeom prst="rect">
            <a:avLst/>
          </a:prstGeom>
          <a:noFill/>
        </p:spPr>
        <p:txBody>
          <a:bodyPr wrap="square" rtlCol="0">
            <a:spAutoFit/>
          </a:bodyPr>
          <a:lstStyle/>
          <a:p>
            <a:r>
              <a:rPr lang="es-CO" sz="800" b="1" dirty="0">
                <a:solidFill>
                  <a:schemeClr val="tx1">
                    <a:lumMod val="65000"/>
                    <a:lumOff val="35000"/>
                  </a:schemeClr>
                </a:solidFill>
              </a:rPr>
              <a:t>Comercial</a:t>
            </a:r>
          </a:p>
          <a:p>
            <a:endParaRPr lang="es-CO" sz="800" b="1" dirty="0">
              <a:solidFill>
                <a:schemeClr val="tx1">
                  <a:lumMod val="65000"/>
                  <a:lumOff val="35000"/>
                </a:schemeClr>
              </a:solidFill>
            </a:endParaRPr>
          </a:p>
          <a:p>
            <a:pPr marL="171450" indent="-171450">
              <a:buFont typeface="Arial" panose="020B0604020202020204" pitchFamily="34" charset="0"/>
              <a:buChar char="•"/>
            </a:pPr>
            <a:r>
              <a:rPr lang="es-CO" sz="800" b="1" dirty="0">
                <a:solidFill>
                  <a:schemeClr val="tx1">
                    <a:lumMod val="65000"/>
                    <a:lumOff val="35000"/>
                  </a:schemeClr>
                </a:solidFill>
              </a:rPr>
              <a:t>Control de inventarios</a:t>
            </a:r>
          </a:p>
          <a:p>
            <a:pPr marL="171450" indent="-171450">
              <a:buFont typeface="Arial" panose="020B0604020202020204" pitchFamily="34" charset="0"/>
              <a:buChar char="•"/>
            </a:pPr>
            <a:r>
              <a:rPr lang="es-CO" sz="800" b="1" dirty="0">
                <a:solidFill>
                  <a:schemeClr val="tx1">
                    <a:lumMod val="65000"/>
                    <a:lumOff val="35000"/>
                  </a:schemeClr>
                </a:solidFill>
              </a:rPr>
              <a:t>Gestión de compras</a:t>
            </a:r>
          </a:p>
          <a:p>
            <a:pPr marL="171450" indent="-171450">
              <a:buFont typeface="Arial" panose="020B0604020202020204" pitchFamily="34" charset="0"/>
              <a:buChar char="•"/>
            </a:pPr>
            <a:r>
              <a:rPr lang="es-CO" sz="800" b="1" dirty="0">
                <a:solidFill>
                  <a:schemeClr val="tx1">
                    <a:lumMod val="65000"/>
                    <a:lumOff val="35000"/>
                  </a:schemeClr>
                </a:solidFill>
              </a:rPr>
              <a:t>Gestión de ventas</a:t>
            </a:r>
          </a:p>
          <a:p>
            <a:pPr marL="171450" indent="-171450">
              <a:buFont typeface="Arial" panose="020B0604020202020204" pitchFamily="34" charset="0"/>
              <a:buChar char="•"/>
            </a:pPr>
            <a:r>
              <a:rPr lang="es-CO" sz="800" b="1" dirty="0">
                <a:solidFill>
                  <a:schemeClr val="tx1">
                    <a:lumMod val="65000"/>
                    <a:lumOff val="35000"/>
                  </a:schemeClr>
                </a:solidFill>
              </a:rPr>
              <a:t>Presupuestos</a:t>
            </a:r>
          </a:p>
          <a:p>
            <a:pPr marL="171450" indent="-171450">
              <a:buFont typeface="Arial" panose="020B0604020202020204" pitchFamily="34" charset="0"/>
              <a:buChar char="•"/>
            </a:pPr>
            <a:r>
              <a:rPr lang="es-CO" sz="800" b="1" dirty="0">
                <a:solidFill>
                  <a:schemeClr val="tx1">
                    <a:lumMod val="65000"/>
                    <a:lumOff val="35000"/>
                  </a:schemeClr>
                </a:solidFill>
              </a:rPr>
              <a:t>Consultas y reportes cubos</a:t>
            </a:r>
          </a:p>
        </p:txBody>
      </p:sp>
      <p:sp>
        <p:nvSpPr>
          <p:cNvPr id="6" name="Rectangle 5">
            <a:extLst>
              <a:ext uri="{FF2B5EF4-FFF2-40B4-BE49-F238E27FC236}">
                <a16:creationId xmlns:a16="http://schemas.microsoft.com/office/drawing/2014/main" id="{B1B01BBD-1C20-C348-8B41-16CF67E945BC}"/>
              </a:ext>
            </a:extLst>
          </p:cNvPr>
          <p:cNvSpPr/>
          <p:nvPr/>
        </p:nvSpPr>
        <p:spPr>
          <a:xfrm>
            <a:off x="2230499" y="1818040"/>
            <a:ext cx="1688358" cy="707886"/>
          </a:xfrm>
          <a:prstGeom prst="rect">
            <a:avLst/>
          </a:prstGeom>
        </p:spPr>
        <p:txBody>
          <a:bodyPr wrap="square">
            <a:spAutoFit/>
          </a:bodyPr>
          <a:lstStyle/>
          <a:p>
            <a:pPr marL="171450" indent="-171450">
              <a:buFont typeface="Arial" panose="020B0604020202020204" pitchFamily="34" charset="0"/>
              <a:buChar char="•"/>
            </a:pPr>
            <a:r>
              <a:rPr lang="es-CO" sz="800" dirty="0">
                <a:solidFill>
                  <a:schemeClr val="tx1">
                    <a:lumMod val="65000"/>
                    <a:lumOff val="35000"/>
                  </a:schemeClr>
                </a:solidFill>
              </a:rPr>
              <a:t>Procesos de apoyo</a:t>
            </a:r>
          </a:p>
          <a:p>
            <a:pPr marL="171450" indent="-171450">
              <a:buFont typeface="Arial" panose="020B0604020202020204" pitchFamily="34" charset="0"/>
              <a:buChar char="•"/>
            </a:pPr>
            <a:r>
              <a:rPr lang="es-CO" sz="800" dirty="0">
                <a:solidFill>
                  <a:schemeClr val="tx1">
                    <a:lumMod val="65000"/>
                    <a:lumOff val="35000"/>
                  </a:schemeClr>
                </a:solidFill>
              </a:rPr>
              <a:t>Activos fijos</a:t>
            </a:r>
          </a:p>
          <a:p>
            <a:pPr marL="171450" indent="-171450">
              <a:buFont typeface="Arial" panose="020B0604020202020204" pitchFamily="34" charset="0"/>
              <a:buChar char="•"/>
            </a:pPr>
            <a:r>
              <a:rPr lang="es-CO" sz="800" dirty="0">
                <a:solidFill>
                  <a:schemeClr val="tx1">
                    <a:lumMod val="65000"/>
                    <a:lumOff val="35000"/>
                  </a:schemeClr>
                </a:solidFill>
              </a:rPr>
              <a:t>Presupuestos</a:t>
            </a:r>
          </a:p>
          <a:p>
            <a:pPr marL="171450" indent="-171450">
              <a:buFont typeface="Arial" panose="020B0604020202020204" pitchFamily="34" charset="0"/>
              <a:buChar char="•"/>
            </a:pPr>
            <a:r>
              <a:rPr lang="es-CO" sz="800" dirty="0">
                <a:solidFill>
                  <a:schemeClr val="tx1">
                    <a:lumMod val="65000"/>
                    <a:lumOff val="35000"/>
                  </a:schemeClr>
                </a:solidFill>
              </a:rPr>
              <a:t>Facturación electrónica</a:t>
            </a:r>
          </a:p>
          <a:p>
            <a:pPr marL="171450" indent="-171450">
              <a:buFont typeface="Arial" panose="020B0604020202020204" pitchFamily="34" charset="0"/>
              <a:buChar char="•"/>
            </a:pPr>
            <a:r>
              <a:rPr lang="es-CO" sz="800" dirty="0">
                <a:solidFill>
                  <a:schemeClr val="tx1">
                    <a:lumMod val="65000"/>
                    <a:lumOff val="35000"/>
                  </a:schemeClr>
                </a:solidFill>
              </a:rPr>
              <a:t>Consultas y reportes cubos</a:t>
            </a:r>
          </a:p>
        </p:txBody>
      </p:sp>
      <p:sp>
        <p:nvSpPr>
          <p:cNvPr id="72" name="CuadroTexto 2">
            <a:extLst>
              <a:ext uri="{FF2B5EF4-FFF2-40B4-BE49-F238E27FC236}">
                <a16:creationId xmlns:a16="http://schemas.microsoft.com/office/drawing/2014/main" id="{A23A736B-E333-0142-B970-39928882538E}"/>
              </a:ext>
            </a:extLst>
          </p:cNvPr>
          <p:cNvSpPr txBox="1"/>
          <p:nvPr/>
        </p:nvSpPr>
        <p:spPr>
          <a:xfrm>
            <a:off x="2605939" y="3041849"/>
            <a:ext cx="2554170" cy="1446550"/>
          </a:xfrm>
          <a:prstGeom prst="rect">
            <a:avLst/>
          </a:prstGeom>
          <a:noFill/>
        </p:spPr>
        <p:txBody>
          <a:bodyPr wrap="square" rtlCol="0">
            <a:spAutoFit/>
          </a:bodyPr>
          <a:lstStyle/>
          <a:p>
            <a:r>
              <a:rPr lang="es-CO" sz="800" b="1" dirty="0">
                <a:solidFill>
                  <a:schemeClr val="tx1">
                    <a:lumMod val="65000"/>
                    <a:lumOff val="35000"/>
                  </a:schemeClr>
                </a:solidFill>
              </a:rPr>
              <a:t>Gestión de Personal (Hasta X00 Empleados)</a:t>
            </a:r>
          </a:p>
          <a:p>
            <a:endParaRPr lang="es-CO" sz="800" dirty="0">
              <a:solidFill>
                <a:srgbClr val="FF0000"/>
              </a:solidFill>
            </a:endParaRPr>
          </a:p>
          <a:p>
            <a:pPr marL="171450" indent="-171450">
              <a:buFont typeface="Arial" panose="020B0604020202020204" pitchFamily="34" charset="0"/>
              <a:buChar char="•"/>
            </a:pPr>
            <a:r>
              <a:rPr lang="es-CO" sz="800" dirty="0">
                <a:solidFill>
                  <a:schemeClr val="tx1">
                    <a:lumMod val="65000"/>
                    <a:lumOff val="35000"/>
                  </a:schemeClr>
                </a:solidFill>
              </a:rPr>
              <a:t>Estructuración empresarial</a:t>
            </a:r>
          </a:p>
          <a:p>
            <a:pPr marL="171450" indent="-171450">
              <a:buFont typeface="Arial" panose="020B0604020202020204" pitchFamily="34" charset="0"/>
              <a:buChar char="•"/>
            </a:pPr>
            <a:r>
              <a:rPr lang="es-CO" sz="800" dirty="0">
                <a:solidFill>
                  <a:schemeClr val="tx1">
                    <a:lumMod val="65000"/>
                    <a:lumOff val="35000"/>
                  </a:schemeClr>
                </a:solidFill>
              </a:rPr>
              <a:t>Estructuración de cargos</a:t>
            </a:r>
          </a:p>
          <a:p>
            <a:pPr marL="171450" indent="-171450">
              <a:buFont typeface="Arial" panose="020B0604020202020204" pitchFamily="34" charset="0"/>
              <a:buChar char="•"/>
            </a:pPr>
            <a:r>
              <a:rPr lang="es-CO" sz="800" dirty="0">
                <a:solidFill>
                  <a:schemeClr val="tx1">
                    <a:lumMod val="65000"/>
                    <a:lumOff val="35000"/>
                  </a:schemeClr>
                </a:solidFill>
              </a:rPr>
              <a:t>Reclutamiento</a:t>
            </a:r>
          </a:p>
          <a:p>
            <a:pPr marL="171450" indent="-171450">
              <a:buFont typeface="Arial" panose="020B0604020202020204" pitchFamily="34" charset="0"/>
              <a:buChar char="•"/>
            </a:pPr>
            <a:r>
              <a:rPr lang="es-CO" sz="800" dirty="0">
                <a:solidFill>
                  <a:schemeClr val="tx1">
                    <a:lumMod val="65000"/>
                    <a:lumOff val="35000"/>
                  </a:schemeClr>
                </a:solidFill>
              </a:rPr>
              <a:t>Selección y contratación</a:t>
            </a:r>
          </a:p>
          <a:p>
            <a:pPr marL="171450" indent="-171450">
              <a:buFont typeface="Arial" panose="020B0604020202020204" pitchFamily="34" charset="0"/>
              <a:buChar char="•"/>
            </a:pPr>
            <a:r>
              <a:rPr lang="es-CO" sz="800" dirty="0">
                <a:solidFill>
                  <a:schemeClr val="tx1">
                    <a:lumMod val="65000"/>
                    <a:lumOff val="35000"/>
                  </a:schemeClr>
                </a:solidFill>
              </a:rPr>
              <a:t>Formación y desarrollo</a:t>
            </a:r>
          </a:p>
          <a:p>
            <a:pPr marL="171450" indent="-171450">
              <a:buFont typeface="Arial" panose="020B0604020202020204" pitchFamily="34" charset="0"/>
              <a:buChar char="•"/>
            </a:pPr>
            <a:r>
              <a:rPr lang="es-CO" sz="800" dirty="0">
                <a:solidFill>
                  <a:schemeClr val="tx1">
                    <a:lumMod val="65000"/>
                    <a:lumOff val="35000"/>
                  </a:schemeClr>
                </a:solidFill>
              </a:rPr>
              <a:t>Evaluación de desempeño por competencias</a:t>
            </a:r>
          </a:p>
          <a:p>
            <a:pPr marL="171450" indent="-171450">
              <a:buFont typeface="Arial" panose="020B0604020202020204" pitchFamily="34" charset="0"/>
              <a:buChar char="•"/>
            </a:pPr>
            <a:r>
              <a:rPr lang="es-CO" sz="800" dirty="0">
                <a:solidFill>
                  <a:schemeClr val="tx1">
                    <a:lumMod val="65000"/>
                    <a:lumOff val="35000"/>
                  </a:schemeClr>
                </a:solidFill>
              </a:rPr>
              <a:t>Indicadores y encuestas</a:t>
            </a:r>
          </a:p>
          <a:p>
            <a:pPr marL="171450" indent="-171450">
              <a:buFont typeface="Arial" panose="020B0604020202020204" pitchFamily="34" charset="0"/>
              <a:buChar char="•"/>
            </a:pPr>
            <a:r>
              <a:rPr lang="es-CO" sz="800" dirty="0">
                <a:solidFill>
                  <a:schemeClr val="tx1">
                    <a:lumMod val="65000"/>
                    <a:lumOff val="35000"/>
                  </a:schemeClr>
                </a:solidFill>
              </a:rPr>
              <a:t>Registro de capacitaciones</a:t>
            </a:r>
          </a:p>
          <a:p>
            <a:pPr marL="171450" indent="-171450">
              <a:buFont typeface="Arial" panose="020B0604020202020204" pitchFamily="34" charset="0"/>
              <a:buChar char="•"/>
            </a:pPr>
            <a:r>
              <a:rPr lang="es-CO" sz="800" dirty="0">
                <a:solidFill>
                  <a:schemeClr val="tx1">
                    <a:lumMod val="65000"/>
                    <a:lumOff val="35000"/>
                  </a:schemeClr>
                </a:solidFill>
              </a:rPr>
              <a:t>Hojas de vida</a:t>
            </a:r>
          </a:p>
        </p:txBody>
      </p:sp>
      <p:sp>
        <p:nvSpPr>
          <p:cNvPr id="73" name="Rectángulo 5">
            <a:extLst>
              <a:ext uri="{FF2B5EF4-FFF2-40B4-BE49-F238E27FC236}">
                <a16:creationId xmlns:a16="http://schemas.microsoft.com/office/drawing/2014/main" id="{ECB71390-2B63-BD48-945C-879E1A1E00F3}"/>
              </a:ext>
            </a:extLst>
          </p:cNvPr>
          <p:cNvSpPr/>
          <p:nvPr/>
        </p:nvSpPr>
        <p:spPr>
          <a:xfrm>
            <a:off x="589242" y="2999399"/>
            <a:ext cx="2001592" cy="1569660"/>
          </a:xfrm>
          <a:prstGeom prst="rect">
            <a:avLst/>
          </a:prstGeom>
          <a:noFill/>
        </p:spPr>
        <p:txBody>
          <a:bodyPr wrap="square" rtlCol="0">
            <a:spAutoFit/>
          </a:bodyPr>
          <a:lstStyle/>
          <a:p>
            <a:r>
              <a:rPr lang="es-CO" sz="800" b="1" dirty="0">
                <a:solidFill>
                  <a:schemeClr val="tx1">
                    <a:lumMod val="65000"/>
                    <a:lumOff val="35000"/>
                  </a:schemeClr>
                </a:solidFill>
              </a:rPr>
              <a:t>Administración de personal  HCM</a:t>
            </a:r>
          </a:p>
          <a:p>
            <a:endParaRPr lang="es-CO" sz="800" b="1" dirty="0">
              <a:solidFill>
                <a:schemeClr val="tx1">
                  <a:lumMod val="65000"/>
                  <a:lumOff val="35000"/>
                </a:schemeClr>
              </a:solidFill>
            </a:endParaRPr>
          </a:p>
          <a:p>
            <a:r>
              <a:rPr lang="es-CO" sz="800" b="1" dirty="0">
                <a:solidFill>
                  <a:schemeClr val="tx1">
                    <a:lumMod val="65000"/>
                    <a:lumOff val="35000"/>
                  </a:schemeClr>
                </a:solidFill>
              </a:rPr>
              <a:t>Gestión de Nómina (Hasta X00 Empleados)</a:t>
            </a:r>
          </a:p>
          <a:p>
            <a:endParaRPr lang="es-CO" sz="800" b="1" dirty="0">
              <a:solidFill>
                <a:schemeClr val="tx1">
                  <a:lumMod val="65000"/>
                  <a:lumOff val="35000"/>
                </a:schemeClr>
              </a:solidFill>
            </a:endParaRPr>
          </a:p>
          <a:p>
            <a:pPr marL="171450" indent="-171450">
              <a:buFont typeface="Arial" panose="020B0604020202020204" pitchFamily="34" charset="0"/>
              <a:buChar char="•"/>
            </a:pPr>
            <a:r>
              <a:rPr lang="es-CO" sz="800" dirty="0">
                <a:solidFill>
                  <a:schemeClr val="tx1">
                    <a:lumMod val="65000"/>
                    <a:lumOff val="35000"/>
                  </a:schemeClr>
                </a:solidFill>
              </a:rPr>
              <a:t>Catálogos o parámetros básicos</a:t>
            </a:r>
          </a:p>
          <a:p>
            <a:pPr marL="171450" indent="-171450">
              <a:buFont typeface="Arial" panose="020B0604020202020204" pitchFamily="34" charset="0"/>
              <a:buChar char="•"/>
            </a:pPr>
            <a:r>
              <a:rPr lang="es-CO" sz="800" dirty="0">
                <a:solidFill>
                  <a:schemeClr val="tx1">
                    <a:lumMod val="65000"/>
                    <a:lumOff val="35000"/>
                  </a:schemeClr>
                </a:solidFill>
              </a:rPr>
              <a:t>Maestros</a:t>
            </a:r>
          </a:p>
          <a:p>
            <a:pPr marL="171450" indent="-171450">
              <a:buFont typeface="Arial" panose="020B0604020202020204" pitchFamily="34" charset="0"/>
              <a:buChar char="•"/>
            </a:pPr>
            <a:r>
              <a:rPr lang="es-CO" sz="800" dirty="0">
                <a:solidFill>
                  <a:schemeClr val="tx1">
                    <a:lumMod val="65000"/>
                    <a:lumOff val="35000"/>
                  </a:schemeClr>
                </a:solidFill>
              </a:rPr>
              <a:t>Pre – nómina</a:t>
            </a:r>
          </a:p>
          <a:p>
            <a:pPr marL="171450" indent="-171450">
              <a:buFont typeface="Arial" panose="020B0604020202020204" pitchFamily="34" charset="0"/>
              <a:buChar char="•"/>
            </a:pPr>
            <a:r>
              <a:rPr lang="es-CO" sz="800" dirty="0">
                <a:solidFill>
                  <a:schemeClr val="tx1">
                    <a:lumMod val="65000"/>
                    <a:lumOff val="35000"/>
                  </a:schemeClr>
                </a:solidFill>
              </a:rPr>
              <a:t>Liquidación de nómina</a:t>
            </a:r>
          </a:p>
          <a:p>
            <a:pPr marL="171450" indent="-171450">
              <a:buFont typeface="Arial" panose="020B0604020202020204" pitchFamily="34" charset="0"/>
              <a:buChar char="•"/>
            </a:pPr>
            <a:r>
              <a:rPr lang="es-CO" sz="800" dirty="0">
                <a:solidFill>
                  <a:schemeClr val="tx1">
                    <a:lumMod val="65000"/>
                    <a:lumOff val="35000"/>
                  </a:schemeClr>
                </a:solidFill>
              </a:rPr>
              <a:t>Procesos periódicos</a:t>
            </a:r>
          </a:p>
          <a:p>
            <a:pPr marL="171450" indent="-171450">
              <a:buFont typeface="Arial" panose="020B0604020202020204" pitchFamily="34" charset="0"/>
              <a:buChar char="•"/>
            </a:pPr>
            <a:r>
              <a:rPr lang="es-CO" sz="800" dirty="0">
                <a:solidFill>
                  <a:schemeClr val="tx1">
                    <a:lumMod val="65000"/>
                    <a:lumOff val="35000"/>
                  </a:schemeClr>
                </a:solidFill>
              </a:rPr>
              <a:t>Saldos iniciales</a:t>
            </a:r>
          </a:p>
          <a:p>
            <a:pPr marL="171450" indent="-171450">
              <a:buFont typeface="Arial" panose="020B0604020202020204" pitchFamily="34" charset="0"/>
              <a:buChar char="•"/>
            </a:pPr>
            <a:r>
              <a:rPr lang="es-CO" sz="800" dirty="0">
                <a:solidFill>
                  <a:schemeClr val="tx1">
                    <a:lumMod val="65000"/>
                    <a:lumOff val="35000"/>
                  </a:schemeClr>
                </a:solidFill>
              </a:rPr>
              <a:t>Autogestión</a:t>
            </a:r>
          </a:p>
          <a:p>
            <a:pPr marL="171450" indent="-171450">
              <a:buFont typeface="Arial" panose="020B0604020202020204" pitchFamily="34" charset="0"/>
              <a:buChar char="•"/>
            </a:pPr>
            <a:r>
              <a:rPr lang="es-CO" sz="800" dirty="0">
                <a:solidFill>
                  <a:schemeClr val="tx1">
                    <a:lumMod val="65000"/>
                    <a:lumOff val="35000"/>
                  </a:schemeClr>
                </a:solidFill>
              </a:rPr>
              <a:t>Consultas y reportes</a:t>
            </a:r>
            <a:endParaRPr lang="es-CO" sz="800" b="1" dirty="0">
              <a:solidFill>
                <a:schemeClr val="tx1">
                  <a:lumMod val="65000"/>
                  <a:lumOff val="35000"/>
                </a:schemeClr>
              </a:solidFill>
            </a:endParaRPr>
          </a:p>
        </p:txBody>
      </p:sp>
      <p:sp>
        <p:nvSpPr>
          <p:cNvPr id="74" name="Rectángulo 7">
            <a:extLst>
              <a:ext uri="{FF2B5EF4-FFF2-40B4-BE49-F238E27FC236}">
                <a16:creationId xmlns:a16="http://schemas.microsoft.com/office/drawing/2014/main" id="{0B853DA5-ACD4-2C45-AC87-AF621BDA46B0}"/>
              </a:ext>
            </a:extLst>
          </p:cNvPr>
          <p:cNvSpPr/>
          <p:nvPr/>
        </p:nvSpPr>
        <p:spPr>
          <a:xfrm>
            <a:off x="4909729" y="3034961"/>
            <a:ext cx="2485182" cy="1077218"/>
          </a:xfrm>
          <a:prstGeom prst="rect">
            <a:avLst/>
          </a:prstGeom>
          <a:noFill/>
        </p:spPr>
        <p:txBody>
          <a:bodyPr wrap="square" rtlCol="0">
            <a:spAutoFit/>
          </a:bodyPr>
          <a:lstStyle/>
          <a:p>
            <a:r>
              <a:rPr lang="es-CO" sz="800" b="1" dirty="0">
                <a:solidFill>
                  <a:schemeClr val="tx1">
                    <a:lumMod val="65000"/>
                    <a:lumOff val="35000"/>
                  </a:schemeClr>
                </a:solidFill>
              </a:rPr>
              <a:t>Sistema de gestión y salud en el trabajo (SG-SST) (Hasta X00 Empleados)</a:t>
            </a:r>
          </a:p>
          <a:p>
            <a:endParaRPr lang="es-CO" sz="800" b="1" dirty="0">
              <a:solidFill>
                <a:schemeClr val="tx1">
                  <a:lumMod val="65000"/>
                  <a:lumOff val="35000"/>
                </a:schemeClr>
              </a:solidFill>
            </a:endParaRPr>
          </a:p>
          <a:p>
            <a:pPr marL="171450" indent="-171450">
              <a:buFont typeface="Arial" panose="020B0604020202020204" pitchFamily="34" charset="0"/>
              <a:buChar char="•"/>
            </a:pPr>
            <a:r>
              <a:rPr lang="es-CO" sz="800" dirty="0">
                <a:solidFill>
                  <a:schemeClr val="tx1">
                    <a:lumMod val="65000"/>
                    <a:lumOff val="35000"/>
                  </a:schemeClr>
                </a:solidFill>
              </a:rPr>
              <a:t>Control médico</a:t>
            </a:r>
          </a:p>
          <a:p>
            <a:pPr marL="171450" indent="-171450">
              <a:buFont typeface="Arial" panose="020B0604020202020204" pitchFamily="34" charset="0"/>
              <a:buChar char="•"/>
            </a:pPr>
            <a:r>
              <a:rPr lang="es-CO" sz="800" dirty="0">
                <a:solidFill>
                  <a:schemeClr val="tx1">
                    <a:lumMod val="65000"/>
                    <a:lumOff val="35000"/>
                  </a:schemeClr>
                </a:solidFill>
              </a:rPr>
              <a:t>Medicina en el trabajo</a:t>
            </a:r>
          </a:p>
          <a:p>
            <a:pPr marL="171450" indent="-171450">
              <a:buFont typeface="Arial" panose="020B0604020202020204" pitchFamily="34" charset="0"/>
              <a:buChar char="•"/>
            </a:pPr>
            <a:r>
              <a:rPr lang="es-CO" sz="800" dirty="0">
                <a:solidFill>
                  <a:schemeClr val="tx1">
                    <a:lumMod val="65000"/>
                    <a:lumOff val="35000"/>
                  </a:schemeClr>
                </a:solidFill>
              </a:rPr>
              <a:t>Dotación y elementos de protección en el trabajo</a:t>
            </a:r>
          </a:p>
          <a:p>
            <a:pPr marL="171450" indent="-171450">
              <a:buFont typeface="Arial" panose="020B0604020202020204" pitchFamily="34" charset="0"/>
              <a:buChar char="•"/>
            </a:pPr>
            <a:r>
              <a:rPr lang="es-CO" sz="800" dirty="0">
                <a:solidFill>
                  <a:schemeClr val="tx1">
                    <a:lumMod val="65000"/>
                    <a:lumOff val="35000"/>
                  </a:schemeClr>
                </a:solidFill>
              </a:rPr>
              <a:t>Higiene y seguridad industrial</a:t>
            </a:r>
          </a:p>
          <a:p>
            <a:pPr marL="171450" indent="-171450">
              <a:buFont typeface="Arial" panose="020B0604020202020204" pitchFamily="34" charset="0"/>
              <a:buChar char="•"/>
            </a:pPr>
            <a:r>
              <a:rPr lang="es-CO" sz="800" dirty="0">
                <a:solidFill>
                  <a:schemeClr val="tx1">
                    <a:lumMod val="65000"/>
                    <a:lumOff val="35000"/>
                  </a:schemeClr>
                </a:solidFill>
              </a:rPr>
              <a:t>Programas y planes</a:t>
            </a:r>
            <a:endParaRPr lang="es-CO" sz="800" b="1" dirty="0">
              <a:solidFill>
                <a:schemeClr val="tx1">
                  <a:lumMod val="65000"/>
                  <a:lumOff val="35000"/>
                </a:schemeClr>
              </a:solidFill>
            </a:endParaRPr>
          </a:p>
        </p:txBody>
      </p:sp>
      <p:sp>
        <p:nvSpPr>
          <p:cNvPr id="75" name="CuadroTexto 2">
            <a:extLst>
              <a:ext uri="{FF2B5EF4-FFF2-40B4-BE49-F238E27FC236}">
                <a16:creationId xmlns:a16="http://schemas.microsoft.com/office/drawing/2014/main" id="{E2BAA41E-06B3-6F48-BA8E-B813A76C0D5D}"/>
              </a:ext>
            </a:extLst>
          </p:cNvPr>
          <p:cNvSpPr txBox="1"/>
          <p:nvPr/>
        </p:nvSpPr>
        <p:spPr>
          <a:xfrm>
            <a:off x="601549" y="4702416"/>
            <a:ext cx="1597576" cy="954107"/>
          </a:xfrm>
          <a:prstGeom prst="rect">
            <a:avLst/>
          </a:prstGeom>
          <a:solidFill>
            <a:schemeClr val="bg1"/>
          </a:solidFill>
        </p:spPr>
        <p:txBody>
          <a:bodyPr wrap="square" rtlCol="0">
            <a:spAutoFit/>
          </a:bodyPr>
          <a:lstStyle/>
          <a:p>
            <a:r>
              <a:rPr lang="es-CO" sz="800" b="1" dirty="0">
                <a:solidFill>
                  <a:schemeClr val="tx1">
                    <a:lumMod val="65000"/>
                    <a:lumOff val="35000"/>
                  </a:schemeClr>
                </a:solidFill>
              </a:rPr>
              <a:t>Siesa CRM (XX Usuarios)</a:t>
            </a:r>
          </a:p>
          <a:p>
            <a:endParaRPr lang="es-CO" sz="800" b="1" dirty="0">
              <a:solidFill>
                <a:schemeClr val="tx1">
                  <a:lumMod val="65000"/>
                  <a:lumOff val="35000"/>
                </a:schemeClr>
              </a:solidFill>
            </a:endParaRPr>
          </a:p>
          <a:p>
            <a:pPr marL="171450" indent="-171450">
              <a:buFont typeface="Arial" panose="020B0604020202020204" pitchFamily="34" charset="0"/>
              <a:buChar char="•"/>
            </a:pPr>
            <a:r>
              <a:rPr lang="es-CO" sz="800" dirty="0">
                <a:solidFill>
                  <a:schemeClr val="tx1">
                    <a:lumMod val="65000"/>
                    <a:lumOff val="35000"/>
                  </a:schemeClr>
                </a:solidFill>
              </a:rPr>
              <a:t>Mercado</a:t>
            </a:r>
          </a:p>
          <a:p>
            <a:pPr marL="171450" indent="-171450">
              <a:buFont typeface="Arial" panose="020B0604020202020204" pitchFamily="34" charset="0"/>
              <a:buChar char="•"/>
            </a:pPr>
            <a:r>
              <a:rPr lang="es-CO" sz="800" dirty="0">
                <a:solidFill>
                  <a:schemeClr val="tx1">
                    <a:lumMod val="65000"/>
                    <a:lumOff val="35000"/>
                  </a:schemeClr>
                </a:solidFill>
              </a:rPr>
              <a:t>Ventas</a:t>
            </a:r>
          </a:p>
          <a:p>
            <a:pPr marL="171450" indent="-171450">
              <a:buFont typeface="Arial" panose="020B0604020202020204" pitchFamily="34" charset="0"/>
              <a:buChar char="•"/>
            </a:pPr>
            <a:r>
              <a:rPr lang="es-CO" sz="800" dirty="0">
                <a:solidFill>
                  <a:schemeClr val="tx1">
                    <a:lumMod val="65000"/>
                    <a:lumOff val="35000"/>
                  </a:schemeClr>
                </a:solidFill>
              </a:rPr>
              <a:t>Pedidos configurables</a:t>
            </a:r>
          </a:p>
          <a:p>
            <a:pPr marL="171450" indent="-171450">
              <a:buFont typeface="Arial" panose="020B0604020202020204" pitchFamily="34" charset="0"/>
              <a:buChar char="•"/>
            </a:pPr>
            <a:r>
              <a:rPr lang="es-CO" sz="800" dirty="0">
                <a:solidFill>
                  <a:schemeClr val="tx1">
                    <a:lumMod val="65000"/>
                    <a:lumOff val="35000"/>
                  </a:schemeClr>
                </a:solidFill>
              </a:rPr>
              <a:t>Servicio al clientes</a:t>
            </a:r>
          </a:p>
          <a:p>
            <a:pPr marL="171450" indent="-171450">
              <a:buFont typeface="Arial" panose="020B0604020202020204" pitchFamily="34" charset="0"/>
              <a:buChar char="•"/>
            </a:pPr>
            <a:r>
              <a:rPr lang="es-CO" sz="800" dirty="0">
                <a:solidFill>
                  <a:schemeClr val="tx1">
                    <a:lumMod val="65000"/>
                    <a:lumOff val="35000"/>
                  </a:schemeClr>
                </a:solidFill>
              </a:rPr>
              <a:t>Consultas y reportes</a:t>
            </a:r>
          </a:p>
        </p:txBody>
      </p:sp>
      <p:sp>
        <p:nvSpPr>
          <p:cNvPr id="76" name="CuadroTexto 2">
            <a:extLst>
              <a:ext uri="{FF2B5EF4-FFF2-40B4-BE49-F238E27FC236}">
                <a16:creationId xmlns:a16="http://schemas.microsoft.com/office/drawing/2014/main" id="{33D6C52E-698B-0940-983B-6DBD1017766C}"/>
              </a:ext>
            </a:extLst>
          </p:cNvPr>
          <p:cNvSpPr txBox="1"/>
          <p:nvPr/>
        </p:nvSpPr>
        <p:spPr>
          <a:xfrm>
            <a:off x="2605939" y="4699335"/>
            <a:ext cx="1610205" cy="584775"/>
          </a:xfrm>
          <a:prstGeom prst="rect">
            <a:avLst/>
          </a:prstGeom>
          <a:solidFill>
            <a:schemeClr val="bg1"/>
          </a:solidFill>
        </p:spPr>
        <p:txBody>
          <a:bodyPr wrap="square" rtlCol="0">
            <a:spAutoFit/>
          </a:bodyPr>
          <a:lstStyle/>
          <a:p>
            <a:r>
              <a:rPr lang="es-CO" sz="800" b="1" dirty="0">
                <a:solidFill>
                  <a:schemeClr val="tx1">
                    <a:lumMod val="65000"/>
                    <a:lumOff val="35000"/>
                  </a:schemeClr>
                </a:solidFill>
              </a:rPr>
              <a:t>BiaBle (X Licencias)</a:t>
            </a:r>
          </a:p>
          <a:p>
            <a:endParaRPr lang="es-CO" sz="800" b="1" dirty="0">
              <a:solidFill>
                <a:schemeClr val="tx1">
                  <a:lumMod val="65000"/>
                  <a:lumOff val="35000"/>
                </a:schemeClr>
              </a:solidFill>
            </a:endParaRPr>
          </a:p>
          <a:p>
            <a:pPr marL="171450" indent="-171450">
              <a:buFont typeface="Arial" panose="020B0604020202020204" pitchFamily="34" charset="0"/>
              <a:buChar char="•"/>
            </a:pPr>
            <a:r>
              <a:rPr lang="es-CO" sz="800" dirty="0">
                <a:solidFill>
                  <a:schemeClr val="tx1">
                    <a:lumMod val="65000"/>
                    <a:lumOff val="35000"/>
                  </a:schemeClr>
                </a:solidFill>
              </a:rPr>
              <a:t>Generador de reportes I nivel</a:t>
            </a:r>
          </a:p>
          <a:p>
            <a:pPr marL="171450" indent="-171450">
              <a:buFont typeface="Arial" panose="020B0604020202020204" pitchFamily="34" charset="0"/>
              <a:buChar char="•"/>
            </a:pPr>
            <a:r>
              <a:rPr lang="es-CO" sz="800" dirty="0">
                <a:solidFill>
                  <a:schemeClr val="tx1">
                    <a:lumMod val="65000"/>
                    <a:lumOff val="35000"/>
                  </a:schemeClr>
                </a:solidFill>
              </a:rPr>
              <a:t>Consultas y reportes Excel</a:t>
            </a:r>
          </a:p>
        </p:txBody>
      </p:sp>
      <p:pic>
        <p:nvPicPr>
          <p:cNvPr id="8" name="Picture 7">
            <a:extLst>
              <a:ext uri="{FF2B5EF4-FFF2-40B4-BE49-F238E27FC236}">
                <a16:creationId xmlns:a16="http://schemas.microsoft.com/office/drawing/2014/main" id="{75F1EC50-CDBE-F942-9B26-CA6B80630D98}"/>
              </a:ext>
            </a:extLst>
          </p:cNvPr>
          <p:cNvPicPr>
            <a:picLocks noChangeAspect="1"/>
          </p:cNvPicPr>
          <p:nvPr/>
        </p:nvPicPr>
        <p:blipFill>
          <a:blip r:embed="rId4"/>
          <a:stretch>
            <a:fillRect/>
          </a:stretch>
        </p:blipFill>
        <p:spPr>
          <a:xfrm>
            <a:off x="416909" y="1192187"/>
            <a:ext cx="6978001" cy="4559300"/>
          </a:xfrm>
          <a:prstGeom prst="rect">
            <a:avLst/>
          </a:prstGeom>
        </p:spPr>
      </p:pic>
    </p:spTree>
    <p:extLst>
      <p:ext uri="{BB962C8B-B14F-4D97-AF65-F5344CB8AC3E}">
        <p14:creationId xmlns:p14="http://schemas.microsoft.com/office/powerpoint/2010/main" val="1666045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3A4913-ED01-9946-A4F1-0649F7D9F927}"/>
              </a:ext>
            </a:extLst>
          </p:cNvPr>
          <p:cNvPicPr>
            <a:picLocks noChangeAspect="1"/>
          </p:cNvPicPr>
          <p:nvPr/>
        </p:nvPicPr>
        <p:blipFill>
          <a:blip r:embed="rId2"/>
          <a:stretch>
            <a:fillRect/>
          </a:stretch>
        </p:blipFill>
        <p:spPr>
          <a:xfrm>
            <a:off x="257834" y="2225777"/>
            <a:ext cx="7242715" cy="3026997"/>
          </a:xfrm>
          <a:prstGeom prst="rect">
            <a:avLst/>
          </a:prstGeom>
        </p:spPr>
      </p:pic>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25</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3"/>
          <a:stretch>
            <a:fillRect/>
          </a:stretch>
        </p:blipFill>
        <p:spPr>
          <a:xfrm>
            <a:off x="6187766" y="454366"/>
            <a:ext cx="1292905" cy="562702"/>
          </a:xfrm>
          <a:prstGeom prst="rect">
            <a:avLst/>
          </a:prstGeom>
        </p:spPr>
      </p:pic>
      <p:cxnSp>
        <p:nvCxnSpPr>
          <p:cNvPr id="12" name="Straight Connector 11">
            <a:extLst>
              <a:ext uri="{FF2B5EF4-FFF2-40B4-BE49-F238E27FC236}">
                <a16:creationId xmlns:a16="http://schemas.microsoft.com/office/drawing/2014/main" id="{4EA078F7-0CD7-6442-A62C-46A51176939A}"/>
              </a:ext>
            </a:extLst>
          </p:cNvPr>
          <p:cNvCxnSpPr>
            <a:cxnSpLocks/>
          </p:cNvCxnSpPr>
          <p:nvPr/>
        </p:nvCxnSpPr>
        <p:spPr>
          <a:xfrm flipV="1">
            <a:off x="529239" y="1011322"/>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13">
            <a:extLst>
              <a:ext uri="{FF2B5EF4-FFF2-40B4-BE49-F238E27FC236}">
                <a16:creationId xmlns:a16="http://schemas.microsoft.com/office/drawing/2014/main" id="{CD0D1960-F2B5-47EA-B58B-2CC858F9A0CE}"/>
              </a:ext>
            </a:extLst>
          </p:cNvPr>
          <p:cNvSpPr txBox="1"/>
          <p:nvPr/>
        </p:nvSpPr>
        <p:spPr>
          <a:xfrm>
            <a:off x="529239" y="601116"/>
            <a:ext cx="6140427"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6.VALORES</a:t>
            </a:r>
            <a:endParaRPr lang="en-US" spc="300" dirty="0"/>
          </a:p>
        </p:txBody>
      </p:sp>
      <p:sp>
        <p:nvSpPr>
          <p:cNvPr id="4" name="CuadroTexto 3">
            <a:extLst>
              <a:ext uri="{FF2B5EF4-FFF2-40B4-BE49-F238E27FC236}">
                <a16:creationId xmlns:a16="http://schemas.microsoft.com/office/drawing/2014/main" id="{720BAF34-AD6A-4AB0-A970-48103A84B407}"/>
              </a:ext>
            </a:extLst>
          </p:cNvPr>
          <p:cNvSpPr txBox="1"/>
          <p:nvPr/>
        </p:nvSpPr>
        <p:spPr>
          <a:xfrm>
            <a:off x="297589" y="1647847"/>
            <a:ext cx="2504906" cy="307777"/>
          </a:xfrm>
          <a:prstGeom prst="rect">
            <a:avLst/>
          </a:prstGeom>
          <a:noFill/>
        </p:spPr>
        <p:txBody>
          <a:bodyPr wrap="square" rtlCol="0">
            <a:spAutoFit/>
          </a:bodyPr>
          <a:lstStyle/>
          <a:p>
            <a:r>
              <a:rPr lang="es-CO" sz="1400" dirty="0">
                <a:latin typeface="Arial" panose="020B0604020202020204" pitchFamily="34" charset="0"/>
                <a:cs typeface="Arial" panose="020B0604020202020204" pitchFamily="34" charset="0"/>
              </a:rPr>
              <a:t>MODELO 1 ON PREMISE</a:t>
            </a:r>
          </a:p>
        </p:txBody>
      </p:sp>
      <p:sp>
        <p:nvSpPr>
          <p:cNvPr id="3" name="CuadroTexto 2">
            <a:extLst>
              <a:ext uri="{FF2B5EF4-FFF2-40B4-BE49-F238E27FC236}">
                <a16:creationId xmlns:a16="http://schemas.microsoft.com/office/drawing/2014/main" id="{ECACD289-3B77-400D-A098-4E76CF470C35}"/>
              </a:ext>
            </a:extLst>
          </p:cNvPr>
          <p:cNvSpPr txBox="1"/>
          <p:nvPr/>
        </p:nvSpPr>
        <p:spPr>
          <a:xfrm>
            <a:off x="359034" y="2535906"/>
            <a:ext cx="3373864" cy="2123658"/>
          </a:xfrm>
          <a:prstGeom prst="rect">
            <a:avLst/>
          </a:prstGeom>
          <a:noFill/>
        </p:spPr>
        <p:txBody>
          <a:bodyPr wrap="square" rtlCol="0">
            <a:spAutoFit/>
          </a:bodyPr>
          <a:lstStyle/>
          <a:p>
            <a:pPr marL="228600" indent="-228600">
              <a:buAutoNum type="arabicPeriod"/>
            </a:pPr>
            <a:r>
              <a:rPr lang="es-CO" sz="1100" dirty="0"/>
              <a:t>Licencias colución ERP Siesa Enterprise</a:t>
            </a:r>
          </a:p>
          <a:p>
            <a:pPr marL="171450" indent="-171450">
              <a:buFont typeface="Arial" panose="020B0604020202020204" pitchFamily="34" charset="0"/>
              <a:buChar char="•"/>
            </a:pPr>
            <a:r>
              <a:rPr lang="es-CO" sz="1100" dirty="0"/>
              <a:t>Licenciamiento XX usuarios concurrentes</a:t>
            </a:r>
          </a:p>
          <a:p>
            <a:pPr marL="171450" indent="-171450">
              <a:buFont typeface="Arial" panose="020B0604020202020204" pitchFamily="34" charset="0"/>
              <a:buChar char="•"/>
            </a:pPr>
            <a:r>
              <a:rPr lang="es-CO" sz="1100" dirty="0"/>
              <a:t>Uso de licencias en XX (x) servidor:</a:t>
            </a:r>
          </a:p>
          <a:p>
            <a:pPr marL="171450" indent="-171450">
              <a:buFont typeface="Arial" panose="020B0604020202020204" pitchFamily="34" charset="0"/>
              <a:buChar char="•"/>
            </a:pPr>
            <a:r>
              <a:rPr lang="es-CO" sz="1100" dirty="0"/>
              <a:t>Módulos (Funcionalidades)</a:t>
            </a:r>
          </a:p>
          <a:p>
            <a:r>
              <a:rPr lang="es-CO" sz="1100" dirty="0"/>
              <a:t>      Parámetros Basicos </a:t>
            </a:r>
          </a:p>
          <a:p>
            <a:endParaRPr lang="es-CO" sz="1100" dirty="0"/>
          </a:p>
          <a:p>
            <a:r>
              <a:rPr lang="es-CO" sz="1100" dirty="0"/>
              <a:t>Suite Financiera</a:t>
            </a:r>
          </a:p>
          <a:p>
            <a:r>
              <a:rPr lang="es-CO" sz="1100" dirty="0"/>
              <a:t>Suite Comercial</a:t>
            </a:r>
          </a:p>
          <a:p>
            <a:r>
              <a:rPr lang="es-CO" sz="1100" dirty="0"/>
              <a:t>Suite Manufactura</a:t>
            </a:r>
          </a:p>
          <a:p>
            <a:r>
              <a:rPr lang="es-CO" sz="1100" dirty="0"/>
              <a:t>-------------------------</a:t>
            </a:r>
          </a:p>
          <a:p>
            <a:r>
              <a:rPr lang="es-CO" sz="1100" dirty="0"/>
              <a:t>X </a:t>
            </a:r>
            <a:r>
              <a:rPr lang="es-CO" sz="1100" dirty="0" err="1"/>
              <a:t>Dias</a:t>
            </a:r>
            <a:r>
              <a:rPr lang="es-CO" sz="1100" dirty="0"/>
              <a:t> de consultoría y capacitación</a:t>
            </a:r>
          </a:p>
          <a:p>
            <a:endParaRPr lang="es-CO" sz="1100" dirty="0"/>
          </a:p>
        </p:txBody>
      </p:sp>
      <p:pic>
        <p:nvPicPr>
          <p:cNvPr id="5" name="Picture 4">
            <a:extLst>
              <a:ext uri="{FF2B5EF4-FFF2-40B4-BE49-F238E27FC236}">
                <a16:creationId xmlns:a16="http://schemas.microsoft.com/office/drawing/2014/main" id="{2D3205E5-9BF4-C849-B3BB-E3AD581D8D75}"/>
              </a:ext>
            </a:extLst>
          </p:cNvPr>
          <p:cNvPicPr>
            <a:picLocks noChangeAspect="1"/>
          </p:cNvPicPr>
          <p:nvPr/>
        </p:nvPicPr>
        <p:blipFill>
          <a:blip r:embed="rId4"/>
          <a:stretch>
            <a:fillRect/>
          </a:stretch>
        </p:blipFill>
        <p:spPr>
          <a:xfrm>
            <a:off x="277711" y="5871107"/>
            <a:ext cx="7222838" cy="2838333"/>
          </a:xfrm>
          <a:prstGeom prst="rect">
            <a:avLst/>
          </a:prstGeom>
        </p:spPr>
      </p:pic>
      <p:sp>
        <p:nvSpPr>
          <p:cNvPr id="14" name="CuadroTexto 3">
            <a:extLst>
              <a:ext uri="{FF2B5EF4-FFF2-40B4-BE49-F238E27FC236}">
                <a16:creationId xmlns:a16="http://schemas.microsoft.com/office/drawing/2014/main" id="{9ED6F414-72F3-A243-8176-320BAE212951}"/>
              </a:ext>
            </a:extLst>
          </p:cNvPr>
          <p:cNvSpPr txBox="1"/>
          <p:nvPr/>
        </p:nvSpPr>
        <p:spPr>
          <a:xfrm>
            <a:off x="359034" y="5379597"/>
            <a:ext cx="2504906" cy="307777"/>
          </a:xfrm>
          <a:prstGeom prst="rect">
            <a:avLst/>
          </a:prstGeom>
          <a:noFill/>
        </p:spPr>
        <p:txBody>
          <a:bodyPr wrap="square" rtlCol="0">
            <a:spAutoFit/>
          </a:bodyPr>
          <a:lstStyle/>
          <a:p>
            <a:r>
              <a:rPr lang="es-CO" sz="1400" dirty="0">
                <a:latin typeface="Arial" panose="020B0604020202020204" pitchFamily="34" charset="0"/>
                <a:cs typeface="Arial" panose="020B0604020202020204" pitchFamily="34" charset="0"/>
              </a:rPr>
              <a:t>MODELO 2 SAAS</a:t>
            </a:r>
          </a:p>
        </p:txBody>
      </p:sp>
      <p:sp>
        <p:nvSpPr>
          <p:cNvPr id="15" name="CuadroTexto 3">
            <a:extLst>
              <a:ext uri="{FF2B5EF4-FFF2-40B4-BE49-F238E27FC236}">
                <a16:creationId xmlns:a16="http://schemas.microsoft.com/office/drawing/2014/main" id="{A01A5172-F395-4742-B5F6-B3C014D18A68}"/>
              </a:ext>
            </a:extLst>
          </p:cNvPr>
          <p:cNvSpPr txBox="1"/>
          <p:nvPr/>
        </p:nvSpPr>
        <p:spPr>
          <a:xfrm>
            <a:off x="359034" y="7136384"/>
            <a:ext cx="2504906" cy="307777"/>
          </a:xfrm>
          <a:prstGeom prst="rect">
            <a:avLst/>
          </a:prstGeom>
          <a:noFill/>
        </p:spPr>
        <p:txBody>
          <a:bodyPr wrap="square" rtlCol="0">
            <a:spAutoFit/>
          </a:bodyPr>
          <a:lstStyle/>
          <a:p>
            <a:r>
              <a:rPr lang="es-CO" sz="1400" dirty="0">
                <a:latin typeface="Arial" panose="020B0604020202020204" pitchFamily="34" charset="0"/>
                <a:cs typeface="Arial" panose="020B0604020202020204" pitchFamily="34" charset="0"/>
              </a:rPr>
              <a:t>MODELO 3 PAAS</a:t>
            </a:r>
          </a:p>
        </p:txBody>
      </p:sp>
      <p:sp>
        <p:nvSpPr>
          <p:cNvPr id="17" name="CuadroTexto 2">
            <a:extLst>
              <a:ext uri="{FF2B5EF4-FFF2-40B4-BE49-F238E27FC236}">
                <a16:creationId xmlns:a16="http://schemas.microsoft.com/office/drawing/2014/main" id="{EB6867F7-8637-5145-8B2D-2A45A0775B29}"/>
              </a:ext>
            </a:extLst>
          </p:cNvPr>
          <p:cNvSpPr txBox="1"/>
          <p:nvPr/>
        </p:nvSpPr>
        <p:spPr>
          <a:xfrm>
            <a:off x="359034" y="6125635"/>
            <a:ext cx="3373864" cy="600164"/>
          </a:xfrm>
          <a:prstGeom prst="rect">
            <a:avLst/>
          </a:prstGeom>
          <a:solidFill>
            <a:schemeClr val="bg1"/>
          </a:solidFill>
        </p:spPr>
        <p:txBody>
          <a:bodyPr wrap="square" rtlCol="0">
            <a:spAutoFit/>
          </a:bodyPr>
          <a:lstStyle/>
          <a:p>
            <a:r>
              <a:rPr lang="es-CO" sz="1100" b="1" dirty="0"/>
              <a:t>Pago incial de arranque de proyecto.</a:t>
            </a:r>
          </a:p>
          <a:p>
            <a:r>
              <a:rPr lang="es-CO" sz="1100" dirty="0"/>
              <a:t>(Incluye Hosting, Capacitación, Consultoría y soporte).</a:t>
            </a:r>
          </a:p>
          <a:p>
            <a:endParaRPr lang="es-CO" sz="1100" dirty="0"/>
          </a:p>
        </p:txBody>
      </p:sp>
      <p:sp>
        <p:nvSpPr>
          <p:cNvPr id="19" name="CuadroTexto 2">
            <a:extLst>
              <a:ext uri="{FF2B5EF4-FFF2-40B4-BE49-F238E27FC236}">
                <a16:creationId xmlns:a16="http://schemas.microsoft.com/office/drawing/2014/main" id="{793A34A7-543C-1445-8D23-F270C8FA8923}"/>
              </a:ext>
            </a:extLst>
          </p:cNvPr>
          <p:cNvSpPr txBox="1"/>
          <p:nvPr/>
        </p:nvSpPr>
        <p:spPr>
          <a:xfrm>
            <a:off x="359034" y="6631010"/>
            <a:ext cx="3373864" cy="261610"/>
          </a:xfrm>
          <a:prstGeom prst="rect">
            <a:avLst/>
          </a:prstGeom>
          <a:solidFill>
            <a:schemeClr val="bg1"/>
          </a:solidFill>
        </p:spPr>
        <p:txBody>
          <a:bodyPr wrap="square" rtlCol="0">
            <a:spAutoFit/>
          </a:bodyPr>
          <a:lstStyle/>
          <a:p>
            <a:r>
              <a:rPr lang="es-CO" sz="1100" b="1" dirty="0"/>
              <a:t>Valor mensual meses 1 al 24</a:t>
            </a:r>
          </a:p>
        </p:txBody>
      </p:sp>
      <p:sp>
        <p:nvSpPr>
          <p:cNvPr id="20" name="CuadroTexto 2">
            <a:extLst>
              <a:ext uri="{FF2B5EF4-FFF2-40B4-BE49-F238E27FC236}">
                <a16:creationId xmlns:a16="http://schemas.microsoft.com/office/drawing/2014/main" id="{C034AAFE-24E4-3B4D-9579-298DCD838736}"/>
              </a:ext>
            </a:extLst>
          </p:cNvPr>
          <p:cNvSpPr txBox="1"/>
          <p:nvPr/>
        </p:nvSpPr>
        <p:spPr>
          <a:xfrm>
            <a:off x="359034" y="7847666"/>
            <a:ext cx="3373864" cy="600164"/>
          </a:xfrm>
          <a:prstGeom prst="rect">
            <a:avLst/>
          </a:prstGeom>
          <a:solidFill>
            <a:schemeClr val="bg1"/>
          </a:solidFill>
        </p:spPr>
        <p:txBody>
          <a:bodyPr wrap="square" rtlCol="0">
            <a:spAutoFit/>
          </a:bodyPr>
          <a:lstStyle/>
          <a:p>
            <a:r>
              <a:rPr lang="es-CO" sz="1100" b="1" dirty="0"/>
              <a:t>Pago incial de arranque de proyecto.</a:t>
            </a:r>
          </a:p>
          <a:p>
            <a:r>
              <a:rPr lang="es-CO" sz="1100" dirty="0"/>
              <a:t>(Incluye Hosting, Capacitación, Consultoría y soporte).</a:t>
            </a:r>
          </a:p>
          <a:p>
            <a:endParaRPr lang="es-CO" sz="1100" dirty="0"/>
          </a:p>
        </p:txBody>
      </p:sp>
      <p:sp>
        <p:nvSpPr>
          <p:cNvPr id="21" name="CuadroTexto 2">
            <a:extLst>
              <a:ext uri="{FF2B5EF4-FFF2-40B4-BE49-F238E27FC236}">
                <a16:creationId xmlns:a16="http://schemas.microsoft.com/office/drawing/2014/main" id="{8384EFF1-38C0-DA4A-9D32-592F76565D09}"/>
              </a:ext>
            </a:extLst>
          </p:cNvPr>
          <p:cNvSpPr txBox="1"/>
          <p:nvPr/>
        </p:nvSpPr>
        <p:spPr>
          <a:xfrm>
            <a:off x="359034" y="8353041"/>
            <a:ext cx="3373864" cy="261610"/>
          </a:xfrm>
          <a:prstGeom prst="rect">
            <a:avLst/>
          </a:prstGeom>
          <a:solidFill>
            <a:schemeClr val="bg1"/>
          </a:solidFill>
        </p:spPr>
        <p:txBody>
          <a:bodyPr wrap="square" rtlCol="0">
            <a:spAutoFit/>
          </a:bodyPr>
          <a:lstStyle/>
          <a:p>
            <a:r>
              <a:rPr lang="es-CO" sz="1100" b="1" dirty="0"/>
              <a:t>Valor mensual meses 1 al 24</a:t>
            </a:r>
          </a:p>
        </p:txBody>
      </p:sp>
      <p:sp>
        <p:nvSpPr>
          <p:cNvPr id="22" name="CuadroTexto 3">
            <a:extLst>
              <a:ext uri="{FF2B5EF4-FFF2-40B4-BE49-F238E27FC236}">
                <a16:creationId xmlns:a16="http://schemas.microsoft.com/office/drawing/2014/main" id="{D4263BF7-56B1-1D49-A2EE-4A837CAFDE5F}"/>
              </a:ext>
            </a:extLst>
          </p:cNvPr>
          <p:cNvSpPr txBox="1"/>
          <p:nvPr/>
        </p:nvSpPr>
        <p:spPr>
          <a:xfrm>
            <a:off x="2370621" y="7535719"/>
            <a:ext cx="1469765" cy="276999"/>
          </a:xfrm>
          <a:prstGeom prst="rect">
            <a:avLst/>
          </a:prstGeom>
          <a:noFill/>
        </p:spPr>
        <p:txBody>
          <a:bodyPr wrap="square" rtlCol="0">
            <a:spAutoFit/>
          </a:bodyPr>
          <a:lstStyle/>
          <a:p>
            <a:r>
              <a:rPr lang="es-CO" sz="1200" b="1" dirty="0">
                <a:solidFill>
                  <a:schemeClr val="bg2">
                    <a:lumMod val="50000"/>
                  </a:schemeClr>
                </a:solidFill>
                <a:latin typeface="Arial" panose="020B0604020202020204" pitchFamily="34" charset="0"/>
                <a:cs typeface="Arial" panose="020B0604020202020204" pitchFamily="34" charset="0"/>
              </a:rPr>
              <a:t>CONCEPTO</a:t>
            </a:r>
          </a:p>
        </p:txBody>
      </p:sp>
      <p:sp>
        <p:nvSpPr>
          <p:cNvPr id="23" name="CuadroTexto 3">
            <a:extLst>
              <a:ext uri="{FF2B5EF4-FFF2-40B4-BE49-F238E27FC236}">
                <a16:creationId xmlns:a16="http://schemas.microsoft.com/office/drawing/2014/main" id="{8769629F-E826-2E40-BA36-352AAE8B6977}"/>
              </a:ext>
            </a:extLst>
          </p:cNvPr>
          <p:cNvSpPr txBox="1"/>
          <p:nvPr/>
        </p:nvSpPr>
        <p:spPr>
          <a:xfrm>
            <a:off x="2263133" y="5865983"/>
            <a:ext cx="1469765" cy="276999"/>
          </a:xfrm>
          <a:prstGeom prst="rect">
            <a:avLst/>
          </a:prstGeom>
          <a:noFill/>
        </p:spPr>
        <p:txBody>
          <a:bodyPr wrap="square" rtlCol="0">
            <a:spAutoFit/>
          </a:bodyPr>
          <a:lstStyle/>
          <a:p>
            <a:r>
              <a:rPr lang="es-CO" sz="1200" b="1" dirty="0">
                <a:solidFill>
                  <a:schemeClr val="bg2">
                    <a:lumMod val="50000"/>
                  </a:schemeClr>
                </a:solidFill>
                <a:latin typeface="Arial" panose="020B0604020202020204" pitchFamily="34" charset="0"/>
                <a:cs typeface="Arial" panose="020B0604020202020204" pitchFamily="34" charset="0"/>
              </a:rPr>
              <a:t>CONCEPTO</a:t>
            </a:r>
          </a:p>
        </p:txBody>
      </p:sp>
      <p:sp>
        <p:nvSpPr>
          <p:cNvPr id="24" name="CuadroTexto 3">
            <a:extLst>
              <a:ext uri="{FF2B5EF4-FFF2-40B4-BE49-F238E27FC236}">
                <a16:creationId xmlns:a16="http://schemas.microsoft.com/office/drawing/2014/main" id="{4D09F957-9707-2149-A4AB-2C9C264B376D}"/>
              </a:ext>
            </a:extLst>
          </p:cNvPr>
          <p:cNvSpPr txBox="1"/>
          <p:nvPr/>
        </p:nvSpPr>
        <p:spPr>
          <a:xfrm>
            <a:off x="6207644" y="5844528"/>
            <a:ext cx="758363" cy="276999"/>
          </a:xfrm>
          <a:prstGeom prst="rect">
            <a:avLst/>
          </a:prstGeom>
          <a:noFill/>
        </p:spPr>
        <p:txBody>
          <a:bodyPr wrap="square" rtlCol="0">
            <a:spAutoFit/>
          </a:bodyPr>
          <a:lstStyle/>
          <a:p>
            <a:r>
              <a:rPr lang="es-CO" sz="1200" b="1" dirty="0">
                <a:solidFill>
                  <a:schemeClr val="bg2">
                    <a:lumMod val="50000"/>
                  </a:schemeClr>
                </a:solidFill>
                <a:latin typeface="Arial" panose="020B0604020202020204" pitchFamily="34" charset="0"/>
                <a:cs typeface="Arial" panose="020B0604020202020204" pitchFamily="34" charset="0"/>
              </a:rPr>
              <a:t>VALOR</a:t>
            </a:r>
          </a:p>
        </p:txBody>
      </p:sp>
      <p:sp>
        <p:nvSpPr>
          <p:cNvPr id="25" name="CuadroTexto 3">
            <a:extLst>
              <a:ext uri="{FF2B5EF4-FFF2-40B4-BE49-F238E27FC236}">
                <a16:creationId xmlns:a16="http://schemas.microsoft.com/office/drawing/2014/main" id="{E91EE5DA-F501-4647-A425-6BE1E3FC4E03}"/>
              </a:ext>
            </a:extLst>
          </p:cNvPr>
          <p:cNvSpPr txBox="1"/>
          <p:nvPr/>
        </p:nvSpPr>
        <p:spPr>
          <a:xfrm>
            <a:off x="6247401" y="7547432"/>
            <a:ext cx="758363" cy="276999"/>
          </a:xfrm>
          <a:prstGeom prst="rect">
            <a:avLst/>
          </a:prstGeom>
          <a:noFill/>
        </p:spPr>
        <p:txBody>
          <a:bodyPr wrap="square" rtlCol="0">
            <a:spAutoFit/>
          </a:bodyPr>
          <a:lstStyle/>
          <a:p>
            <a:r>
              <a:rPr lang="es-CO" sz="1200" b="1" dirty="0">
                <a:solidFill>
                  <a:schemeClr val="bg2">
                    <a:lumMod val="50000"/>
                  </a:schemeClr>
                </a:solidFill>
                <a:latin typeface="Arial" panose="020B0604020202020204" pitchFamily="34" charset="0"/>
                <a:cs typeface="Arial" panose="020B0604020202020204" pitchFamily="34" charset="0"/>
              </a:rPr>
              <a:t>VALOR</a:t>
            </a:r>
          </a:p>
        </p:txBody>
      </p:sp>
      <p:sp>
        <p:nvSpPr>
          <p:cNvPr id="27" name="CuadroTexto 3">
            <a:extLst>
              <a:ext uri="{FF2B5EF4-FFF2-40B4-BE49-F238E27FC236}">
                <a16:creationId xmlns:a16="http://schemas.microsoft.com/office/drawing/2014/main" id="{B2F0D3FD-2B5B-EB43-B62F-7EEF64367081}"/>
              </a:ext>
            </a:extLst>
          </p:cNvPr>
          <p:cNvSpPr txBox="1"/>
          <p:nvPr/>
        </p:nvSpPr>
        <p:spPr>
          <a:xfrm>
            <a:off x="2176995" y="2208157"/>
            <a:ext cx="1469765" cy="276999"/>
          </a:xfrm>
          <a:prstGeom prst="rect">
            <a:avLst/>
          </a:prstGeom>
          <a:noFill/>
        </p:spPr>
        <p:txBody>
          <a:bodyPr wrap="square" rtlCol="0">
            <a:spAutoFit/>
          </a:bodyPr>
          <a:lstStyle/>
          <a:p>
            <a:r>
              <a:rPr lang="es-CO" sz="1200" b="1" dirty="0">
                <a:solidFill>
                  <a:schemeClr val="bg2">
                    <a:lumMod val="50000"/>
                  </a:schemeClr>
                </a:solidFill>
                <a:latin typeface="Arial" panose="020B0604020202020204" pitchFamily="34" charset="0"/>
                <a:cs typeface="Arial" panose="020B0604020202020204" pitchFamily="34" charset="0"/>
              </a:rPr>
              <a:t>CONCEPTO</a:t>
            </a:r>
          </a:p>
        </p:txBody>
      </p:sp>
      <p:sp>
        <p:nvSpPr>
          <p:cNvPr id="28" name="CuadroTexto 3">
            <a:extLst>
              <a:ext uri="{FF2B5EF4-FFF2-40B4-BE49-F238E27FC236}">
                <a16:creationId xmlns:a16="http://schemas.microsoft.com/office/drawing/2014/main" id="{AAFB5494-D4A4-2445-8185-CF413B4DF8E3}"/>
              </a:ext>
            </a:extLst>
          </p:cNvPr>
          <p:cNvSpPr txBox="1"/>
          <p:nvPr/>
        </p:nvSpPr>
        <p:spPr>
          <a:xfrm>
            <a:off x="6154636" y="2206581"/>
            <a:ext cx="758363" cy="276999"/>
          </a:xfrm>
          <a:prstGeom prst="rect">
            <a:avLst/>
          </a:prstGeom>
          <a:noFill/>
        </p:spPr>
        <p:txBody>
          <a:bodyPr wrap="square" rtlCol="0">
            <a:spAutoFit/>
          </a:bodyPr>
          <a:lstStyle/>
          <a:p>
            <a:r>
              <a:rPr lang="es-CO" sz="1200" b="1" dirty="0">
                <a:solidFill>
                  <a:schemeClr val="bg2">
                    <a:lumMod val="50000"/>
                  </a:schemeClr>
                </a:solidFill>
                <a:latin typeface="Arial" panose="020B0604020202020204" pitchFamily="34" charset="0"/>
                <a:cs typeface="Arial" panose="020B0604020202020204" pitchFamily="34" charset="0"/>
              </a:rPr>
              <a:t>VALOR</a:t>
            </a:r>
          </a:p>
        </p:txBody>
      </p:sp>
      <p:sp>
        <p:nvSpPr>
          <p:cNvPr id="29" name="CuadroTexto 3">
            <a:extLst>
              <a:ext uri="{FF2B5EF4-FFF2-40B4-BE49-F238E27FC236}">
                <a16:creationId xmlns:a16="http://schemas.microsoft.com/office/drawing/2014/main" id="{18C27583-539E-0548-9EC5-513F98249B5D}"/>
              </a:ext>
            </a:extLst>
          </p:cNvPr>
          <p:cNvSpPr txBox="1"/>
          <p:nvPr/>
        </p:nvSpPr>
        <p:spPr>
          <a:xfrm>
            <a:off x="310841" y="4506130"/>
            <a:ext cx="3757576" cy="246221"/>
          </a:xfrm>
          <a:prstGeom prst="rect">
            <a:avLst/>
          </a:prstGeom>
          <a:noFill/>
        </p:spPr>
        <p:txBody>
          <a:bodyPr wrap="square" rtlCol="0">
            <a:spAutoFit/>
          </a:bodyPr>
          <a:lstStyle/>
          <a:p>
            <a:r>
              <a:rPr lang="es-CO" sz="1000" b="1" dirty="0">
                <a:solidFill>
                  <a:schemeClr val="bg2">
                    <a:lumMod val="50000"/>
                  </a:schemeClr>
                </a:solidFill>
                <a:latin typeface="Arial" panose="020B0604020202020204" pitchFamily="34" charset="0"/>
                <a:cs typeface="Arial" panose="020B0604020202020204" pitchFamily="34" charset="0"/>
              </a:rPr>
              <a:t>COSTO SISTEMA ERP </a:t>
            </a:r>
            <a:r>
              <a:rPr lang="es-CO" sz="1000" b="1" dirty="0">
                <a:solidFill>
                  <a:srgbClr val="00B4CD"/>
                </a:solidFill>
                <a:latin typeface="Arial" panose="020B0604020202020204" pitchFamily="34" charset="0"/>
                <a:cs typeface="Arial" panose="020B0604020202020204" pitchFamily="34" charset="0"/>
              </a:rPr>
              <a:t>(SIESA ENTERPRISE)</a:t>
            </a:r>
          </a:p>
        </p:txBody>
      </p:sp>
      <p:sp>
        <p:nvSpPr>
          <p:cNvPr id="30" name="CuadroTexto 3">
            <a:extLst>
              <a:ext uri="{FF2B5EF4-FFF2-40B4-BE49-F238E27FC236}">
                <a16:creationId xmlns:a16="http://schemas.microsoft.com/office/drawing/2014/main" id="{9D9C9CFC-64E5-B349-A032-AD737BC9B3B9}"/>
              </a:ext>
            </a:extLst>
          </p:cNvPr>
          <p:cNvSpPr txBox="1"/>
          <p:nvPr/>
        </p:nvSpPr>
        <p:spPr>
          <a:xfrm>
            <a:off x="290963" y="4757922"/>
            <a:ext cx="3757576" cy="246221"/>
          </a:xfrm>
          <a:prstGeom prst="rect">
            <a:avLst/>
          </a:prstGeom>
          <a:noFill/>
        </p:spPr>
        <p:txBody>
          <a:bodyPr wrap="square" rtlCol="0">
            <a:spAutoFit/>
          </a:bodyPr>
          <a:lstStyle/>
          <a:p>
            <a:r>
              <a:rPr lang="es-CO" sz="1000" b="1" dirty="0">
                <a:solidFill>
                  <a:schemeClr val="bg2">
                    <a:lumMod val="50000"/>
                  </a:schemeClr>
                </a:solidFill>
                <a:latin typeface="Arial" panose="020B0604020202020204" pitchFamily="34" charset="0"/>
                <a:cs typeface="Arial" panose="020B0604020202020204" pitchFamily="34" charset="0"/>
              </a:rPr>
              <a:t>DESCUENTO ADICIONAL</a:t>
            </a:r>
            <a:endParaRPr lang="es-CO" sz="1000" b="1" dirty="0">
              <a:solidFill>
                <a:srgbClr val="00B4CD"/>
              </a:solidFill>
              <a:latin typeface="Arial" panose="020B0604020202020204" pitchFamily="34" charset="0"/>
              <a:cs typeface="Arial" panose="020B0604020202020204" pitchFamily="34" charset="0"/>
            </a:endParaRPr>
          </a:p>
        </p:txBody>
      </p:sp>
      <p:sp>
        <p:nvSpPr>
          <p:cNvPr id="31" name="CuadroTexto 3">
            <a:extLst>
              <a:ext uri="{FF2B5EF4-FFF2-40B4-BE49-F238E27FC236}">
                <a16:creationId xmlns:a16="http://schemas.microsoft.com/office/drawing/2014/main" id="{C49FF44D-7E71-8B48-8B7F-F760058A2DD1}"/>
              </a:ext>
            </a:extLst>
          </p:cNvPr>
          <p:cNvSpPr txBox="1"/>
          <p:nvPr/>
        </p:nvSpPr>
        <p:spPr>
          <a:xfrm>
            <a:off x="297589" y="4989835"/>
            <a:ext cx="3757576" cy="246221"/>
          </a:xfrm>
          <a:prstGeom prst="rect">
            <a:avLst/>
          </a:prstGeom>
          <a:noFill/>
        </p:spPr>
        <p:txBody>
          <a:bodyPr wrap="square" rtlCol="0">
            <a:spAutoFit/>
          </a:bodyPr>
          <a:lstStyle/>
          <a:p>
            <a:r>
              <a:rPr lang="es-CO" sz="1000" b="1" dirty="0">
                <a:solidFill>
                  <a:schemeClr val="bg2">
                    <a:lumMod val="50000"/>
                  </a:schemeClr>
                </a:solidFill>
                <a:latin typeface="Arial" panose="020B0604020202020204" pitchFamily="34" charset="0"/>
                <a:cs typeface="Arial" panose="020B0604020202020204" pitchFamily="34" charset="0"/>
              </a:rPr>
              <a:t>VALOR PROYECTO ERP </a:t>
            </a:r>
            <a:r>
              <a:rPr lang="es-CO" sz="1000" b="1" dirty="0">
                <a:solidFill>
                  <a:srgbClr val="00B4CD"/>
                </a:solidFill>
                <a:latin typeface="Arial" panose="020B0604020202020204" pitchFamily="34" charset="0"/>
                <a:cs typeface="Arial" panose="020B0604020202020204" pitchFamily="34" charset="0"/>
              </a:rPr>
              <a:t>(SIESA ENTERPRISE) </a:t>
            </a:r>
          </a:p>
        </p:txBody>
      </p:sp>
    </p:spTree>
    <p:extLst>
      <p:ext uri="{BB962C8B-B14F-4D97-AF65-F5344CB8AC3E}">
        <p14:creationId xmlns:p14="http://schemas.microsoft.com/office/powerpoint/2010/main" val="22461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18096-0D32-024E-99A5-D93EE5B9AFA7}"/>
              </a:ext>
            </a:extLst>
          </p:cNvPr>
          <p:cNvSpPr txBox="1"/>
          <p:nvPr/>
        </p:nvSpPr>
        <p:spPr>
          <a:xfrm>
            <a:off x="446111" y="551051"/>
            <a:ext cx="6140427"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6. COMPONENTES Y VALORES</a:t>
            </a:r>
            <a:endParaRPr lang="en-US" spc="300" dirty="0"/>
          </a:p>
        </p:txBody>
      </p:sp>
      <p:sp>
        <p:nvSpPr>
          <p:cNvPr id="2" name="Slide Number Placeholder 1">
            <a:extLst>
              <a:ext uri="{FF2B5EF4-FFF2-40B4-BE49-F238E27FC236}">
                <a16:creationId xmlns:a16="http://schemas.microsoft.com/office/drawing/2014/main" id="{DC411CC4-9DF9-844A-9363-D3051F304EDD}"/>
              </a:ext>
            </a:extLst>
          </p:cNvPr>
          <p:cNvSpPr>
            <a:spLocks noGrp="1"/>
          </p:cNvSpPr>
          <p:nvPr>
            <p:ph type="sldNum" sz="quarter" idx="12"/>
          </p:nvPr>
        </p:nvSpPr>
        <p:spPr/>
        <p:txBody>
          <a:bodyPr/>
          <a:lstStyle/>
          <a:p>
            <a:fld id="{D7F1FDA5-5F8B-2D42-9A26-A2C7BB1C0243}" type="slidenum">
              <a:rPr lang="en-US" smtClean="0"/>
              <a:t>26</a:t>
            </a:fld>
            <a:endParaRPr lang="en-US"/>
          </a:p>
        </p:txBody>
      </p:sp>
      <p:pic>
        <p:nvPicPr>
          <p:cNvPr id="16" name="Picture 15">
            <a:extLst>
              <a:ext uri="{FF2B5EF4-FFF2-40B4-BE49-F238E27FC236}">
                <a16:creationId xmlns:a16="http://schemas.microsoft.com/office/drawing/2014/main" id="{FC1AEEC3-051E-4C4A-9F30-3A6F1B18BC6A}"/>
              </a:ext>
            </a:extLst>
          </p:cNvPr>
          <p:cNvPicPr>
            <a:picLocks noChangeAspect="1"/>
          </p:cNvPicPr>
          <p:nvPr/>
        </p:nvPicPr>
        <p:blipFill>
          <a:blip r:embed="rId2"/>
          <a:stretch>
            <a:fillRect/>
          </a:stretch>
        </p:blipFill>
        <p:spPr>
          <a:xfrm>
            <a:off x="6187766" y="454366"/>
            <a:ext cx="1292905" cy="562702"/>
          </a:xfrm>
          <a:prstGeom prst="rect">
            <a:avLst/>
          </a:prstGeom>
        </p:spPr>
      </p:pic>
      <p:cxnSp>
        <p:nvCxnSpPr>
          <p:cNvPr id="12" name="Straight Connector 11">
            <a:extLst>
              <a:ext uri="{FF2B5EF4-FFF2-40B4-BE49-F238E27FC236}">
                <a16:creationId xmlns:a16="http://schemas.microsoft.com/office/drawing/2014/main" id="{4EA078F7-0CD7-6442-A62C-46A51176939A}"/>
              </a:ext>
            </a:extLst>
          </p:cNvPr>
          <p:cNvCxnSpPr>
            <a:cxnSpLocks/>
          </p:cNvCxnSpPr>
          <p:nvPr/>
        </p:nvCxnSpPr>
        <p:spPr>
          <a:xfrm flipV="1">
            <a:off x="529239" y="1011322"/>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4B4B1B-6E33-4847-B63B-AD18BB61AF2E}"/>
              </a:ext>
            </a:extLst>
          </p:cNvPr>
          <p:cNvSpPr txBox="1"/>
          <p:nvPr/>
        </p:nvSpPr>
        <p:spPr>
          <a:xfrm>
            <a:off x="446110" y="1471594"/>
            <a:ext cx="6790700" cy="6186309"/>
          </a:xfrm>
          <a:prstGeom prst="rect">
            <a:avLst/>
          </a:prstGeom>
          <a:noFill/>
        </p:spPr>
        <p:txBody>
          <a:bodyPr wrap="square" rtlCol="0">
            <a:spAutoFit/>
          </a:bodyPr>
          <a:lstStyle/>
          <a:p>
            <a:pPr algn="just"/>
            <a:r>
              <a:rPr lang="es-ES_tradnl" sz="1100" b="1" dirty="0">
                <a:solidFill>
                  <a:srgbClr val="004B96"/>
                </a:solidFill>
                <a:latin typeface="Arial" panose="020B0604020202020204" pitchFamily="34" charset="0"/>
                <a:cs typeface="Arial" panose="020B0604020202020204" pitchFamily="34" charset="0"/>
              </a:rPr>
              <a:t>OTROS CONCEPTOS</a:t>
            </a:r>
            <a:endParaRPr lang="en-US" sz="1100" b="1" dirty="0">
              <a:solidFill>
                <a:srgbClr val="004B96"/>
              </a:solidFill>
              <a:latin typeface="Arial" panose="020B0604020202020204" pitchFamily="34" charset="0"/>
              <a:cs typeface="Arial" panose="020B0604020202020204" pitchFamily="34" charset="0"/>
            </a:endParaRPr>
          </a:p>
          <a:p>
            <a:pPr lvl="0" algn="just"/>
            <a:r>
              <a:rPr lang="es-ES_tradnl" sz="1100" b="1" dirty="0">
                <a:solidFill>
                  <a:srgbClr val="004B96"/>
                </a:solidFill>
                <a:latin typeface="Arial" panose="020B0604020202020204" pitchFamily="34" charset="0"/>
                <a:cs typeface="Arial" panose="020B0604020202020204" pitchFamily="34" charset="0"/>
              </a:rPr>
              <a:t>FORMA DE PAGO: </a:t>
            </a:r>
            <a:endParaRPr lang="en-US" sz="1100" b="1" dirty="0">
              <a:solidFill>
                <a:srgbClr val="004B96"/>
              </a:solidFill>
              <a:latin typeface="Arial" panose="020B0604020202020204" pitchFamily="34" charset="0"/>
              <a:cs typeface="Arial" panose="020B0604020202020204" pitchFamily="34" charset="0"/>
            </a:endParaRPr>
          </a:p>
          <a:p>
            <a:pPr lvl="0" algn="just"/>
            <a:endParaRPr lang="es-ES" sz="1100" b="1" dirty="0">
              <a:solidFill>
                <a:schemeClr val="tx1">
                  <a:lumMod val="50000"/>
                  <a:lumOff val="50000"/>
                </a:schemeClr>
              </a:solidFill>
              <a:latin typeface="Arial" panose="020B0604020202020204" pitchFamily="34" charset="0"/>
              <a:cs typeface="Arial" panose="020B0604020202020204" pitchFamily="34" charset="0"/>
            </a:endParaRPr>
          </a:p>
          <a:p>
            <a:pPr lvl="0" algn="just"/>
            <a:r>
              <a:rPr lang="es-ES" sz="1100" dirty="0">
                <a:solidFill>
                  <a:schemeClr val="tx1">
                    <a:lumMod val="50000"/>
                    <a:lumOff val="50000"/>
                  </a:schemeClr>
                </a:solidFill>
                <a:latin typeface="Arial" panose="020B0604020202020204" pitchFamily="34" charset="0"/>
                <a:cs typeface="Arial" panose="020B0604020202020204" pitchFamily="34" charset="0"/>
              </a:rPr>
              <a:t>1. Siesa </a:t>
            </a:r>
            <a:r>
              <a:rPr lang="es-ES" sz="1100" dirty="0" err="1">
                <a:solidFill>
                  <a:schemeClr val="tx1">
                    <a:lumMod val="50000"/>
                    <a:lumOff val="50000"/>
                  </a:schemeClr>
                </a:solidFill>
                <a:latin typeface="Arial" panose="020B0604020202020204" pitchFamily="34" charset="0"/>
                <a:cs typeface="Arial" panose="020B0604020202020204" pitchFamily="34" charset="0"/>
              </a:rPr>
              <a:t>Financial</a:t>
            </a:r>
            <a:r>
              <a:rPr lang="es-ES" sz="1100" dirty="0">
                <a:solidFill>
                  <a:schemeClr val="tx1">
                    <a:lumMod val="50000"/>
                    <a:lumOff val="50000"/>
                  </a:schemeClr>
                </a:solidFill>
                <a:latin typeface="Arial" panose="020B0604020202020204" pitchFamily="34" charset="0"/>
                <a:cs typeface="Arial" panose="020B0604020202020204" pitchFamily="34" charset="0"/>
              </a:rPr>
              <a:t> </a:t>
            </a:r>
            <a:r>
              <a:rPr lang="es-ES" sz="1100" dirty="0" err="1">
                <a:solidFill>
                  <a:schemeClr val="tx1">
                    <a:lumMod val="50000"/>
                    <a:lumOff val="50000"/>
                  </a:schemeClr>
                </a:solidFill>
                <a:latin typeface="Arial" panose="020B0604020202020204" pitchFamily="34" charset="0"/>
                <a:cs typeface="Arial" panose="020B0604020202020204" pitchFamily="34" charset="0"/>
              </a:rPr>
              <a:t>Services</a:t>
            </a:r>
            <a:r>
              <a:rPr lang="es-ES" sz="1100" dirty="0">
                <a:solidFill>
                  <a:schemeClr val="tx1">
                    <a:lumMod val="50000"/>
                    <a:lumOff val="50000"/>
                  </a:schemeClr>
                </a:solidFill>
                <a:latin typeface="Arial" panose="020B0604020202020204" pitchFamily="34" charset="0"/>
                <a:cs typeface="Arial" panose="020B0604020202020204" pitchFamily="34" charset="0"/>
              </a:rPr>
              <a:t>: Servicio de financiación vía entidad financiera en un Leasing operativo, con excelentes tasas de interés.</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100" dirty="0">
                <a:solidFill>
                  <a:schemeClr val="tx1">
                    <a:lumMod val="50000"/>
                    <a:lumOff val="50000"/>
                  </a:schemeClr>
                </a:solidFill>
                <a:latin typeface="Arial" panose="020B0604020202020204" pitchFamily="34" charset="0"/>
                <a:cs typeface="Arial" panose="020B0604020202020204" pitchFamily="34" charset="0"/>
              </a:rPr>
              <a:t>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lvl="0" algn="just"/>
            <a:r>
              <a:rPr lang="es-ES" sz="1100" b="1" dirty="0">
                <a:solidFill>
                  <a:schemeClr val="tx1">
                    <a:lumMod val="50000"/>
                    <a:lumOff val="50000"/>
                  </a:schemeClr>
                </a:solidFill>
                <a:latin typeface="Arial" panose="020B0604020202020204" pitchFamily="34" charset="0"/>
                <a:cs typeface="Arial" panose="020B0604020202020204" pitchFamily="34" charset="0"/>
              </a:rPr>
              <a:t>2. </a:t>
            </a:r>
            <a:r>
              <a:rPr lang="es-ES" sz="1100" dirty="0">
                <a:solidFill>
                  <a:schemeClr val="tx1">
                    <a:lumMod val="50000"/>
                    <a:lumOff val="50000"/>
                  </a:schemeClr>
                </a:solidFill>
                <a:latin typeface="Arial" panose="020B0604020202020204" pitchFamily="34" charset="0"/>
                <a:cs typeface="Arial" panose="020B0604020202020204" pitchFamily="34" charset="0"/>
              </a:rPr>
              <a:t>Siesa realizará la facturación para el proyecto SaaS, se hará de forma mensual anticipada y esta factura deberá ser cancelada por el cliente en los diez (10) días posteriores a su emisión.</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100" dirty="0">
                <a:solidFill>
                  <a:schemeClr val="tx1">
                    <a:lumMod val="50000"/>
                    <a:lumOff val="50000"/>
                  </a:schemeClr>
                </a:solidFill>
                <a:latin typeface="Arial" panose="020B0604020202020204" pitchFamily="34" charset="0"/>
                <a:cs typeface="Arial" panose="020B0604020202020204" pitchFamily="34" charset="0"/>
              </a:rPr>
              <a:t>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lvl="0" algn="just"/>
            <a:r>
              <a:rPr lang="es-ES" sz="1100" b="1" dirty="0">
                <a:solidFill>
                  <a:schemeClr val="tx1">
                    <a:lumMod val="50000"/>
                    <a:lumOff val="50000"/>
                  </a:schemeClr>
                </a:solidFill>
                <a:latin typeface="Arial" panose="020B0604020202020204" pitchFamily="34" charset="0"/>
                <a:cs typeface="Arial" panose="020B0604020202020204" pitchFamily="34" charset="0"/>
              </a:rPr>
              <a:t>3. </a:t>
            </a:r>
            <a:r>
              <a:rPr lang="es-ES" sz="1100" dirty="0">
                <a:solidFill>
                  <a:schemeClr val="tx1">
                    <a:lumMod val="50000"/>
                    <a:lumOff val="50000"/>
                  </a:schemeClr>
                </a:solidFill>
                <a:latin typeface="Arial" panose="020B0604020202020204" pitchFamily="34" charset="0"/>
                <a:cs typeface="Arial" panose="020B0604020202020204" pitchFamily="34" charset="0"/>
              </a:rPr>
              <a:t>Para Siesa Access, tiempo de entrega de los equipos 30 días, después </a:t>
            </a:r>
          </a:p>
          <a:p>
            <a:pPr lvl="0" algn="just"/>
            <a:endParaRPr lang="es-ES" sz="1100" dirty="0">
              <a:solidFill>
                <a:schemeClr val="tx1">
                  <a:lumMod val="50000"/>
                  <a:lumOff val="50000"/>
                </a:schemeClr>
              </a:solidFill>
              <a:latin typeface="Arial" panose="020B0604020202020204" pitchFamily="34" charset="0"/>
              <a:cs typeface="Arial" panose="020B0604020202020204" pitchFamily="34" charset="0"/>
            </a:endParaRPr>
          </a:p>
          <a:p>
            <a:pPr lvl="0"/>
            <a:r>
              <a:rPr lang="es-MX" sz="1100" b="1" dirty="0">
                <a:solidFill>
                  <a:srgbClr val="004B96"/>
                </a:solidFill>
                <a:latin typeface="Arial" panose="020B0604020202020204" pitchFamily="34" charset="0"/>
                <a:cs typeface="Arial" panose="020B0604020202020204" pitchFamily="34" charset="0"/>
              </a:rPr>
              <a:t>VIGENCIA DE LA PROPUESTA</a:t>
            </a:r>
            <a:endParaRPr lang="en-US" sz="1100" b="1" dirty="0">
              <a:solidFill>
                <a:srgbClr val="004B96"/>
              </a:solidFill>
              <a:latin typeface="Arial" panose="020B0604020202020204" pitchFamily="34" charset="0"/>
              <a:cs typeface="Arial" panose="020B0604020202020204" pitchFamily="34" charset="0"/>
            </a:endParaRPr>
          </a:p>
          <a:p>
            <a:pPr lvl="0"/>
            <a:r>
              <a:rPr lang="es-ES" sz="1100" dirty="0">
                <a:solidFill>
                  <a:schemeClr val="tx1">
                    <a:lumMod val="50000"/>
                    <a:lumOff val="50000"/>
                  </a:schemeClr>
                </a:solidFill>
                <a:latin typeface="Arial" panose="020B0604020202020204" pitchFamily="34" charset="0"/>
                <a:cs typeface="Arial" panose="020B0604020202020204" pitchFamily="34" charset="0"/>
              </a:rPr>
              <a:t>La presente oferta es válida hasta el </a:t>
            </a:r>
            <a:r>
              <a:rPr lang="es-ES" sz="1100" b="1" dirty="0">
                <a:solidFill>
                  <a:schemeClr val="tx1">
                    <a:lumMod val="50000"/>
                    <a:lumOff val="50000"/>
                  </a:schemeClr>
                </a:solidFill>
                <a:latin typeface="Arial" panose="020B0604020202020204" pitchFamily="34" charset="0"/>
                <a:cs typeface="Arial" panose="020B0604020202020204" pitchFamily="34" charset="0"/>
              </a:rPr>
              <a:t>28 de marzo de 2018</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es-ES_tradnl" sz="1100" b="1" dirty="0">
                <a:solidFill>
                  <a:schemeClr val="tx1">
                    <a:lumMod val="50000"/>
                    <a:lumOff val="50000"/>
                  </a:schemeClr>
                </a:solidFill>
                <a:latin typeface="Arial" panose="020B0604020202020204" pitchFamily="34" charset="0"/>
                <a:cs typeface="Arial" panose="020B0604020202020204" pitchFamily="34" charset="0"/>
              </a:rPr>
              <a:t>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es-MX" sz="1100" b="1" dirty="0">
                <a:solidFill>
                  <a:srgbClr val="004B96"/>
                </a:solidFill>
                <a:latin typeface="Arial" panose="020B0604020202020204" pitchFamily="34" charset="0"/>
                <a:cs typeface="Arial" panose="020B0604020202020204" pitchFamily="34" charset="0"/>
              </a:rPr>
              <a:t>CONFIDENCIALIDAD DE LA PROPUESTA</a:t>
            </a:r>
            <a:endParaRPr lang="en-US" sz="1100" dirty="0">
              <a:solidFill>
                <a:srgbClr val="004B96"/>
              </a:solidFill>
              <a:latin typeface="Arial" panose="020B0604020202020204" pitchFamily="34" charset="0"/>
              <a:cs typeface="Arial" panose="020B0604020202020204" pitchFamily="34" charset="0"/>
            </a:endParaRPr>
          </a:p>
          <a:p>
            <a:r>
              <a:rPr lang="es-ES_tradnl" sz="1100" dirty="0">
                <a:solidFill>
                  <a:schemeClr val="tx1">
                    <a:lumMod val="50000"/>
                    <a:lumOff val="50000"/>
                  </a:schemeClr>
                </a:solidFill>
                <a:latin typeface="Arial" panose="020B0604020202020204" pitchFamily="34" charset="0"/>
                <a:cs typeface="Arial" panose="020B0604020202020204" pitchFamily="34" charset="0"/>
              </a:rPr>
              <a:t>Esta propuesta ha sido preparada para uso exclusivo de la empresa </a:t>
            </a:r>
            <a:r>
              <a:rPr lang="es-CO" sz="1100" b="1" dirty="0">
                <a:solidFill>
                  <a:schemeClr val="tx1">
                    <a:lumMod val="50000"/>
                    <a:lumOff val="50000"/>
                  </a:schemeClr>
                </a:solidFill>
                <a:latin typeface="Arial" panose="020B0604020202020204" pitchFamily="34" charset="0"/>
                <a:cs typeface="Arial" panose="020B0604020202020204" pitchFamily="34" charset="0"/>
              </a:rPr>
              <a:t>Nombre del cliente, </a:t>
            </a:r>
            <a:r>
              <a:rPr lang="es-ES_tradnl" sz="1100" dirty="0">
                <a:solidFill>
                  <a:schemeClr val="tx1">
                    <a:lumMod val="50000"/>
                    <a:lumOff val="50000"/>
                  </a:schemeClr>
                </a:solidFill>
                <a:latin typeface="Arial" panose="020B0604020202020204" pitchFamily="34" charset="0"/>
                <a:cs typeface="Arial" panose="020B0604020202020204" pitchFamily="34" charset="0"/>
              </a:rPr>
              <a:t>por tal razón, sólo debe ser revisada por aquellas personas que están involucradas en el proceso de evaluación.</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es-ES_tradnl" sz="1100" dirty="0">
                <a:solidFill>
                  <a:schemeClr val="tx1">
                    <a:lumMod val="50000"/>
                    <a:lumOff val="50000"/>
                  </a:schemeClr>
                </a:solidFill>
                <a:latin typeface="Arial" panose="020B0604020202020204" pitchFamily="34" charset="0"/>
                <a:cs typeface="Arial" panose="020B0604020202020204" pitchFamily="34" charset="0"/>
              </a:rPr>
              <a:t>Una vez finalizado el proceso de evaluación, agradecemos retornarla, a la siguiente dirección: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pt-BR" sz="1100" b="1" dirty="0" err="1">
                <a:solidFill>
                  <a:schemeClr val="tx1">
                    <a:lumMod val="50000"/>
                    <a:lumOff val="50000"/>
                  </a:schemeClr>
                </a:solidFill>
                <a:latin typeface="Arial" panose="020B0604020202020204" pitchFamily="34" charset="0"/>
                <a:cs typeface="Arial" panose="020B0604020202020204" pitchFamily="34" charset="0"/>
              </a:rPr>
              <a:t>Siesa</a:t>
            </a:r>
            <a:r>
              <a:rPr lang="pt-BR" sz="1100" b="1" dirty="0">
                <a:solidFill>
                  <a:schemeClr val="tx1">
                    <a:lumMod val="50000"/>
                    <a:lumOff val="50000"/>
                  </a:schemeClr>
                </a:solidFill>
                <a:latin typeface="Arial" panose="020B0604020202020204" pitchFamily="34" charset="0"/>
                <a:cs typeface="Arial" panose="020B0604020202020204" pitchFamily="34" charset="0"/>
              </a:rPr>
              <a:t>	Avenida 3ª A Norte No. 26N-83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pt-BR" sz="1100" b="1" dirty="0">
                <a:solidFill>
                  <a:schemeClr val="tx1">
                    <a:lumMod val="50000"/>
                    <a:lumOff val="50000"/>
                  </a:schemeClr>
                </a:solidFill>
                <a:latin typeface="Arial" panose="020B0604020202020204" pitchFamily="34" charset="0"/>
                <a:cs typeface="Arial" panose="020B0604020202020204" pitchFamily="34" charset="0"/>
              </a:rPr>
              <a:t>Santiago de Cali. PBX.  57 (2) 486 58 88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pt-BR" sz="1100" b="1" dirty="0">
                <a:solidFill>
                  <a:schemeClr val="tx1">
                    <a:lumMod val="50000"/>
                    <a:lumOff val="50000"/>
                  </a:schemeClr>
                </a:solidFill>
                <a:latin typeface="Arial" panose="020B0604020202020204" pitchFamily="34" charset="0"/>
                <a:cs typeface="Arial" panose="020B0604020202020204" pitchFamily="34" charset="0"/>
              </a:rPr>
              <a:t>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lvl="0"/>
            <a:r>
              <a:rPr lang="es-MX" sz="1100" b="1" dirty="0">
                <a:solidFill>
                  <a:srgbClr val="004B96"/>
                </a:solidFill>
                <a:latin typeface="Arial" panose="020B0604020202020204" pitchFamily="34" charset="0"/>
                <a:cs typeface="Arial" panose="020B0604020202020204" pitchFamily="34" charset="0"/>
              </a:rPr>
              <a:t>DURACIÓN DEL PROYECTO </a:t>
            </a:r>
            <a:endParaRPr lang="en-US" sz="1100" dirty="0">
              <a:solidFill>
                <a:srgbClr val="004B96"/>
              </a:solidFill>
              <a:latin typeface="Arial" panose="020B0604020202020204" pitchFamily="34" charset="0"/>
              <a:cs typeface="Arial" panose="020B0604020202020204" pitchFamily="34" charset="0"/>
            </a:endParaRPr>
          </a:p>
          <a:p>
            <a:r>
              <a:rPr lang="es-ES_tradnl" sz="1100" b="1" dirty="0">
                <a:solidFill>
                  <a:schemeClr val="tx1">
                    <a:lumMod val="50000"/>
                    <a:lumOff val="50000"/>
                  </a:schemeClr>
                </a:solidFill>
                <a:latin typeface="Arial" panose="020B0604020202020204" pitchFamily="34" charset="0"/>
                <a:cs typeface="Arial" panose="020B0604020202020204" pitchFamily="34" charset="0"/>
              </a:rPr>
              <a:t>ERP Siesa Enterprise</a:t>
            </a:r>
            <a:r>
              <a:rPr lang="es-ES_tradnl" sz="1100" dirty="0">
                <a:solidFill>
                  <a:schemeClr val="tx1">
                    <a:lumMod val="50000"/>
                    <a:lumOff val="50000"/>
                  </a:schemeClr>
                </a:solidFill>
                <a:latin typeface="Arial" panose="020B0604020202020204" pitchFamily="34" charset="0"/>
                <a:cs typeface="Arial" panose="020B0604020202020204" pitchFamily="34" charset="0"/>
              </a:rPr>
              <a:t> ha sido diseñado por </a:t>
            </a:r>
            <a:r>
              <a:rPr lang="es-ES_tradnl" sz="1100" b="1" dirty="0">
                <a:solidFill>
                  <a:schemeClr val="tx1">
                    <a:lumMod val="50000"/>
                    <a:lumOff val="50000"/>
                  </a:schemeClr>
                </a:solidFill>
                <a:latin typeface="Arial" panose="020B0604020202020204" pitchFamily="34" charset="0"/>
                <a:cs typeface="Arial" panose="020B0604020202020204" pitchFamily="34" charset="0"/>
              </a:rPr>
              <a:t>Siesa</a:t>
            </a:r>
            <a:r>
              <a:rPr lang="es-ES_tradnl" sz="1100" dirty="0">
                <a:solidFill>
                  <a:schemeClr val="tx1">
                    <a:lumMod val="50000"/>
                    <a:lumOff val="50000"/>
                  </a:schemeClr>
                </a:solidFill>
                <a:latin typeface="Arial" panose="020B0604020202020204" pitchFamily="34" charset="0"/>
                <a:cs typeface="Arial" panose="020B0604020202020204" pitchFamily="34" charset="0"/>
              </a:rPr>
              <a:t> con el objetivo de proveerle una ventaja competitiva a nuestros usuarios en el ambiente de negocios actual.</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es-ES" sz="1100" dirty="0">
                <a:solidFill>
                  <a:schemeClr val="tx1">
                    <a:lumMod val="50000"/>
                    <a:lumOff val="50000"/>
                  </a:schemeClr>
                </a:solidFill>
                <a:latin typeface="Arial" panose="020B0604020202020204" pitchFamily="34" charset="0"/>
                <a:cs typeface="Arial" panose="020B0604020202020204" pitchFamily="34" charset="0"/>
              </a:rPr>
              <a:t>Basados en el cumplimiento cierto de las siguientes premisas:</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es-ES" sz="1100" dirty="0">
                <a:solidFill>
                  <a:schemeClr val="tx1">
                    <a:lumMod val="50000"/>
                    <a:lumOff val="50000"/>
                  </a:schemeClr>
                </a:solidFill>
                <a:latin typeface="Arial" panose="020B0604020202020204" pitchFamily="34" charset="0"/>
                <a:cs typeface="Arial" panose="020B0604020202020204" pitchFamily="34" charset="0"/>
              </a:rPr>
              <a:t>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buBlip>
                <a:blip r:embed="rId3"/>
              </a:buBlip>
            </a:pPr>
            <a:r>
              <a:rPr lang="es-ES" sz="1100" dirty="0">
                <a:solidFill>
                  <a:schemeClr val="tx1">
                    <a:lumMod val="50000"/>
                    <a:lumOff val="50000"/>
                  </a:schemeClr>
                </a:solidFill>
                <a:latin typeface="Arial" panose="020B0604020202020204" pitchFamily="34" charset="0"/>
                <a:cs typeface="Arial" panose="020B0604020202020204" pitchFamily="34" charset="0"/>
              </a:rPr>
              <a:t>Estructura de la plataforma tecnológica actual.</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buBlip>
                <a:blip r:embed="rId3"/>
              </a:buBlip>
            </a:pPr>
            <a:r>
              <a:rPr lang="es-ES" sz="1100" dirty="0">
                <a:solidFill>
                  <a:schemeClr val="tx1">
                    <a:lumMod val="50000"/>
                    <a:lumOff val="50000"/>
                  </a:schemeClr>
                </a:solidFill>
                <a:latin typeface="Arial" panose="020B0604020202020204" pitchFamily="34" charset="0"/>
                <a:cs typeface="Arial" panose="020B0604020202020204" pitchFamily="34" charset="0"/>
              </a:rPr>
              <a:t>Cumplimiento sin retraso de las actividades tanto directas de proyecto, como de los eventos de seguimiento por parte de la gerencia compartida de proyecto.</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buBlip>
                <a:blip r:embed="rId3"/>
              </a:buBlip>
            </a:pPr>
            <a:r>
              <a:rPr lang="es-ES" sz="1100" dirty="0">
                <a:solidFill>
                  <a:schemeClr val="tx1">
                    <a:lumMod val="50000"/>
                    <a:lumOff val="50000"/>
                  </a:schemeClr>
                </a:solidFill>
                <a:latin typeface="Arial" panose="020B0604020202020204" pitchFamily="34" charset="0"/>
                <a:cs typeface="Arial" panose="020B0604020202020204" pitchFamily="34" charset="0"/>
              </a:rPr>
              <a:t>Cumplimiento de los acuerdos económicos.</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buBlip>
                <a:blip r:embed="rId3"/>
              </a:buBlip>
            </a:pPr>
            <a:r>
              <a:rPr lang="es-ES" sz="1100" dirty="0">
                <a:solidFill>
                  <a:schemeClr val="tx1">
                    <a:lumMod val="50000"/>
                    <a:lumOff val="50000"/>
                  </a:schemeClr>
                </a:solidFill>
                <a:latin typeface="Arial" panose="020B0604020202020204" pitchFamily="34" charset="0"/>
                <a:cs typeface="Arial" panose="020B0604020202020204" pitchFamily="34" charset="0"/>
              </a:rPr>
              <a:t>Inversiones adicionales de la empresa </a:t>
            </a:r>
            <a:r>
              <a:rPr lang="es-CO" sz="1100" b="1" dirty="0">
                <a:solidFill>
                  <a:schemeClr val="tx1">
                    <a:lumMod val="50000"/>
                    <a:lumOff val="50000"/>
                  </a:schemeClr>
                </a:solidFill>
                <a:latin typeface="Arial" panose="020B0604020202020204" pitchFamily="34" charset="0"/>
                <a:cs typeface="Arial" panose="020B0604020202020204" pitchFamily="34" charset="0"/>
              </a:rPr>
              <a:t>Nombre del cliente, </a:t>
            </a:r>
            <a:r>
              <a:rPr lang="es-ES" sz="1100" dirty="0">
                <a:solidFill>
                  <a:schemeClr val="tx1">
                    <a:lumMod val="50000"/>
                    <a:lumOff val="50000"/>
                  </a:schemeClr>
                </a:solidFill>
                <a:latin typeface="Arial" panose="020B0604020202020204" pitchFamily="34" charset="0"/>
                <a:cs typeface="Arial" panose="020B0604020202020204" pitchFamily="34" charset="0"/>
              </a:rPr>
              <a:t>directas o indirectas en el proyecto.</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buBlip>
                <a:blip r:embed="rId3"/>
              </a:buBlip>
            </a:pPr>
            <a:r>
              <a:rPr lang="es-ES" sz="1100" dirty="0">
                <a:solidFill>
                  <a:schemeClr val="tx1">
                    <a:lumMod val="50000"/>
                    <a:lumOff val="50000"/>
                  </a:schemeClr>
                </a:solidFill>
                <a:latin typeface="Arial" panose="020B0604020202020204" pitchFamily="34" charset="0"/>
                <a:cs typeface="Arial" panose="020B0604020202020204" pitchFamily="34" charset="0"/>
              </a:rPr>
              <a:t>Sostenimiento de principio a fin de proyecto de las personas involucradas.</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es-ES_tradnl" sz="1100" dirty="0">
                <a:solidFill>
                  <a:schemeClr val="tx1">
                    <a:lumMod val="50000"/>
                    <a:lumOff val="50000"/>
                  </a:schemeClr>
                </a:solidFill>
                <a:latin typeface="Arial" panose="020B0604020202020204" pitchFamily="34" charset="0"/>
                <a:cs typeface="Arial" panose="020B0604020202020204" pitchFamily="34" charset="0"/>
              </a:rPr>
              <a:t>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r>
              <a:rPr lang="es-ES_tradnl" sz="1100" dirty="0">
                <a:solidFill>
                  <a:schemeClr val="tx1">
                    <a:lumMod val="50000"/>
                    <a:lumOff val="50000"/>
                  </a:schemeClr>
                </a:solidFill>
                <a:latin typeface="Arial" panose="020B0604020202020204" pitchFamily="34" charset="0"/>
                <a:cs typeface="Arial" panose="020B0604020202020204" pitchFamily="34" charset="0"/>
              </a:rPr>
              <a:t>El proyecto está enmarcado dentro de un plazo de finalización de </a:t>
            </a:r>
            <a:r>
              <a:rPr lang="es-ES_tradnl" sz="1100" b="1" dirty="0">
                <a:solidFill>
                  <a:schemeClr val="tx1">
                    <a:lumMod val="50000"/>
                    <a:lumOff val="50000"/>
                  </a:schemeClr>
                </a:solidFill>
                <a:latin typeface="Arial" panose="020B0604020202020204" pitchFamily="34" charset="0"/>
                <a:cs typeface="Arial" panose="020B0604020202020204" pitchFamily="34" charset="0"/>
              </a:rPr>
              <a:t>mínimo X meses y máximo X meses, </a:t>
            </a:r>
            <a:r>
              <a:rPr lang="es-ES_tradnl" sz="1100" dirty="0">
                <a:solidFill>
                  <a:schemeClr val="tx1">
                    <a:lumMod val="50000"/>
                    <a:lumOff val="50000"/>
                  </a:schemeClr>
                </a:solidFill>
                <a:latin typeface="Arial" panose="020B0604020202020204" pitchFamily="34" charset="0"/>
                <a:cs typeface="Arial" panose="020B0604020202020204" pitchFamily="34" charset="0"/>
              </a:rPr>
              <a:t>después de los cuales se establece un periodo de monitoreo y ajustes dentro de los </a:t>
            </a:r>
            <a:r>
              <a:rPr lang="es-ES_tradnl" sz="1100" b="1" dirty="0">
                <a:solidFill>
                  <a:schemeClr val="tx1">
                    <a:lumMod val="50000"/>
                    <a:lumOff val="50000"/>
                  </a:schemeClr>
                </a:solidFill>
                <a:latin typeface="Arial" panose="020B0604020202020204" pitchFamily="34" charset="0"/>
                <a:cs typeface="Arial" panose="020B0604020202020204" pitchFamily="34" charset="0"/>
              </a:rPr>
              <a:t>X meses</a:t>
            </a:r>
            <a:r>
              <a:rPr lang="es-ES_tradnl" sz="1100" dirty="0">
                <a:solidFill>
                  <a:schemeClr val="tx1">
                    <a:lumMod val="50000"/>
                    <a:lumOff val="50000"/>
                  </a:schemeClr>
                </a:solidFill>
                <a:latin typeface="Arial" panose="020B0604020202020204" pitchFamily="34" charset="0"/>
                <a:cs typeface="Arial" panose="020B0604020202020204" pitchFamily="34" charset="0"/>
              </a:rPr>
              <a:t> siguientes.   </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a:p>
            <a:endParaRPr lang="en-US" sz="11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871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9D336-6F4E-EE46-9D48-5968ED68C30D}"/>
              </a:ext>
            </a:extLst>
          </p:cNvPr>
          <p:cNvPicPr>
            <a:picLocks noChangeAspect="1"/>
          </p:cNvPicPr>
          <p:nvPr/>
        </p:nvPicPr>
        <p:blipFill>
          <a:blip r:embed="rId2"/>
          <a:stretch>
            <a:fillRect/>
          </a:stretch>
        </p:blipFill>
        <p:spPr>
          <a:xfrm>
            <a:off x="6187766" y="259721"/>
            <a:ext cx="1292905" cy="562702"/>
          </a:xfrm>
          <a:prstGeom prst="rect">
            <a:avLst/>
          </a:prstGeom>
        </p:spPr>
      </p:pic>
      <p:sp>
        <p:nvSpPr>
          <p:cNvPr id="6" name="TextBox 5">
            <a:extLst>
              <a:ext uri="{FF2B5EF4-FFF2-40B4-BE49-F238E27FC236}">
                <a16:creationId xmlns:a16="http://schemas.microsoft.com/office/drawing/2014/main" id="{91DE6D3B-E6AA-4A4A-B074-9984B6348006}"/>
              </a:ext>
            </a:extLst>
          </p:cNvPr>
          <p:cNvSpPr txBox="1"/>
          <p:nvPr/>
        </p:nvSpPr>
        <p:spPr>
          <a:xfrm>
            <a:off x="446112" y="391827"/>
            <a:ext cx="4517774"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CONTENIDO</a:t>
            </a:r>
            <a:endParaRPr lang="en-US" spc="300" dirty="0"/>
          </a:p>
        </p:txBody>
      </p:sp>
      <p:cxnSp>
        <p:nvCxnSpPr>
          <p:cNvPr id="7" name="Straight Connector 6">
            <a:extLst>
              <a:ext uri="{FF2B5EF4-FFF2-40B4-BE49-F238E27FC236}">
                <a16:creationId xmlns:a16="http://schemas.microsoft.com/office/drawing/2014/main" id="{5F0B795B-464F-6F44-B838-DE5B4D1E5D78}"/>
              </a:ext>
            </a:extLst>
          </p:cNvPr>
          <p:cNvCxnSpPr>
            <a:cxnSpLocks/>
          </p:cNvCxnSpPr>
          <p:nvPr/>
        </p:nvCxnSpPr>
        <p:spPr>
          <a:xfrm flipV="1">
            <a:off x="529239" y="862478"/>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74EB0D8-8F33-D144-B538-992E3DC29AD4}"/>
              </a:ext>
            </a:extLst>
          </p:cNvPr>
          <p:cNvSpPr txBox="1"/>
          <p:nvPr/>
        </p:nvSpPr>
        <p:spPr>
          <a:xfrm>
            <a:off x="529239" y="1533327"/>
            <a:ext cx="6707571" cy="7755969"/>
          </a:xfrm>
          <a:prstGeom prst="rect">
            <a:avLst/>
          </a:prstGeom>
          <a:noFill/>
        </p:spPr>
        <p:txBody>
          <a:bodyPr wrap="square" rtlCol="0">
            <a:spAutoFit/>
          </a:bodyPr>
          <a:lstStyle/>
          <a:p>
            <a:r>
              <a:rPr lang="en-US" sz="1400" b="1" spc="300" dirty="0">
                <a:solidFill>
                  <a:srgbClr val="004B96"/>
                </a:solidFill>
                <a:latin typeface="Arial" panose="020B0604020202020204" pitchFamily="34" charset="0"/>
                <a:cs typeface="Arial" panose="020B0604020202020204" pitchFamily="34" charset="0"/>
              </a:rPr>
              <a:t>1. SIESA – PERFIL CORPORATIVO</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err="1">
                <a:solidFill>
                  <a:schemeClr val="tx1">
                    <a:lumMod val="50000"/>
                    <a:lumOff val="50000"/>
                  </a:schemeClr>
                </a:solidFill>
                <a:latin typeface="Arial" panose="020B0604020202020204" pitchFamily="34" charset="0"/>
                <a:cs typeface="Arial" panose="020B0604020202020204" pitchFamily="34" charset="0"/>
              </a:rPr>
              <a:t>Trayectoria</a:t>
            </a:r>
            <a:r>
              <a:rPr lang="en-US" sz="1400" dirty="0">
                <a:solidFill>
                  <a:schemeClr val="tx1">
                    <a:lumMod val="50000"/>
                    <a:lumOff val="50000"/>
                  </a:schemeClr>
                </a:solidFill>
                <a:latin typeface="Arial" panose="020B0604020202020204" pitchFamily="34" charset="0"/>
                <a:cs typeface="Arial" panose="020B0604020202020204" pitchFamily="34" charset="0"/>
              </a:rPr>
              <a:t> de </a:t>
            </a:r>
            <a:r>
              <a:rPr lang="en-US" sz="1400" dirty="0" err="1">
                <a:solidFill>
                  <a:schemeClr val="tx1">
                    <a:lumMod val="50000"/>
                    <a:lumOff val="50000"/>
                  </a:schemeClr>
                </a:solidFill>
                <a:latin typeface="Arial" panose="020B0604020202020204" pitchFamily="34" charset="0"/>
                <a:cs typeface="Arial" panose="020B0604020202020204" pitchFamily="34" charset="0"/>
              </a:rPr>
              <a:t>Siesa</a:t>
            </a:r>
            <a:r>
              <a:rPr lang="en-US" sz="1400" dirty="0">
                <a:solidFill>
                  <a:schemeClr val="tx1">
                    <a:lumMod val="50000"/>
                    <a:lumOff val="50000"/>
                  </a:schemeClr>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US" sz="1400" dirty="0" err="1">
                <a:solidFill>
                  <a:schemeClr val="tx1">
                    <a:lumMod val="50000"/>
                    <a:lumOff val="50000"/>
                  </a:schemeClr>
                </a:solidFill>
                <a:latin typeface="Arial" panose="020B0604020202020204" pitchFamily="34" charset="0"/>
                <a:cs typeface="Arial" panose="020B0604020202020204" pitchFamily="34" charset="0"/>
              </a:rPr>
              <a:t>Propósito</a:t>
            </a:r>
            <a:r>
              <a:rPr lang="en-US" sz="1400" dirty="0">
                <a:solidFill>
                  <a:schemeClr val="tx1">
                    <a:lumMod val="50000"/>
                    <a:lumOff val="50000"/>
                  </a:schemeClr>
                </a:solidFill>
                <a:latin typeface="Arial" panose="020B0604020202020204" pitchFamily="34" charset="0"/>
                <a:cs typeface="Arial" panose="020B0604020202020204" pitchFamily="34" charset="0"/>
              </a:rPr>
              <a:t> y </a:t>
            </a:r>
            <a:r>
              <a:rPr lang="en-US" sz="1400" dirty="0" err="1">
                <a:solidFill>
                  <a:schemeClr val="tx1">
                    <a:lumMod val="50000"/>
                    <a:lumOff val="50000"/>
                  </a:schemeClr>
                </a:solidFill>
                <a:latin typeface="Arial" panose="020B0604020202020204" pitchFamily="34" charset="0"/>
                <a:cs typeface="Arial" panose="020B0604020202020204" pitchFamily="34" charset="0"/>
              </a:rPr>
              <a:t>promesa</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a:solidFill>
                  <a:schemeClr val="tx1">
                    <a:lumMod val="50000"/>
                    <a:lumOff val="50000"/>
                  </a:schemeClr>
                </a:solidFill>
                <a:latin typeface="Arial" panose="020B0604020202020204" pitchFamily="34" charset="0"/>
                <a:cs typeface="Arial" panose="020B0604020202020204" pitchFamily="34" charset="0"/>
              </a:rPr>
              <a:t>Grupo </a:t>
            </a:r>
            <a:r>
              <a:rPr lang="en-US" sz="1400" dirty="0" err="1">
                <a:solidFill>
                  <a:schemeClr val="tx1">
                    <a:lumMod val="50000"/>
                    <a:lumOff val="50000"/>
                  </a:schemeClr>
                </a:solidFill>
                <a:latin typeface="Arial" panose="020B0604020202020204" pitchFamily="34" charset="0"/>
                <a:cs typeface="Arial" panose="020B0604020202020204" pitchFamily="34" charset="0"/>
              </a:rPr>
              <a:t>Siesa</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err="1">
                <a:solidFill>
                  <a:schemeClr val="tx1">
                    <a:lumMod val="50000"/>
                    <a:lumOff val="50000"/>
                  </a:schemeClr>
                </a:solidFill>
                <a:latin typeface="Arial" panose="020B0604020202020204" pitchFamily="34" charset="0"/>
                <a:cs typeface="Arial" panose="020B0604020202020204" pitchFamily="34" charset="0"/>
              </a:rPr>
              <a:t>Beneficios</a:t>
            </a:r>
            <a:r>
              <a:rPr lang="en-US" sz="1400" dirty="0">
                <a:solidFill>
                  <a:schemeClr val="tx1">
                    <a:lumMod val="50000"/>
                    <a:lumOff val="50000"/>
                  </a:schemeClr>
                </a:solidFill>
                <a:latin typeface="Arial" panose="020B0604020202020204" pitchFamily="34" charset="0"/>
                <a:cs typeface="Arial" panose="020B0604020202020204" pitchFamily="34" charset="0"/>
              </a:rPr>
              <a:t> de la </a:t>
            </a:r>
            <a:r>
              <a:rPr lang="en-US" sz="1400" dirty="0" err="1">
                <a:solidFill>
                  <a:schemeClr val="tx1">
                    <a:lumMod val="50000"/>
                    <a:lumOff val="50000"/>
                  </a:schemeClr>
                </a:solidFill>
                <a:latin typeface="Arial" panose="020B0604020202020204" pitchFamily="34" charset="0"/>
                <a:cs typeface="Arial" panose="020B0604020202020204" pitchFamily="34" charset="0"/>
              </a:rPr>
              <a:t>relación</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comercial</a:t>
            </a:r>
            <a:r>
              <a:rPr lang="en-US" sz="1400" dirty="0">
                <a:solidFill>
                  <a:schemeClr val="tx1">
                    <a:lumMod val="50000"/>
                    <a:lumOff val="50000"/>
                  </a:schemeClr>
                </a:solidFill>
                <a:latin typeface="Arial" panose="020B0604020202020204" pitchFamily="34" charset="0"/>
                <a:cs typeface="Arial" panose="020B0604020202020204" pitchFamily="34" charset="0"/>
              </a:rPr>
              <a:t> con </a:t>
            </a:r>
            <a:r>
              <a:rPr lang="en-US" sz="1400" dirty="0" err="1">
                <a:solidFill>
                  <a:schemeClr val="tx1">
                    <a:lumMod val="50000"/>
                    <a:lumOff val="50000"/>
                  </a:schemeClr>
                </a:solidFill>
                <a:latin typeface="Arial" panose="020B0604020202020204" pitchFamily="34" charset="0"/>
                <a:cs typeface="Arial" panose="020B0604020202020204" pitchFamily="34" charset="0"/>
              </a:rPr>
              <a:t>Siesa</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b="1" spc="300" dirty="0">
                <a:solidFill>
                  <a:srgbClr val="004B96"/>
                </a:solidFill>
                <a:latin typeface="Arial" panose="020B0604020202020204" pitchFamily="34" charset="0"/>
                <a:cs typeface="Arial" panose="020B0604020202020204" pitchFamily="34" charset="0"/>
              </a:rPr>
              <a:t>2. PORTAFOLIO DE SERVICIOS</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a:solidFill>
                  <a:schemeClr val="tx1">
                    <a:lumMod val="50000"/>
                    <a:lumOff val="50000"/>
                  </a:schemeClr>
                </a:solidFill>
                <a:latin typeface="Arial" panose="020B0604020202020204" pitchFamily="34" charset="0"/>
                <a:cs typeface="Arial" panose="020B0604020202020204" pitchFamily="34" charset="0"/>
              </a:rPr>
              <a:t>Nuestra </a:t>
            </a:r>
            <a:r>
              <a:rPr lang="en-US" sz="1400" dirty="0" err="1">
                <a:solidFill>
                  <a:schemeClr val="tx1">
                    <a:lumMod val="50000"/>
                    <a:lumOff val="50000"/>
                  </a:schemeClr>
                </a:solidFill>
                <a:latin typeface="Arial" panose="020B0604020202020204" pitchFamily="34" charset="0"/>
                <a:cs typeface="Arial" panose="020B0604020202020204" pitchFamily="34" charset="0"/>
              </a:rPr>
              <a:t>metodología</a:t>
            </a:r>
            <a:r>
              <a:rPr lang="en-US" sz="1400" dirty="0">
                <a:solidFill>
                  <a:schemeClr val="tx1">
                    <a:lumMod val="50000"/>
                    <a:lumOff val="50000"/>
                  </a:schemeClr>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US" sz="1400" dirty="0" err="1">
                <a:solidFill>
                  <a:schemeClr val="tx1">
                    <a:lumMod val="50000"/>
                    <a:lumOff val="50000"/>
                  </a:schemeClr>
                </a:solidFill>
                <a:latin typeface="Arial" panose="020B0604020202020204" pitchFamily="34" charset="0"/>
                <a:cs typeface="Arial" panose="020B0604020202020204" pitchFamily="34" charset="0"/>
              </a:rPr>
              <a:t>Servicio</a:t>
            </a:r>
            <a:r>
              <a:rPr lang="en-US" sz="1400" dirty="0">
                <a:solidFill>
                  <a:schemeClr val="tx1">
                    <a:lumMod val="50000"/>
                    <a:lumOff val="50000"/>
                  </a:schemeClr>
                </a:solidFill>
                <a:latin typeface="Arial" panose="020B0604020202020204" pitchFamily="34" charset="0"/>
                <a:cs typeface="Arial" panose="020B0604020202020204" pitchFamily="34" charset="0"/>
              </a:rPr>
              <a:t> de </a:t>
            </a:r>
            <a:r>
              <a:rPr lang="en-US" sz="1400" dirty="0" err="1">
                <a:solidFill>
                  <a:schemeClr val="tx1">
                    <a:lumMod val="50000"/>
                    <a:lumOff val="50000"/>
                  </a:schemeClr>
                </a:solidFill>
                <a:latin typeface="Arial" panose="020B0604020202020204" pitchFamily="34" charset="0"/>
                <a:cs typeface="Arial" panose="020B0604020202020204" pitchFamily="34" charset="0"/>
              </a:rPr>
              <a:t>soporte</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b="1" spc="300" dirty="0">
                <a:solidFill>
                  <a:srgbClr val="004B96"/>
                </a:solidFill>
                <a:latin typeface="Arial" panose="020B0604020202020204" pitchFamily="34" charset="0"/>
                <a:cs typeface="Arial" panose="020B0604020202020204" pitchFamily="34" charset="0"/>
              </a:rPr>
              <a:t>3. FUNCIONALIDADES DEL ERP</a:t>
            </a:r>
          </a:p>
          <a:p>
            <a:r>
              <a:rPr lang="en-US" sz="1400" b="1" spc="300" dirty="0">
                <a:solidFill>
                  <a:srgbClr val="004B96"/>
                </a:solidFill>
                <a:latin typeface="Arial" panose="020B0604020202020204" pitchFamily="34" charset="0"/>
                <a:cs typeface="Arial" panose="020B0604020202020204" pitchFamily="34" charset="0"/>
              </a:rPr>
              <a:t>SIESA ENTERPRISE</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b="1" dirty="0">
                <a:solidFill>
                  <a:srgbClr val="00B4CD"/>
                </a:solidFill>
                <a:latin typeface="Arial" panose="020B0604020202020204" pitchFamily="34" charset="0"/>
                <a:cs typeface="Arial" panose="020B0604020202020204" pitchFamily="34" charset="0"/>
              </a:rPr>
              <a:t>a. </a:t>
            </a:r>
            <a:r>
              <a:rPr lang="en-US" sz="1400" dirty="0" err="1">
                <a:solidFill>
                  <a:schemeClr val="tx1">
                    <a:lumMod val="50000"/>
                    <a:lumOff val="50000"/>
                  </a:schemeClr>
                </a:solidFill>
                <a:latin typeface="Arial" panose="020B0604020202020204" pitchFamily="34" charset="0"/>
                <a:cs typeface="Arial" panose="020B0604020202020204" pitchFamily="34" charset="0"/>
              </a:rPr>
              <a:t>Beneficios</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b="1" dirty="0">
                <a:solidFill>
                  <a:srgbClr val="00B4CD"/>
                </a:solidFill>
                <a:latin typeface="Arial" panose="020B0604020202020204" pitchFamily="34" charset="0"/>
                <a:cs typeface="Arial" panose="020B0604020202020204" pitchFamily="34" charset="0"/>
              </a:rPr>
              <a:t>b. </a:t>
            </a:r>
            <a:r>
              <a:rPr lang="en-US" sz="1400" dirty="0" err="1">
                <a:solidFill>
                  <a:schemeClr val="tx1">
                    <a:lumMod val="50000"/>
                    <a:lumOff val="50000"/>
                  </a:schemeClr>
                </a:solidFill>
                <a:latin typeface="Arial" panose="020B0604020202020204" pitchFamily="34" charset="0"/>
                <a:cs typeface="Arial" panose="020B0604020202020204" pitchFamily="34" charset="0"/>
              </a:rPr>
              <a:t>Esquema</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funcional</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b="1" dirty="0">
                <a:solidFill>
                  <a:srgbClr val="00B4CD"/>
                </a:solidFill>
                <a:latin typeface="Arial" panose="020B0604020202020204" pitchFamily="34" charset="0"/>
                <a:cs typeface="Arial" panose="020B0604020202020204" pitchFamily="34" charset="0"/>
              </a:rPr>
              <a:t>c. </a:t>
            </a:r>
            <a:r>
              <a:rPr lang="en-US" sz="1400" dirty="0">
                <a:solidFill>
                  <a:schemeClr val="tx1">
                    <a:lumMod val="50000"/>
                    <a:lumOff val="50000"/>
                  </a:schemeClr>
                </a:solidFill>
                <a:latin typeface="Arial" panose="020B0604020202020204" pitchFamily="34" charset="0"/>
                <a:cs typeface="Arial" panose="020B0604020202020204" pitchFamily="34" charset="0"/>
              </a:rPr>
              <a:t>Suite </a:t>
            </a:r>
            <a:r>
              <a:rPr lang="en-US" sz="1400" dirty="0" err="1">
                <a:solidFill>
                  <a:schemeClr val="tx1">
                    <a:lumMod val="50000"/>
                    <a:lumOff val="50000"/>
                  </a:schemeClr>
                </a:solidFill>
                <a:latin typeface="Arial" panose="020B0604020202020204" pitchFamily="34" charset="0"/>
                <a:cs typeface="Arial" panose="020B0604020202020204" pitchFamily="34" charset="0"/>
              </a:rPr>
              <a:t>Financiera</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b="1" dirty="0">
                <a:solidFill>
                  <a:srgbClr val="00B4CD"/>
                </a:solidFill>
                <a:latin typeface="Arial" panose="020B0604020202020204" pitchFamily="34" charset="0"/>
                <a:cs typeface="Arial" panose="020B0604020202020204" pitchFamily="34" charset="0"/>
              </a:rPr>
              <a:t>d. </a:t>
            </a:r>
            <a:r>
              <a:rPr lang="en-US" sz="1400" dirty="0">
                <a:solidFill>
                  <a:schemeClr val="tx1">
                    <a:lumMod val="50000"/>
                    <a:lumOff val="50000"/>
                  </a:schemeClr>
                </a:solidFill>
                <a:latin typeface="Arial" panose="020B0604020202020204" pitchFamily="34" charset="0"/>
                <a:cs typeface="Arial" panose="020B0604020202020204" pitchFamily="34" charset="0"/>
              </a:rPr>
              <a:t>Suite </a:t>
            </a:r>
            <a:r>
              <a:rPr lang="en-US" sz="1400" dirty="0" err="1">
                <a:solidFill>
                  <a:schemeClr val="tx1">
                    <a:lumMod val="50000"/>
                    <a:lumOff val="50000"/>
                  </a:schemeClr>
                </a:solidFill>
                <a:latin typeface="Arial" panose="020B0604020202020204" pitchFamily="34" charset="0"/>
                <a:cs typeface="Arial" panose="020B0604020202020204" pitchFamily="34" charset="0"/>
              </a:rPr>
              <a:t>Comercial</a:t>
            </a:r>
            <a:r>
              <a:rPr lang="en-US" sz="1400" dirty="0">
                <a:solidFill>
                  <a:schemeClr val="tx1">
                    <a:lumMod val="50000"/>
                    <a:lumOff val="50000"/>
                  </a:schemeClr>
                </a:solidFill>
                <a:latin typeface="Arial" panose="020B0604020202020204" pitchFamily="34" charset="0"/>
                <a:cs typeface="Arial" panose="020B0604020202020204" pitchFamily="34" charset="0"/>
              </a:rPr>
              <a:t> SCM - (Supply Chain Management)</a:t>
            </a:r>
          </a:p>
          <a:p>
            <a:pPr marL="285750" indent="-285750">
              <a:buFont typeface="Courier New" panose="02070309020205020404" pitchFamily="49" charset="0"/>
              <a:buChar char="o"/>
            </a:pPr>
            <a:r>
              <a:rPr lang="en-US" sz="1400" b="1" dirty="0">
                <a:solidFill>
                  <a:srgbClr val="00B4CD"/>
                </a:solidFill>
                <a:latin typeface="Arial" panose="020B0604020202020204" pitchFamily="34" charset="0"/>
                <a:cs typeface="Arial" panose="020B0604020202020204" pitchFamily="34" charset="0"/>
              </a:rPr>
              <a:t>f. </a:t>
            </a:r>
            <a:r>
              <a:rPr lang="en-US" sz="1400" dirty="0">
                <a:solidFill>
                  <a:schemeClr val="tx1">
                    <a:lumMod val="50000"/>
                    <a:lumOff val="50000"/>
                  </a:schemeClr>
                </a:solidFill>
                <a:latin typeface="Arial" panose="020B0604020202020204" pitchFamily="34" charset="0"/>
                <a:cs typeface="Arial" panose="020B0604020202020204" pitchFamily="34" charset="0"/>
              </a:rPr>
              <a:t>Suite </a:t>
            </a:r>
            <a:r>
              <a:rPr lang="en-US" sz="1400" dirty="0" err="1">
                <a:solidFill>
                  <a:schemeClr val="tx1">
                    <a:lumMod val="50000"/>
                    <a:lumOff val="50000"/>
                  </a:schemeClr>
                </a:solidFill>
                <a:latin typeface="Arial" panose="020B0604020202020204" pitchFamily="34" charset="0"/>
                <a:cs typeface="Arial" panose="020B0604020202020204" pitchFamily="34" charset="0"/>
              </a:rPr>
              <a:t>Manufactura</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b="1" dirty="0">
                <a:solidFill>
                  <a:srgbClr val="00B4CD"/>
                </a:solidFill>
                <a:latin typeface="Arial" panose="020B0604020202020204" pitchFamily="34" charset="0"/>
                <a:cs typeface="Arial" panose="020B0604020202020204" pitchFamily="34" charset="0"/>
              </a:rPr>
              <a:t>g. </a:t>
            </a:r>
            <a:r>
              <a:rPr lang="en-US" sz="1400" dirty="0">
                <a:solidFill>
                  <a:schemeClr val="tx1">
                    <a:lumMod val="50000"/>
                    <a:lumOff val="50000"/>
                  </a:schemeClr>
                </a:solidFill>
                <a:latin typeface="Arial" panose="020B0604020202020204" pitchFamily="34" charset="0"/>
                <a:cs typeface="Arial" panose="020B0604020202020204" pitchFamily="34" charset="0"/>
              </a:rPr>
              <a:t>Suite </a:t>
            </a:r>
            <a:r>
              <a:rPr lang="en-US" sz="1400" dirty="0" err="1">
                <a:solidFill>
                  <a:schemeClr val="tx1">
                    <a:lumMod val="50000"/>
                    <a:lumOff val="50000"/>
                  </a:schemeClr>
                </a:solidFill>
                <a:latin typeface="Arial" panose="020B0604020202020204" pitchFamily="34" charset="0"/>
                <a:cs typeface="Arial" panose="020B0604020202020204" pitchFamily="34" charset="0"/>
              </a:rPr>
              <a:t>Siesa</a:t>
            </a:r>
            <a:r>
              <a:rPr lang="en-US" sz="1400" dirty="0">
                <a:solidFill>
                  <a:schemeClr val="tx1">
                    <a:lumMod val="50000"/>
                    <a:lumOff val="50000"/>
                  </a:schemeClr>
                </a:solidFill>
                <a:latin typeface="Arial" panose="020B0604020202020204" pitchFamily="34" charset="0"/>
                <a:cs typeface="Arial" panose="020B0604020202020204" pitchFamily="34" charset="0"/>
              </a:rPr>
              <a:t> POS</a:t>
            </a:r>
          </a:p>
          <a:p>
            <a:pPr marL="285750" indent="-285750">
              <a:buFont typeface="Courier New" panose="02070309020205020404" pitchFamily="49" charset="0"/>
              <a:buChar char="o"/>
            </a:pPr>
            <a:r>
              <a:rPr lang="en-US" sz="1400" b="1" dirty="0">
                <a:solidFill>
                  <a:srgbClr val="00B4CD"/>
                </a:solidFill>
                <a:latin typeface="Arial" panose="020B0604020202020204" pitchFamily="34" charset="0"/>
                <a:cs typeface="Arial" panose="020B0604020202020204" pitchFamily="34" charset="0"/>
              </a:rPr>
              <a:t>h. </a:t>
            </a:r>
            <a:r>
              <a:rPr lang="en-US" sz="1400" dirty="0">
                <a:solidFill>
                  <a:schemeClr val="tx1">
                    <a:lumMod val="50000"/>
                    <a:lumOff val="50000"/>
                  </a:schemeClr>
                </a:solidFill>
                <a:latin typeface="Arial" panose="020B0604020202020204" pitchFamily="34" charset="0"/>
                <a:cs typeface="Arial" panose="020B0604020202020204" pitchFamily="34" charset="0"/>
              </a:rPr>
              <a:t>Suite HCM- </a:t>
            </a:r>
            <a:r>
              <a:rPr lang="en-US" sz="1400" dirty="0" err="1">
                <a:solidFill>
                  <a:schemeClr val="tx1">
                    <a:lumMod val="50000"/>
                    <a:lumOff val="50000"/>
                  </a:schemeClr>
                </a:solidFill>
                <a:latin typeface="Arial" panose="020B0604020202020204" pitchFamily="34" charset="0"/>
                <a:cs typeface="Arial" panose="020B0604020202020204" pitchFamily="34" charset="0"/>
              </a:rPr>
              <a:t>Administración</a:t>
            </a:r>
            <a:r>
              <a:rPr lang="en-US" sz="1400" dirty="0">
                <a:solidFill>
                  <a:schemeClr val="tx1">
                    <a:lumMod val="50000"/>
                    <a:lumOff val="50000"/>
                  </a:schemeClr>
                </a:solidFill>
                <a:latin typeface="Arial" panose="020B0604020202020204" pitchFamily="34" charset="0"/>
                <a:cs typeface="Arial" panose="020B0604020202020204" pitchFamily="34" charset="0"/>
              </a:rPr>
              <a:t> de personal </a:t>
            </a:r>
          </a:p>
          <a:p>
            <a:pPr marL="285750" indent="-285750">
              <a:buFont typeface="Courier New" panose="02070309020205020404" pitchFamily="49" charset="0"/>
              <a:buChar char="o"/>
            </a:pPr>
            <a:r>
              <a:rPr lang="en-US" sz="1400" b="1" dirty="0" err="1">
                <a:solidFill>
                  <a:srgbClr val="00B4CD"/>
                </a:solidFill>
                <a:latin typeface="Arial" panose="020B0604020202020204" pitchFamily="34" charset="0"/>
                <a:cs typeface="Arial" panose="020B0604020202020204" pitchFamily="34" charset="0"/>
              </a:rPr>
              <a:t>i</a:t>
            </a:r>
            <a:r>
              <a:rPr lang="en-US" sz="1400" b="1" dirty="0">
                <a:solidFill>
                  <a:srgbClr val="00B4CD"/>
                </a:solidFill>
                <a:latin typeface="Arial" panose="020B0604020202020204" pitchFamily="34" charset="0"/>
                <a:cs typeface="Arial" panose="020B0604020202020204" pitchFamily="34" charset="0"/>
              </a:rPr>
              <a:t>. </a:t>
            </a:r>
            <a:r>
              <a:rPr lang="en-US" sz="1400" dirty="0">
                <a:solidFill>
                  <a:schemeClr val="tx1">
                    <a:lumMod val="50000"/>
                    <a:lumOff val="50000"/>
                  </a:schemeClr>
                </a:solidFill>
                <a:latin typeface="Arial" panose="020B0604020202020204" pitchFamily="34" charset="0"/>
                <a:cs typeface="Arial" panose="020B0604020202020204" pitchFamily="34" charset="0"/>
              </a:rPr>
              <a:t>CRM</a:t>
            </a:r>
          </a:p>
          <a:p>
            <a:pPr marL="285750" indent="-285750">
              <a:buFont typeface="Courier New" panose="02070309020205020404" pitchFamily="49" charset="0"/>
              <a:buChar char="o"/>
            </a:pPr>
            <a:r>
              <a:rPr lang="en-US" sz="1400" b="1" dirty="0">
                <a:solidFill>
                  <a:srgbClr val="00B4CD"/>
                </a:solidFill>
                <a:latin typeface="Arial" panose="020B0604020202020204" pitchFamily="34" charset="0"/>
                <a:cs typeface="Arial" panose="020B0604020202020204" pitchFamily="34" charset="0"/>
              </a:rPr>
              <a:t>j. </a:t>
            </a:r>
            <a:r>
              <a:rPr lang="en-US" sz="1400" dirty="0">
                <a:solidFill>
                  <a:schemeClr val="tx1">
                    <a:lumMod val="50000"/>
                    <a:lumOff val="50000"/>
                  </a:schemeClr>
                </a:solidFill>
                <a:latin typeface="Arial" panose="020B0604020202020204" pitchFamily="34" charset="0"/>
                <a:cs typeface="Arial" panose="020B0604020202020204" pitchFamily="34" charset="0"/>
              </a:rPr>
              <a:t>e-Commerce</a:t>
            </a:r>
          </a:p>
          <a:p>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b="1" spc="300" dirty="0">
                <a:solidFill>
                  <a:srgbClr val="004B96"/>
                </a:solidFill>
                <a:latin typeface="Arial" panose="020B0604020202020204" pitchFamily="34" charset="0"/>
                <a:cs typeface="Arial" panose="020B0604020202020204" pitchFamily="34" charset="0"/>
              </a:rPr>
              <a:t>4. MODELOS DE ADQUISICIÓN </a:t>
            </a:r>
          </a:p>
          <a:p>
            <a:r>
              <a:rPr lang="en-US" sz="1400" b="1" dirty="0">
                <a:solidFill>
                  <a:srgbClr val="00B4CD"/>
                </a:solidFill>
                <a:latin typeface="Arial" panose="020B0604020202020204" pitchFamily="34" charset="0"/>
                <a:cs typeface="Arial" panose="020B0604020202020204" pitchFamily="34" charset="0"/>
              </a:rPr>
              <a:t>a. </a:t>
            </a:r>
            <a:r>
              <a:rPr lang="en-US" sz="1400" dirty="0">
                <a:solidFill>
                  <a:schemeClr val="tx1">
                    <a:lumMod val="50000"/>
                    <a:lumOff val="50000"/>
                  </a:schemeClr>
                </a:solidFill>
                <a:latin typeface="Arial" panose="020B0604020202020204" pitchFamily="34" charset="0"/>
                <a:cs typeface="Arial" panose="020B0604020202020204" pitchFamily="34" charset="0"/>
              </a:rPr>
              <a:t>On premise</a:t>
            </a:r>
          </a:p>
          <a:p>
            <a:r>
              <a:rPr lang="en-US" sz="1400" b="1" dirty="0">
                <a:solidFill>
                  <a:srgbClr val="00B4CD"/>
                </a:solidFill>
                <a:latin typeface="Arial" panose="020B0604020202020204" pitchFamily="34" charset="0"/>
                <a:cs typeface="Arial" panose="020B0604020202020204" pitchFamily="34" charset="0"/>
              </a:rPr>
              <a:t>b. </a:t>
            </a:r>
            <a:r>
              <a:rPr lang="en-US" sz="1400" dirty="0" err="1">
                <a:solidFill>
                  <a:schemeClr val="tx1">
                    <a:lumMod val="50000"/>
                    <a:lumOff val="50000"/>
                  </a:schemeClr>
                </a:solidFill>
                <a:latin typeface="Arial" panose="020B0604020202020204" pitchFamily="34" charset="0"/>
                <a:cs typeface="Arial" panose="020B0604020202020204" pitchFamily="34" charset="0"/>
              </a:rPr>
              <a:t>Modelo</a:t>
            </a:r>
            <a:r>
              <a:rPr lang="en-US" sz="1400" dirty="0">
                <a:solidFill>
                  <a:schemeClr val="tx1">
                    <a:lumMod val="50000"/>
                    <a:lumOff val="50000"/>
                  </a:schemeClr>
                </a:solidFill>
                <a:latin typeface="Arial" panose="020B0604020202020204" pitchFamily="34" charset="0"/>
                <a:cs typeface="Arial" panose="020B0604020202020204" pitchFamily="34" charset="0"/>
              </a:rPr>
              <a:t> SAAS</a:t>
            </a:r>
          </a:p>
          <a:p>
            <a:r>
              <a:rPr lang="en-US" sz="1400" b="1" dirty="0">
                <a:solidFill>
                  <a:srgbClr val="00B4CD"/>
                </a:solidFill>
                <a:latin typeface="Arial" panose="020B0604020202020204" pitchFamily="34" charset="0"/>
                <a:cs typeface="Arial" panose="020B0604020202020204" pitchFamily="34" charset="0"/>
              </a:rPr>
              <a:t>c. </a:t>
            </a:r>
            <a:r>
              <a:rPr lang="en-US" sz="1400" dirty="0" err="1">
                <a:solidFill>
                  <a:schemeClr val="tx1">
                    <a:lumMod val="50000"/>
                    <a:lumOff val="50000"/>
                  </a:schemeClr>
                </a:solidFill>
                <a:latin typeface="Arial" panose="020B0604020202020204" pitchFamily="34" charset="0"/>
                <a:cs typeface="Arial" panose="020B0604020202020204" pitchFamily="34" charset="0"/>
              </a:rPr>
              <a:t>Modelo</a:t>
            </a:r>
            <a:r>
              <a:rPr lang="en-US" sz="1400" dirty="0">
                <a:solidFill>
                  <a:schemeClr val="tx1">
                    <a:lumMod val="50000"/>
                    <a:lumOff val="50000"/>
                  </a:schemeClr>
                </a:solidFill>
                <a:latin typeface="Arial" panose="020B0604020202020204" pitchFamily="34" charset="0"/>
                <a:cs typeface="Arial" panose="020B0604020202020204" pitchFamily="34" charset="0"/>
              </a:rPr>
              <a:t> PAAS</a:t>
            </a:r>
          </a:p>
          <a:p>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b="1" spc="300" dirty="0">
                <a:solidFill>
                  <a:srgbClr val="004B96"/>
                </a:solidFill>
                <a:latin typeface="Arial" panose="020B0604020202020204" pitchFamily="34" charset="0"/>
                <a:cs typeface="Arial" panose="020B0604020202020204" pitchFamily="34" charset="0"/>
              </a:rPr>
              <a:t>5. COMPONENTES</a:t>
            </a:r>
          </a:p>
          <a:p>
            <a:endParaRPr lang="en-US" sz="1400" b="1" spc="300" dirty="0">
              <a:solidFill>
                <a:srgbClr val="004B96"/>
              </a:solidFill>
              <a:latin typeface="Arial" panose="020B0604020202020204" pitchFamily="34" charset="0"/>
              <a:cs typeface="Arial" panose="020B0604020202020204" pitchFamily="34" charset="0"/>
            </a:endParaRPr>
          </a:p>
          <a:p>
            <a:r>
              <a:rPr lang="en-US" sz="1400" b="1" spc="300" dirty="0">
                <a:solidFill>
                  <a:srgbClr val="004B96"/>
                </a:solidFill>
                <a:latin typeface="Arial" panose="020B0604020202020204" pitchFamily="34" charset="0"/>
                <a:cs typeface="Arial" panose="020B0604020202020204" pitchFamily="34" charset="0"/>
              </a:rPr>
              <a:t>6.VALORES</a:t>
            </a:r>
          </a:p>
          <a:p>
            <a:endParaRPr lang="en-US" sz="1400" b="1" spc="300" dirty="0">
              <a:solidFill>
                <a:srgbClr val="004B96"/>
              </a:solidFill>
              <a:latin typeface="Arial" panose="020B0604020202020204" pitchFamily="34" charset="0"/>
              <a:cs typeface="Arial" panose="020B0604020202020204" pitchFamily="34" charset="0"/>
            </a:endParaRPr>
          </a:p>
          <a:p>
            <a:r>
              <a:rPr lang="en-US" sz="1400" b="1" spc="300" dirty="0">
                <a:solidFill>
                  <a:srgbClr val="004B96"/>
                </a:solidFill>
                <a:latin typeface="Arial" panose="020B0604020202020204" pitchFamily="34" charset="0"/>
                <a:cs typeface="Arial" panose="020B0604020202020204" pitchFamily="34" charset="0"/>
              </a:rPr>
              <a:t>7.CONDICIONES Y ALCANCE DE LA PROPUESTA</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endParaRPr lang="en-US" sz="1200" dirty="0">
              <a:solidFill>
                <a:schemeClr val="tx1">
                  <a:lumMod val="50000"/>
                  <a:lumOff val="50000"/>
                </a:schemeClr>
              </a:solidFill>
              <a:latin typeface="Arial" panose="020B0604020202020204" pitchFamily="34" charset="0"/>
              <a:cs typeface="Arial" panose="020B0604020202020204" pitchFamily="34" charset="0"/>
            </a:endParaRPr>
          </a:p>
          <a:p>
            <a:endParaRPr lang="en-US" sz="1200" dirty="0">
              <a:solidFill>
                <a:schemeClr val="tx1">
                  <a:lumMod val="50000"/>
                  <a:lumOff val="50000"/>
                </a:schemeClr>
              </a:solidFill>
              <a:latin typeface="Arial" panose="020B0604020202020204" pitchFamily="34" charset="0"/>
              <a:cs typeface="Arial" panose="020B0604020202020204" pitchFamily="34" charset="0"/>
            </a:endParaRPr>
          </a:p>
          <a:p>
            <a:endParaRPr lang="en-US" sz="12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25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C5CAD9-6488-E647-B5BD-F0EB0DF97EA1}"/>
              </a:ext>
            </a:extLst>
          </p:cNvPr>
          <p:cNvPicPr>
            <a:picLocks noChangeAspect="1"/>
          </p:cNvPicPr>
          <p:nvPr/>
        </p:nvPicPr>
        <p:blipFill>
          <a:blip r:embed="rId2"/>
          <a:stretch>
            <a:fillRect/>
          </a:stretch>
        </p:blipFill>
        <p:spPr>
          <a:xfrm>
            <a:off x="6187766" y="259721"/>
            <a:ext cx="1292905" cy="562702"/>
          </a:xfrm>
          <a:prstGeom prst="rect">
            <a:avLst/>
          </a:prstGeom>
        </p:spPr>
      </p:pic>
      <p:sp>
        <p:nvSpPr>
          <p:cNvPr id="9" name="Rectangle 8">
            <a:extLst>
              <a:ext uri="{FF2B5EF4-FFF2-40B4-BE49-F238E27FC236}">
                <a16:creationId xmlns:a16="http://schemas.microsoft.com/office/drawing/2014/main" id="{E4EAD90A-C933-BB46-B7B5-23A554FBCD6B}"/>
              </a:ext>
            </a:extLst>
          </p:cNvPr>
          <p:cNvSpPr/>
          <p:nvPr/>
        </p:nvSpPr>
        <p:spPr>
          <a:xfrm>
            <a:off x="0" y="5777949"/>
            <a:ext cx="7772400" cy="42804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CA060F-D63A-C148-A7B9-DAAA2D935B76}"/>
              </a:ext>
            </a:extLst>
          </p:cNvPr>
          <p:cNvPicPr>
            <a:picLocks noChangeAspect="1"/>
          </p:cNvPicPr>
          <p:nvPr/>
        </p:nvPicPr>
        <p:blipFill>
          <a:blip r:embed="rId3"/>
          <a:stretch>
            <a:fillRect/>
          </a:stretch>
        </p:blipFill>
        <p:spPr>
          <a:xfrm>
            <a:off x="532414" y="1461737"/>
            <a:ext cx="6707571" cy="4044598"/>
          </a:xfrm>
          <a:prstGeom prst="rect">
            <a:avLst/>
          </a:prstGeom>
        </p:spPr>
      </p:pic>
      <p:sp>
        <p:nvSpPr>
          <p:cNvPr id="5" name="TextBox 4">
            <a:extLst>
              <a:ext uri="{FF2B5EF4-FFF2-40B4-BE49-F238E27FC236}">
                <a16:creationId xmlns:a16="http://schemas.microsoft.com/office/drawing/2014/main" id="{50EF12ED-3505-6040-8630-CCFD4C25EB68}"/>
              </a:ext>
            </a:extLst>
          </p:cNvPr>
          <p:cNvSpPr txBox="1"/>
          <p:nvPr/>
        </p:nvSpPr>
        <p:spPr>
          <a:xfrm>
            <a:off x="437423" y="6116040"/>
            <a:ext cx="3278777" cy="3354765"/>
          </a:xfrm>
          <a:prstGeom prst="rect">
            <a:avLst/>
          </a:prstGeom>
          <a:noFill/>
        </p:spPr>
        <p:txBody>
          <a:bodyPr wrap="square" rtlCol="0">
            <a:spAutoFit/>
          </a:bodyPr>
          <a:lstStyle/>
          <a:p>
            <a:pPr lvl="0"/>
            <a:r>
              <a:rPr lang="en-US" sz="1200" b="1" dirty="0">
                <a:solidFill>
                  <a:srgbClr val="004B96"/>
                </a:solidFill>
                <a:latin typeface="Arial" panose="020B0604020202020204" pitchFamily="34" charset="0"/>
                <a:cs typeface="Arial" panose="020B0604020202020204" pitchFamily="34" charset="0"/>
              </a:rPr>
              <a:t>a. </a:t>
            </a:r>
            <a:r>
              <a:rPr lang="es-ES" sz="1200" b="1" dirty="0">
                <a:solidFill>
                  <a:srgbClr val="004B96"/>
                </a:solidFill>
                <a:latin typeface="Arial" panose="020B0604020202020204" pitchFamily="34" charset="0"/>
                <a:cs typeface="Arial" panose="020B0604020202020204" pitchFamily="34" charset="0"/>
              </a:rPr>
              <a:t>Trayectoria de Siesa:</a:t>
            </a:r>
          </a:p>
          <a:p>
            <a:endParaRPr lang="en-US" sz="1000" dirty="0">
              <a:solidFill>
                <a:schemeClr val="tx1">
                  <a:lumMod val="50000"/>
                </a:schemeClr>
              </a:solidFill>
              <a:latin typeface="Arial" panose="020B0604020202020204" pitchFamily="34" charset="0"/>
              <a:cs typeface="Arial" panose="020B0604020202020204" pitchFamily="34" charset="0"/>
            </a:endParaRPr>
          </a:p>
          <a:p>
            <a:pPr algn="just"/>
            <a:r>
              <a:rPr lang="es-ES_tradnl" sz="1200" dirty="0">
                <a:solidFill>
                  <a:schemeClr val="tx1">
                    <a:lumMod val="50000"/>
                    <a:lumOff val="50000"/>
                  </a:schemeClr>
                </a:solidFill>
                <a:latin typeface="Arial" panose="020B0604020202020204" pitchFamily="34" charset="0"/>
                <a:cs typeface="Arial" panose="020B0604020202020204" pitchFamily="34" charset="0"/>
              </a:rPr>
              <a:t>Siesa es un grupo empresarial que por más de 40 años ha ampliado su portafolio de soluciones y servicios, así como de clientes, usuarios y empleados. Son más de 10.000 empresas líderes en los principales sectores económicos de Colombia que han adoptado con éxito nuestras soluciones de negocios, más de 80 mil usuarios y contamos con más de 500 colaboradores. Contamos con presencia en las ciudades más importantes del país y la región: Cali, Bogotá, Medellín, Barranquilla, Pereira, y sedes propias en el exterior en ciudades como Lima (Perú), Caracas (Venezuela) y Ciudad de México  (México).</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a:p>
            <a:endParaRPr lang="en-US" sz="1000" dirty="0"/>
          </a:p>
        </p:txBody>
      </p:sp>
      <p:sp>
        <p:nvSpPr>
          <p:cNvPr id="6" name="TextBox 5">
            <a:extLst>
              <a:ext uri="{FF2B5EF4-FFF2-40B4-BE49-F238E27FC236}">
                <a16:creationId xmlns:a16="http://schemas.microsoft.com/office/drawing/2014/main" id="{82EEB351-F1F2-3146-BB7B-00A04CBAA4E5}"/>
              </a:ext>
            </a:extLst>
          </p:cNvPr>
          <p:cNvSpPr txBox="1"/>
          <p:nvPr/>
        </p:nvSpPr>
        <p:spPr>
          <a:xfrm>
            <a:off x="3961208" y="6116040"/>
            <a:ext cx="3278777" cy="3816429"/>
          </a:xfrm>
          <a:prstGeom prst="rect">
            <a:avLst/>
          </a:prstGeom>
          <a:noFill/>
        </p:spPr>
        <p:txBody>
          <a:bodyPr wrap="square" rtlCol="0">
            <a:spAutoFit/>
          </a:bodyPr>
          <a:lstStyle/>
          <a:p>
            <a:pPr lvl="0"/>
            <a:r>
              <a:rPr lang="es-ES" sz="1200" b="1" dirty="0">
                <a:solidFill>
                  <a:srgbClr val="004B96"/>
                </a:solidFill>
                <a:latin typeface="Arial" panose="020B0604020202020204" pitchFamily="34" charset="0"/>
                <a:cs typeface="Arial" panose="020B0604020202020204" pitchFamily="34" charset="0"/>
              </a:rPr>
              <a:t>b. Propósito y promesa</a:t>
            </a:r>
          </a:p>
          <a:p>
            <a:pPr lvl="0"/>
            <a:endParaRPr lang="es-ES" sz="1000" b="1" dirty="0">
              <a:solidFill>
                <a:srgbClr val="004B96"/>
              </a:solidFill>
              <a:latin typeface="Arial" panose="020B0604020202020204" pitchFamily="34" charset="0"/>
              <a:cs typeface="Arial" panose="020B0604020202020204" pitchFamily="34" charset="0"/>
            </a:endParaRPr>
          </a:p>
          <a:p>
            <a:r>
              <a:rPr lang="es-ES_tradnl" sz="2000" b="1" dirty="0">
                <a:solidFill>
                  <a:srgbClr val="004B96"/>
                </a:solidFill>
                <a:latin typeface="Arial" panose="020B0604020202020204" pitchFamily="34" charset="0"/>
                <a:cs typeface="Arial" panose="020B0604020202020204" pitchFamily="34" charset="0"/>
              </a:rPr>
              <a:t>CONTRIBUIMOS CON TECNOLOGÍA Y EMPATÍA AL DESARROLLO DE  LAS EMPRESAS.</a:t>
            </a:r>
            <a:endParaRPr lang="en-US" sz="2000" b="1" dirty="0">
              <a:solidFill>
                <a:srgbClr val="004B96"/>
              </a:solidFill>
              <a:latin typeface="Arial" panose="020B0604020202020204" pitchFamily="34" charset="0"/>
              <a:cs typeface="Arial" panose="020B0604020202020204" pitchFamily="34" charset="0"/>
            </a:endParaRPr>
          </a:p>
          <a:p>
            <a:pPr lvl="0"/>
            <a:endParaRPr lang="es-ES" sz="1000" b="1" dirty="0">
              <a:solidFill>
                <a:srgbClr val="004B96"/>
              </a:solidFill>
              <a:latin typeface="Arial" panose="020B0604020202020204" pitchFamily="34" charset="0"/>
              <a:cs typeface="Arial" panose="020B0604020202020204" pitchFamily="34" charset="0"/>
            </a:endParaRPr>
          </a:p>
          <a:p>
            <a:pPr algn="just"/>
            <a:r>
              <a:rPr lang="es-ES_tradnl" sz="1200" b="1" dirty="0">
                <a:solidFill>
                  <a:schemeClr val="tx1">
                    <a:lumMod val="50000"/>
                    <a:lumOff val="50000"/>
                  </a:schemeClr>
                </a:solidFill>
                <a:latin typeface="Arial" panose="020B0604020202020204" pitchFamily="34" charset="0"/>
                <a:cs typeface="Arial" panose="020B0604020202020204" pitchFamily="34" charset="0"/>
              </a:rPr>
              <a:t>Promesa: </a:t>
            </a:r>
            <a:r>
              <a:rPr lang="es-ES_tradnl" sz="1200" dirty="0">
                <a:solidFill>
                  <a:schemeClr val="tx1">
                    <a:lumMod val="50000"/>
                    <a:lumOff val="50000"/>
                  </a:schemeClr>
                </a:solidFill>
                <a:latin typeface="Arial" panose="020B0604020202020204" pitchFamily="34" charset="0"/>
                <a:cs typeface="Arial" panose="020B0604020202020204" pitchFamily="34" charset="0"/>
              </a:rPr>
              <a:t>Aumentar la productividad, competitividad y rentabilidad de nuestros clientes, entregándoles soluciones integrales de gestión, especializadas en su sector, que les aseguren la disponibilidad, estabilidad, seguridad y oportunidad de la información para la toma de decisiones; con la asesoría y soporte de nuestro equipo de consultores con el conocimiento y las herramientas informáticas de más alta</a:t>
            </a:r>
            <a:r>
              <a:rPr lang="en-US" sz="1200" dirty="0">
                <a:solidFill>
                  <a:schemeClr val="tx1">
                    <a:lumMod val="50000"/>
                    <a:lumOff val="50000"/>
                  </a:schemeClr>
                </a:solidFill>
                <a:latin typeface="Arial" panose="020B0604020202020204" pitchFamily="34" charset="0"/>
                <a:cs typeface="Arial" panose="020B0604020202020204" pitchFamily="34" charset="0"/>
              </a:rPr>
              <a:t> </a:t>
            </a:r>
            <a:r>
              <a:rPr lang="es-ES_tradnl" sz="1200" dirty="0">
                <a:solidFill>
                  <a:schemeClr val="tx1">
                    <a:lumMod val="50000"/>
                    <a:lumOff val="50000"/>
                  </a:schemeClr>
                </a:solidFill>
                <a:latin typeface="Arial" panose="020B0604020202020204" pitchFamily="34" charset="0"/>
                <a:cs typeface="Arial" panose="020B0604020202020204" pitchFamily="34" charset="0"/>
              </a:rPr>
              <a:t>tecnología y calidad. </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a:p>
            <a:endParaRPr lang="en-US" sz="1000" dirty="0"/>
          </a:p>
        </p:txBody>
      </p:sp>
      <p:sp>
        <p:nvSpPr>
          <p:cNvPr id="11" name="TextBox 10">
            <a:extLst>
              <a:ext uri="{FF2B5EF4-FFF2-40B4-BE49-F238E27FC236}">
                <a16:creationId xmlns:a16="http://schemas.microsoft.com/office/drawing/2014/main" id="{3DF180B7-CF6A-4B42-8C0C-5D235EC306F6}"/>
              </a:ext>
            </a:extLst>
          </p:cNvPr>
          <p:cNvSpPr txBox="1"/>
          <p:nvPr/>
        </p:nvSpPr>
        <p:spPr>
          <a:xfrm>
            <a:off x="446112" y="391827"/>
            <a:ext cx="4517774"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1. PERFIL CORPORATIVO</a:t>
            </a:r>
            <a:endParaRPr lang="en-US" spc="300" dirty="0"/>
          </a:p>
        </p:txBody>
      </p:sp>
      <p:cxnSp>
        <p:nvCxnSpPr>
          <p:cNvPr id="12" name="Straight Connector 11">
            <a:extLst>
              <a:ext uri="{FF2B5EF4-FFF2-40B4-BE49-F238E27FC236}">
                <a16:creationId xmlns:a16="http://schemas.microsoft.com/office/drawing/2014/main" id="{CAC95E6E-3FC5-9247-9ED4-A203F43C6841}"/>
              </a:ext>
            </a:extLst>
          </p:cNvPr>
          <p:cNvCxnSpPr>
            <a:cxnSpLocks/>
          </p:cNvCxnSpPr>
          <p:nvPr/>
        </p:nvCxnSpPr>
        <p:spPr>
          <a:xfrm flipV="1">
            <a:off x="529239" y="862478"/>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12DA6EA5-3444-604A-99F1-9D8B01C5085C}"/>
              </a:ext>
            </a:extLst>
          </p:cNvPr>
          <p:cNvSpPr>
            <a:spLocks noGrp="1"/>
          </p:cNvSpPr>
          <p:nvPr>
            <p:ph type="sldNum" sz="quarter" idx="12"/>
          </p:nvPr>
        </p:nvSpPr>
        <p:spPr/>
        <p:txBody>
          <a:bodyPr/>
          <a:lstStyle/>
          <a:p>
            <a:fld id="{D7F1FDA5-5F8B-2D42-9A26-A2C7BB1C0243}" type="slidenum">
              <a:rPr lang="en-US" smtClean="0"/>
              <a:t>4</a:t>
            </a:fld>
            <a:endParaRPr lang="en-US"/>
          </a:p>
        </p:txBody>
      </p:sp>
    </p:spTree>
    <p:extLst>
      <p:ext uri="{BB962C8B-B14F-4D97-AF65-F5344CB8AC3E}">
        <p14:creationId xmlns:p14="http://schemas.microsoft.com/office/powerpoint/2010/main" val="109328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F180B7-CF6A-4B42-8C0C-5D235EC306F6}"/>
              </a:ext>
            </a:extLst>
          </p:cNvPr>
          <p:cNvSpPr txBox="1"/>
          <p:nvPr/>
        </p:nvSpPr>
        <p:spPr>
          <a:xfrm>
            <a:off x="446112" y="391827"/>
            <a:ext cx="4517774"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1. PERFIL CORPORATIVO</a:t>
            </a:r>
            <a:endParaRPr lang="en-US" spc="300" dirty="0"/>
          </a:p>
        </p:txBody>
      </p:sp>
      <p:cxnSp>
        <p:nvCxnSpPr>
          <p:cNvPr id="12" name="Straight Connector 11">
            <a:extLst>
              <a:ext uri="{FF2B5EF4-FFF2-40B4-BE49-F238E27FC236}">
                <a16:creationId xmlns:a16="http://schemas.microsoft.com/office/drawing/2014/main" id="{CAC95E6E-3FC5-9247-9ED4-A203F43C6841}"/>
              </a:ext>
            </a:extLst>
          </p:cNvPr>
          <p:cNvCxnSpPr>
            <a:cxnSpLocks/>
          </p:cNvCxnSpPr>
          <p:nvPr/>
        </p:nvCxnSpPr>
        <p:spPr>
          <a:xfrm flipV="1">
            <a:off x="529239" y="862478"/>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9CC62F-46A0-B647-9CDF-01AD83D86262}"/>
              </a:ext>
            </a:extLst>
          </p:cNvPr>
          <p:cNvSpPr txBox="1"/>
          <p:nvPr/>
        </p:nvSpPr>
        <p:spPr>
          <a:xfrm>
            <a:off x="437423" y="1081911"/>
            <a:ext cx="7043248" cy="1138773"/>
          </a:xfrm>
          <a:prstGeom prst="rect">
            <a:avLst/>
          </a:prstGeom>
          <a:noFill/>
        </p:spPr>
        <p:txBody>
          <a:bodyPr wrap="square" rtlCol="0">
            <a:spAutoFit/>
          </a:bodyPr>
          <a:lstStyle/>
          <a:p>
            <a:pPr lvl="0"/>
            <a:r>
              <a:rPr lang="es-ES" sz="1000" b="1" dirty="0">
                <a:solidFill>
                  <a:srgbClr val="004B96"/>
                </a:solidFill>
                <a:latin typeface="Arial" panose="020B0604020202020204" pitchFamily="34" charset="0"/>
                <a:cs typeface="Arial" panose="020B0604020202020204" pitchFamily="34" charset="0"/>
              </a:rPr>
              <a:t>c. Grupo Siesa</a:t>
            </a:r>
          </a:p>
          <a:p>
            <a:pPr lvl="0"/>
            <a:endParaRPr lang="es-ES" sz="1000" b="1" dirty="0">
              <a:solidFill>
                <a:schemeClr val="bg2">
                  <a:lumMod val="50000"/>
                </a:schemeClr>
              </a:solidFill>
              <a:latin typeface="Arial" panose="020B0604020202020204" pitchFamily="34" charset="0"/>
              <a:cs typeface="Arial" panose="020B0604020202020204" pitchFamily="34" charset="0"/>
            </a:endParaRPr>
          </a:p>
          <a:p>
            <a:pPr lvl="0"/>
            <a:r>
              <a:rPr lang="es-CO" sz="1200" dirty="0">
                <a:solidFill>
                  <a:schemeClr val="bg2">
                    <a:lumMod val="50000"/>
                  </a:schemeClr>
                </a:solidFill>
                <a:latin typeface="Arial" panose="020B0604020202020204" pitchFamily="34" charset="0"/>
                <a:cs typeface="Arial" panose="020B0604020202020204" pitchFamily="34" charset="0"/>
              </a:rPr>
              <a:t>Desde el  año 2013 hacemos parte del grupo Holding Aspel, conformado por las empresas Aspel e Intelisis en México y Siesa en Colombia, que a su vez está conformada por los grupos empresariales Zeus, Bidda, e-Solutions y Opal group, constituyéndose así en uno de los líderes del mercado de software para empresas en América Latina. </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676944A-7647-AA41-AE35-D1EF0CDED3EC}"/>
              </a:ext>
            </a:extLst>
          </p:cNvPr>
          <p:cNvSpPr>
            <a:spLocks noGrp="1"/>
          </p:cNvSpPr>
          <p:nvPr>
            <p:ph type="sldNum" sz="quarter" idx="12"/>
          </p:nvPr>
        </p:nvSpPr>
        <p:spPr/>
        <p:txBody>
          <a:bodyPr/>
          <a:lstStyle/>
          <a:p>
            <a:fld id="{D7F1FDA5-5F8B-2D42-9A26-A2C7BB1C0243}" type="slidenum">
              <a:rPr lang="en-US" smtClean="0"/>
              <a:t>5</a:t>
            </a:fld>
            <a:endParaRPr lang="en-US"/>
          </a:p>
        </p:txBody>
      </p:sp>
      <p:pic>
        <p:nvPicPr>
          <p:cNvPr id="14" name="Picture 13">
            <a:extLst>
              <a:ext uri="{FF2B5EF4-FFF2-40B4-BE49-F238E27FC236}">
                <a16:creationId xmlns:a16="http://schemas.microsoft.com/office/drawing/2014/main" id="{57B47F17-730D-ED4D-A84F-F9E770940F3B}"/>
              </a:ext>
            </a:extLst>
          </p:cNvPr>
          <p:cNvPicPr>
            <a:picLocks noChangeAspect="1"/>
          </p:cNvPicPr>
          <p:nvPr/>
        </p:nvPicPr>
        <p:blipFill>
          <a:blip r:embed="rId2"/>
          <a:stretch>
            <a:fillRect/>
          </a:stretch>
        </p:blipFill>
        <p:spPr>
          <a:xfrm>
            <a:off x="6187766" y="259721"/>
            <a:ext cx="1292905" cy="562702"/>
          </a:xfrm>
          <a:prstGeom prst="rect">
            <a:avLst/>
          </a:prstGeom>
        </p:spPr>
      </p:pic>
      <p:pic>
        <p:nvPicPr>
          <p:cNvPr id="3" name="Picture 2">
            <a:extLst>
              <a:ext uri="{FF2B5EF4-FFF2-40B4-BE49-F238E27FC236}">
                <a16:creationId xmlns:a16="http://schemas.microsoft.com/office/drawing/2014/main" id="{8F759B15-E93E-404E-A03F-8DEEC3A7FBFA}"/>
              </a:ext>
            </a:extLst>
          </p:cNvPr>
          <p:cNvPicPr>
            <a:picLocks noChangeAspect="1"/>
          </p:cNvPicPr>
          <p:nvPr/>
        </p:nvPicPr>
        <p:blipFill>
          <a:blip r:embed="rId3"/>
          <a:stretch>
            <a:fillRect/>
          </a:stretch>
        </p:blipFill>
        <p:spPr>
          <a:xfrm>
            <a:off x="636104" y="3350680"/>
            <a:ext cx="6510130" cy="4386448"/>
          </a:xfrm>
          <a:prstGeom prst="rect">
            <a:avLst/>
          </a:prstGeom>
        </p:spPr>
      </p:pic>
    </p:spTree>
    <p:extLst>
      <p:ext uri="{BB962C8B-B14F-4D97-AF65-F5344CB8AC3E}">
        <p14:creationId xmlns:p14="http://schemas.microsoft.com/office/powerpoint/2010/main" val="515778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F996D7-1105-3F4F-9E5F-7ABC87466E2A}"/>
              </a:ext>
            </a:extLst>
          </p:cNvPr>
          <p:cNvSpPr/>
          <p:nvPr/>
        </p:nvSpPr>
        <p:spPr>
          <a:xfrm>
            <a:off x="0" y="1723662"/>
            <a:ext cx="4517774" cy="1014996"/>
          </a:xfrm>
          <a:prstGeom prst="rect">
            <a:avLst/>
          </a:prstGeom>
          <a:solidFill>
            <a:srgbClr val="004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A0A060-D939-B345-9A59-95965563B8A1}"/>
              </a:ext>
            </a:extLst>
          </p:cNvPr>
          <p:cNvSpPr txBox="1"/>
          <p:nvPr/>
        </p:nvSpPr>
        <p:spPr>
          <a:xfrm>
            <a:off x="446112" y="391827"/>
            <a:ext cx="4517774"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1. PERFIL CORPORATIVO</a:t>
            </a:r>
            <a:endParaRPr lang="en-US" spc="300" dirty="0"/>
          </a:p>
        </p:txBody>
      </p:sp>
      <p:cxnSp>
        <p:nvCxnSpPr>
          <p:cNvPr id="5" name="Straight Connector 4">
            <a:extLst>
              <a:ext uri="{FF2B5EF4-FFF2-40B4-BE49-F238E27FC236}">
                <a16:creationId xmlns:a16="http://schemas.microsoft.com/office/drawing/2014/main" id="{34A0BBD6-734E-F04F-B887-B32532184910}"/>
              </a:ext>
            </a:extLst>
          </p:cNvPr>
          <p:cNvCxnSpPr>
            <a:cxnSpLocks/>
          </p:cNvCxnSpPr>
          <p:nvPr/>
        </p:nvCxnSpPr>
        <p:spPr>
          <a:xfrm flipV="1">
            <a:off x="529239" y="862478"/>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07BDFA-2B39-1C4B-AA9A-6A24AB0178F3}"/>
              </a:ext>
            </a:extLst>
          </p:cNvPr>
          <p:cNvSpPr txBox="1"/>
          <p:nvPr/>
        </p:nvSpPr>
        <p:spPr>
          <a:xfrm>
            <a:off x="446111" y="1213139"/>
            <a:ext cx="3743923" cy="1508105"/>
          </a:xfrm>
          <a:prstGeom prst="rect">
            <a:avLst/>
          </a:prstGeom>
          <a:noFill/>
        </p:spPr>
        <p:txBody>
          <a:bodyPr wrap="square" rtlCol="0">
            <a:spAutoFit/>
          </a:bodyPr>
          <a:lstStyle/>
          <a:p>
            <a:pPr lvl="0" algn="just"/>
            <a:r>
              <a:rPr lang="es-ES_tradnl" sz="1200" b="1" dirty="0">
                <a:solidFill>
                  <a:srgbClr val="004B96"/>
                </a:solidFill>
                <a:latin typeface="Arial" panose="020B0604020202020204" pitchFamily="34" charset="0"/>
                <a:cs typeface="Arial" panose="020B0604020202020204" pitchFamily="34" charset="0"/>
              </a:rPr>
              <a:t>d. Beneficios de la relación comercial con Siesa</a:t>
            </a:r>
          </a:p>
          <a:p>
            <a:endParaRPr lang="es-ES_tradnl" sz="1000" dirty="0">
              <a:solidFill>
                <a:schemeClr val="tx1">
                  <a:lumMod val="50000"/>
                  <a:lumOff val="50000"/>
                </a:schemeClr>
              </a:solidFill>
              <a:latin typeface="Arial" panose="020B0604020202020204" pitchFamily="34" charset="0"/>
              <a:cs typeface="Arial" panose="020B0604020202020204" pitchFamily="34" charset="0"/>
            </a:endParaRPr>
          </a:p>
          <a:p>
            <a:pPr lvl="0" algn="just"/>
            <a:endParaRPr lang="es-ES_tradnl" sz="1000" b="1" dirty="0">
              <a:solidFill>
                <a:schemeClr val="bg1"/>
              </a:solidFill>
              <a:latin typeface="Arial" panose="020B0604020202020204" pitchFamily="34" charset="0"/>
              <a:cs typeface="Arial" panose="020B0604020202020204" pitchFamily="34" charset="0"/>
            </a:endParaRPr>
          </a:p>
          <a:p>
            <a:pPr lvl="0" algn="just"/>
            <a:endParaRPr lang="es-ES_tradnl" sz="1000" b="1" dirty="0">
              <a:solidFill>
                <a:schemeClr val="bg1"/>
              </a:solidFill>
              <a:latin typeface="Arial" panose="020B0604020202020204" pitchFamily="34" charset="0"/>
              <a:cs typeface="Arial" panose="020B0604020202020204" pitchFamily="34" charset="0"/>
            </a:endParaRPr>
          </a:p>
          <a:p>
            <a:pPr lvl="0" algn="just"/>
            <a:r>
              <a:rPr lang="es-ES_tradnl" sz="1000" b="1" dirty="0">
                <a:solidFill>
                  <a:schemeClr val="bg1"/>
                </a:solidFill>
                <a:latin typeface="Arial" panose="020B0604020202020204" pitchFamily="34" charset="0"/>
                <a:cs typeface="Arial" panose="020B0604020202020204" pitchFamily="34" charset="0"/>
              </a:rPr>
              <a:t>Estamos seguros de que somos la mejor opción para su empresa. Siesa ofrece múltiples beneficios que van más allá de la calidad de sus productos y nos convierten en un aliado estratégico para el crecimiento de su negocio. </a:t>
            </a:r>
          </a:p>
          <a:p>
            <a:endParaRPr lang="es-ES_tradnl" sz="1000" dirty="0"/>
          </a:p>
        </p:txBody>
      </p:sp>
      <p:sp>
        <p:nvSpPr>
          <p:cNvPr id="11" name="TextBox 10">
            <a:extLst>
              <a:ext uri="{FF2B5EF4-FFF2-40B4-BE49-F238E27FC236}">
                <a16:creationId xmlns:a16="http://schemas.microsoft.com/office/drawing/2014/main" id="{905B03A0-F797-3145-9D0E-E52E9A8FB037}"/>
              </a:ext>
            </a:extLst>
          </p:cNvPr>
          <p:cNvSpPr txBox="1"/>
          <p:nvPr/>
        </p:nvSpPr>
        <p:spPr>
          <a:xfrm>
            <a:off x="446112" y="3078307"/>
            <a:ext cx="3278777" cy="6401753"/>
          </a:xfrm>
          <a:prstGeom prst="rect">
            <a:avLst/>
          </a:prstGeom>
          <a:noFill/>
        </p:spPr>
        <p:txBody>
          <a:bodyPr wrap="square" rtlCol="0">
            <a:spAutoFit/>
          </a:bodyPr>
          <a:lstStyle/>
          <a:p>
            <a:pPr marL="171450" lvl="0" indent="-171450" algn="just">
              <a:buBlip>
                <a:blip r:embed="rId2"/>
              </a:buBlip>
            </a:pPr>
            <a:r>
              <a:rPr lang="es-ES_tradnl" sz="1000" b="1" spc="300" dirty="0">
                <a:solidFill>
                  <a:srgbClr val="00B0F0"/>
                </a:solidFill>
                <a:latin typeface="Arial" panose="020B0604020202020204" pitchFamily="34" charset="0"/>
                <a:cs typeface="Arial" panose="020B0604020202020204" pitchFamily="34" charset="0"/>
              </a:rPr>
              <a:t>ADAPTABILIDAD:</a:t>
            </a:r>
          </a:p>
          <a:p>
            <a:pPr lvl="0" algn="just"/>
            <a:r>
              <a:rPr lang="es-ES_tradnl" sz="1000" dirty="0">
                <a:solidFill>
                  <a:schemeClr val="tx1">
                    <a:lumMod val="50000"/>
                    <a:lumOff val="50000"/>
                  </a:schemeClr>
                </a:solidFill>
                <a:latin typeface="Arial" panose="020B0604020202020204" pitchFamily="34" charset="0"/>
                <a:cs typeface="Arial" panose="020B0604020202020204" pitchFamily="34" charset="0"/>
              </a:rPr>
              <a:t>El alto nivel de versatilidad en la configuración y parametrización de las soluciones Siesa, les permiten adaptarse a todo tipo de esquemas organizacionales en diversos sectores económicos y responder a todo tipo de exigencias de tipo fiscal y laboral.</a:t>
            </a:r>
          </a:p>
          <a:p>
            <a:pPr lvl="0" algn="just"/>
            <a:endParaRPr lang="es-ES_tradnl" sz="1000" dirty="0">
              <a:solidFill>
                <a:schemeClr val="tx1">
                  <a:lumMod val="50000"/>
                  <a:lumOff val="50000"/>
                </a:schemeClr>
              </a:solidFill>
              <a:latin typeface="Arial" panose="020B0604020202020204" pitchFamily="34" charset="0"/>
              <a:cs typeface="Arial" panose="020B0604020202020204" pitchFamily="34" charset="0"/>
            </a:endParaRPr>
          </a:p>
          <a:p>
            <a:pPr marL="228600" lvl="0" indent="-228600" algn="just">
              <a:buBlip>
                <a:blip r:embed="rId2"/>
              </a:buBlip>
            </a:pPr>
            <a:r>
              <a:rPr lang="es-ES_tradnl" sz="1000" b="1" spc="300" dirty="0">
                <a:solidFill>
                  <a:srgbClr val="00B0F0"/>
                </a:solidFill>
                <a:latin typeface="Arial" panose="020B0604020202020204" pitchFamily="34" charset="0"/>
                <a:cs typeface="Arial" panose="020B0604020202020204" pitchFamily="34" charset="0"/>
              </a:rPr>
              <a:t>ACTUALIZACIÓN PERMANENTE:</a:t>
            </a:r>
          </a:p>
          <a:p>
            <a:pPr lvl="0" algn="just"/>
            <a:r>
              <a:rPr lang="es-ES_tradnl" sz="1000" dirty="0">
                <a:solidFill>
                  <a:schemeClr val="tx1">
                    <a:lumMod val="50000"/>
                    <a:lumOff val="50000"/>
                  </a:schemeClr>
                </a:solidFill>
                <a:latin typeface="Arial" panose="020B0604020202020204" pitchFamily="34" charset="0"/>
                <a:cs typeface="Arial" panose="020B0604020202020204" pitchFamily="34" charset="0"/>
              </a:rPr>
              <a:t>Las soluciones Siesa se adaptan continuamente a las nuevas tendencias de negocio, así como a las normas legales, fiscales y laborales, gracias a la gestión permanente del equipo de Investigación y desarrollo, que genera actualizaciones basadas en mejores prácticas de la compañía y sus clientes.</a:t>
            </a:r>
          </a:p>
          <a:p>
            <a:pPr algn="just"/>
            <a:endParaRPr lang="es-ES_tradnl" sz="1000" b="1" spc="300" dirty="0">
              <a:solidFill>
                <a:srgbClr val="00B0F0"/>
              </a:solidFill>
              <a:latin typeface="Arial" panose="020B0604020202020204" pitchFamily="34" charset="0"/>
              <a:cs typeface="Arial" panose="020B0604020202020204" pitchFamily="34" charset="0"/>
            </a:endParaRPr>
          </a:p>
          <a:p>
            <a:pPr marL="171450" indent="-171450" algn="just">
              <a:buBlip>
                <a:blip r:embed="rId2"/>
              </a:buBlip>
            </a:pPr>
            <a:r>
              <a:rPr lang="es-ES_tradnl" sz="1000" b="1" spc="300" dirty="0">
                <a:solidFill>
                  <a:srgbClr val="00B0F0"/>
                </a:solidFill>
                <a:latin typeface="Arial" panose="020B0604020202020204" pitchFamily="34" charset="0"/>
                <a:cs typeface="Arial" panose="020B0604020202020204" pitchFamily="34" charset="0"/>
              </a:rPr>
              <a:t>NORMAS NCIF:</a:t>
            </a:r>
          </a:p>
          <a:p>
            <a:pPr lvl="0" algn="just"/>
            <a:r>
              <a:rPr lang="es-ES_tradnl" sz="1000" dirty="0">
                <a:solidFill>
                  <a:schemeClr val="tx1">
                    <a:lumMod val="50000"/>
                    <a:lumOff val="50000"/>
                  </a:schemeClr>
                </a:solidFill>
                <a:latin typeface="Arial" panose="020B0604020202020204" pitchFamily="34" charset="0"/>
                <a:cs typeface="Arial" panose="020B0604020202020204" pitchFamily="34" charset="0"/>
              </a:rPr>
              <a:t>Las soluciones ERP de Siesa ya están preparadas para trabajar bajo el modelo NCIF, en Siesa se ha trabajado intensamente durante los últimos años para que la solución ERP Siesa Enterprise soporte los requerimientos de este nuevo modelo normativo, asignando un importante recurso en horas de desarrollo y capacitación, que permiten que la solución y el equipo de consultores expertos de Siesa sean verdaderos aliados durante la adopción de este estándar internacional. </a:t>
            </a:r>
          </a:p>
          <a:p>
            <a:pPr marL="171450" lvl="0" indent="-171450" algn="just">
              <a:buBlip>
                <a:blip r:embed="rId2"/>
              </a:buBlip>
            </a:pPr>
            <a:endParaRPr lang="es-ES_tradnl" sz="10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Blip>
                <a:blip r:embed="rId2"/>
              </a:buBlip>
            </a:pPr>
            <a:r>
              <a:rPr lang="es-ES_tradnl" sz="1000" b="1" spc="300" dirty="0">
                <a:solidFill>
                  <a:srgbClr val="00B0F0"/>
                </a:solidFill>
                <a:latin typeface="Arial" panose="020B0604020202020204" pitchFamily="34" charset="0"/>
                <a:cs typeface="Arial" panose="020B0604020202020204" pitchFamily="34" charset="0"/>
              </a:rPr>
              <a:t>FACTURACIÓN ELECTRÓNICA:</a:t>
            </a:r>
          </a:p>
          <a:p>
            <a:pPr lvl="0" algn="just"/>
            <a:r>
              <a:rPr lang="es-ES_tradnl" sz="1000" dirty="0">
                <a:solidFill>
                  <a:schemeClr val="tx1">
                    <a:lumMod val="50000"/>
                    <a:lumOff val="50000"/>
                  </a:schemeClr>
                </a:solidFill>
                <a:latin typeface="Arial" panose="020B0604020202020204" pitchFamily="34" charset="0"/>
                <a:cs typeface="Arial" panose="020B0604020202020204" pitchFamily="34" charset="0"/>
              </a:rPr>
              <a:t>Siesa es proveedor de servicios de tecnología – PST para facturación electrónica autorizado por la DIAN (Resolución No. 008878 de noviembre 15 de 2017) </a:t>
            </a:r>
          </a:p>
          <a:p>
            <a:pPr marL="171450" lvl="0" indent="-171450" algn="just">
              <a:buBlip>
                <a:blip r:embed="rId2"/>
              </a:buBlip>
            </a:pPr>
            <a:endParaRPr lang="es-ES_tradnl" sz="10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lgn="just">
              <a:buBlip>
                <a:blip r:embed="rId2"/>
              </a:buBlip>
            </a:pPr>
            <a:r>
              <a:rPr lang="es-ES_tradnl" sz="1000" b="1" spc="300" dirty="0">
                <a:solidFill>
                  <a:srgbClr val="00B0F0"/>
                </a:solidFill>
                <a:latin typeface="Arial" panose="020B0604020202020204" pitchFamily="34" charset="0"/>
                <a:cs typeface="Arial" panose="020B0604020202020204" pitchFamily="34" charset="0"/>
              </a:rPr>
              <a:t>INTEGRALIDAD:</a:t>
            </a:r>
          </a:p>
          <a:p>
            <a:pPr lvl="0" algn="just"/>
            <a:r>
              <a:rPr lang="es-ES_tradnl" sz="1000" dirty="0">
                <a:solidFill>
                  <a:schemeClr val="tx1">
                    <a:lumMod val="50000"/>
                    <a:lumOff val="50000"/>
                  </a:schemeClr>
                </a:solidFill>
                <a:latin typeface="Arial" panose="020B0604020202020204" pitchFamily="34" charset="0"/>
                <a:cs typeface="Arial" panose="020B0604020202020204" pitchFamily="34" charset="0"/>
              </a:rPr>
              <a:t>Siesa ofrece soluciones que responden a necesidades específicas de diferentes mercados, mediante herramientas fácilmente integrables con los sistemas de gestión empresarial ofrecidos a nuestros clientes, garantizando la integridad y seguridad de la información.</a:t>
            </a:r>
          </a:p>
        </p:txBody>
      </p:sp>
      <p:sp>
        <p:nvSpPr>
          <p:cNvPr id="12" name="TextBox 11">
            <a:extLst>
              <a:ext uri="{FF2B5EF4-FFF2-40B4-BE49-F238E27FC236}">
                <a16:creationId xmlns:a16="http://schemas.microsoft.com/office/drawing/2014/main" id="{C3ABE568-2894-324E-9929-76F7ADD44442}"/>
              </a:ext>
            </a:extLst>
          </p:cNvPr>
          <p:cNvSpPr txBox="1"/>
          <p:nvPr/>
        </p:nvSpPr>
        <p:spPr>
          <a:xfrm>
            <a:off x="3932262" y="3198951"/>
            <a:ext cx="3278777" cy="2708434"/>
          </a:xfrm>
          <a:prstGeom prst="rect">
            <a:avLst/>
          </a:prstGeom>
          <a:noFill/>
        </p:spPr>
        <p:txBody>
          <a:bodyPr wrap="square" rtlCol="0">
            <a:spAutoFit/>
          </a:bodyPr>
          <a:lstStyle/>
          <a:p>
            <a:pPr marL="171450" lvl="0" indent="-171450" algn="just">
              <a:buBlip>
                <a:blip r:embed="rId2"/>
              </a:buBlip>
            </a:pPr>
            <a:r>
              <a:rPr lang="es-ES_tradnl" sz="1000" b="1" spc="300" dirty="0">
                <a:solidFill>
                  <a:srgbClr val="00B0F0"/>
                </a:solidFill>
                <a:latin typeface="Arial" panose="020B0604020202020204" pitchFamily="34" charset="0"/>
                <a:cs typeface="Arial" panose="020B0604020202020204" pitchFamily="34" charset="0"/>
              </a:rPr>
              <a:t>SOPORTE:</a:t>
            </a:r>
          </a:p>
          <a:p>
            <a:pPr lvl="0" algn="just"/>
            <a:r>
              <a:rPr lang="es-ES_tradnl" sz="1000" dirty="0">
                <a:solidFill>
                  <a:schemeClr val="tx1">
                    <a:lumMod val="50000"/>
                    <a:lumOff val="50000"/>
                  </a:schemeClr>
                </a:solidFill>
                <a:latin typeface="Arial" panose="020B0604020202020204" pitchFamily="34" charset="0"/>
                <a:cs typeface="Arial" panose="020B0604020202020204" pitchFamily="34" charset="0"/>
              </a:rPr>
              <a:t>Con un área de soporte con más de 90 profesionales expertos en los productos y servicios ofrecidos por la compañía, un </a:t>
            </a:r>
            <a:r>
              <a:rPr lang="es-ES_tradnl" sz="1000" dirty="0" err="1">
                <a:solidFill>
                  <a:schemeClr val="tx1">
                    <a:lumMod val="50000"/>
                    <a:lumOff val="50000"/>
                  </a:schemeClr>
                </a:solidFill>
                <a:latin typeface="Arial" panose="020B0604020202020204" pitchFamily="34" charset="0"/>
                <a:cs typeface="Arial" panose="020B0604020202020204" pitchFamily="34" charset="0"/>
              </a:rPr>
              <a:t>Contact</a:t>
            </a:r>
            <a:r>
              <a:rPr lang="es-ES_tradnl" sz="1000" dirty="0">
                <a:solidFill>
                  <a:schemeClr val="tx1">
                    <a:lumMod val="50000"/>
                    <a:lumOff val="50000"/>
                  </a:schemeClr>
                </a:solidFill>
                <a:latin typeface="Arial" panose="020B0604020202020204" pitchFamily="34" charset="0"/>
                <a:cs typeface="Arial" panose="020B0604020202020204" pitchFamily="34" charset="0"/>
              </a:rPr>
              <a:t> Center con tecnología de punta, la posibilidad de ofrecer contratos de servicio posventa configurables de acuerdo con las necesidades de cada cliente, Siesa garantiza el funcionamiento permanente de las soluciones ofrecidas al mercado, así como la total satisfacción de sus clientes.</a:t>
            </a:r>
          </a:p>
          <a:p>
            <a:pPr marL="171450" lvl="0" indent="-171450" algn="just">
              <a:buBlip>
                <a:blip r:embed="rId2"/>
              </a:buBlip>
            </a:pPr>
            <a:endParaRPr lang="es-ES_tradnl" sz="10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lgn="just">
              <a:buBlip>
                <a:blip r:embed="rId2"/>
              </a:buBlip>
            </a:pPr>
            <a:r>
              <a:rPr lang="es-ES_tradnl" sz="1000" b="1" spc="300" dirty="0">
                <a:solidFill>
                  <a:srgbClr val="00B0F0"/>
                </a:solidFill>
                <a:latin typeface="Arial" panose="020B0604020202020204" pitchFamily="34" charset="0"/>
                <a:cs typeface="Arial" panose="020B0604020202020204" pitchFamily="34" charset="0"/>
              </a:rPr>
              <a:t>ALIANZAS ESTRATÉGICAS:</a:t>
            </a:r>
          </a:p>
          <a:p>
            <a:pPr lvl="0" algn="just"/>
            <a:r>
              <a:rPr lang="es-ES_tradnl" sz="1000" dirty="0">
                <a:solidFill>
                  <a:schemeClr val="tx1">
                    <a:lumMod val="50000"/>
                    <a:lumOff val="50000"/>
                  </a:schemeClr>
                </a:solidFill>
                <a:latin typeface="Arial" panose="020B0604020202020204" pitchFamily="34" charset="0"/>
                <a:cs typeface="Arial" panose="020B0604020202020204" pitchFamily="34" charset="0"/>
              </a:rPr>
              <a:t>Siesa posee alianzas estratégicas con firmas de consultoría, proveedores de hardware y software, tales como: MICROSOFT, ORACLE, IBM, HP y TABLEAU, con el fin de brindar una solución integral con el soporte de cada una de las compañías involucradas en cada proyecto.</a:t>
            </a:r>
          </a:p>
        </p:txBody>
      </p:sp>
      <p:sp>
        <p:nvSpPr>
          <p:cNvPr id="13" name="Slide Number Placeholder 12">
            <a:extLst>
              <a:ext uri="{FF2B5EF4-FFF2-40B4-BE49-F238E27FC236}">
                <a16:creationId xmlns:a16="http://schemas.microsoft.com/office/drawing/2014/main" id="{C27F5A30-871B-C342-8F16-14BCCA0DCD4D}"/>
              </a:ext>
            </a:extLst>
          </p:cNvPr>
          <p:cNvSpPr>
            <a:spLocks noGrp="1"/>
          </p:cNvSpPr>
          <p:nvPr>
            <p:ph type="sldNum" sz="quarter" idx="12"/>
          </p:nvPr>
        </p:nvSpPr>
        <p:spPr/>
        <p:txBody>
          <a:bodyPr/>
          <a:lstStyle/>
          <a:p>
            <a:fld id="{D7F1FDA5-5F8B-2D42-9A26-A2C7BB1C0243}" type="slidenum">
              <a:rPr lang="en-US" smtClean="0"/>
              <a:t>6</a:t>
            </a:fld>
            <a:endParaRPr lang="en-US"/>
          </a:p>
        </p:txBody>
      </p:sp>
      <p:pic>
        <p:nvPicPr>
          <p:cNvPr id="14" name="Picture 13">
            <a:extLst>
              <a:ext uri="{FF2B5EF4-FFF2-40B4-BE49-F238E27FC236}">
                <a16:creationId xmlns:a16="http://schemas.microsoft.com/office/drawing/2014/main" id="{94B5C092-E978-E64D-A8F6-59C0B9594D48}"/>
              </a:ext>
            </a:extLst>
          </p:cNvPr>
          <p:cNvPicPr>
            <a:picLocks noChangeAspect="1"/>
          </p:cNvPicPr>
          <p:nvPr/>
        </p:nvPicPr>
        <p:blipFill>
          <a:blip r:embed="rId3"/>
          <a:stretch>
            <a:fillRect/>
          </a:stretch>
        </p:blipFill>
        <p:spPr>
          <a:xfrm>
            <a:off x="6187766" y="391827"/>
            <a:ext cx="1292905" cy="562702"/>
          </a:xfrm>
          <a:prstGeom prst="rect">
            <a:avLst/>
          </a:prstGeom>
        </p:spPr>
      </p:pic>
    </p:spTree>
    <p:extLst>
      <p:ext uri="{BB962C8B-B14F-4D97-AF65-F5344CB8AC3E}">
        <p14:creationId xmlns:p14="http://schemas.microsoft.com/office/powerpoint/2010/main" val="3572784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2F7C4E-052E-7147-9BC1-9E1E036433B9}"/>
              </a:ext>
            </a:extLst>
          </p:cNvPr>
          <p:cNvSpPr txBox="1"/>
          <p:nvPr/>
        </p:nvSpPr>
        <p:spPr>
          <a:xfrm>
            <a:off x="446111" y="391827"/>
            <a:ext cx="5478700"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2. METOLOGÍAPREMIUM Y REQUERIMIENTOS TECNOLÓGICOS</a:t>
            </a:r>
            <a:endParaRPr lang="en-US" spc="300" dirty="0"/>
          </a:p>
        </p:txBody>
      </p:sp>
      <p:cxnSp>
        <p:nvCxnSpPr>
          <p:cNvPr id="5" name="Straight Connector 4">
            <a:extLst>
              <a:ext uri="{FF2B5EF4-FFF2-40B4-BE49-F238E27FC236}">
                <a16:creationId xmlns:a16="http://schemas.microsoft.com/office/drawing/2014/main" id="{BDF5C97F-A778-FD48-8712-ABF4805B4D1F}"/>
              </a:ext>
            </a:extLst>
          </p:cNvPr>
          <p:cNvCxnSpPr>
            <a:cxnSpLocks/>
          </p:cNvCxnSpPr>
          <p:nvPr/>
        </p:nvCxnSpPr>
        <p:spPr>
          <a:xfrm flipV="1">
            <a:off x="529239" y="1148228"/>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034D54-CE41-6F42-8655-A795B9A39796}"/>
              </a:ext>
            </a:extLst>
          </p:cNvPr>
          <p:cNvSpPr txBox="1"/>
          <p:nvPr/>
        </p:nvSpPr>
        <p:spPr>
          <a:xfrm>
            <a:off x="529239" y="1231756"/>
            <a:ext cx="6707571" cy="1569660"/>
          </a:xfrm>
          <a:prstGeom prst="rect">
            <a:avLst/>
          </a:prstGeom>
          <a:noFill/>
        </p:spPr>
        <p:txBody>
          <a:bodyPr wrap="square" rtlCol="0">
            <a:spAutoFit/>
          </a:bodyPr>
          <a:lstStyle/>
          <a:p>
            <a:pPr algn="just"/>
            <a:r>
              <a:rPr lang="es-ES" sz="1200" b="1" dirty="0">
                <a:solidFill>
                  <a:srgbClr val="004B96"/>
                </a:solidFill>
                <a:latin typeface="Arial" panose="020B0604020202020204" pitchFamily="34" charset="0"/>
                <a:cs typeface="Arial" panose="020B0604020202020204" pitchFamily="34" charset="0"/>
              </a:rPr>
              <a:t>a</a:t>
            </a:r>
            <a:r>
              <a:rPr lang="es-ES" sz="1400" b="1" dirty="0">
                <a:solidFill>
                  <a:srgbClr val="004B96"/>
                </a:solidFill>
                <a:latin typeface="Arial" panose="020B0604020202020204" pitchFamily="34" charset="0"/>
                <a:cs typeface="Arial" panose="020B0604020202020204" pitchFamily="34" charset="0"/>
              </a:rPr>
              <a:t>. Metodología de implementación Premium 9.0</a:t>
            </a:r>
          </a:p>
          <a:p>
            <a:pPr algn="just"/>
            <a:endParaRPr lang="es-ES" sz="1200" dirty="0">
              <a:solidFill>
                <a:srgbClr val="004B96"/>
              </a:solidFill>
              <a:latin typeface="Arial" panose="020B0604020202020204" pitchFamily="34" charset="0"/>
              <a:cs typeface="Arial" panose="020B0604020202020204" pitchFamily="34" charset="0"/>
            </a:endParaRPr>
          </a:p>
          <a:p>
            <a:pPr algn="just"/>
            <a:r>
              <a:rPr lang="es-ES" sz="1400" dirty="0">
                <a:solidFill>
                  <a:schemeClr val="bg2">
                    <a:lumMod val="75000"/>
                  </a:schemeClr>
                </a:solidFill>
                <a:latin typeface="Arial" panose="020B0604020202020204" pitchFamily="34" charset="0"/>
                <a:cs typeface="Arial" panose="020B0604020202020204" pitchFamily="34" charset="0"/>
              </a:rPr>
              <a:t>La metodología Premium 9.0 propone un esquema de implementación dirigido a homologar las mejores prácticas de negocio en todos los procesos estratégicos, de cadena de valor y de apoyo con los que interactuarán los usuarios de la solución ERP Siesa Enterprise, para ello se plantea un </a:t>
            </a:r>
            <a:r>
              <a:rPr lang="es-ES" sz="1400" b="1" dirty="0">
                <a:solidFill>
                  <a:schemeClr val="bg2">
                    <a:lumMod val="75000"/>
                  </a:schemeClr>
                </a:solidFill>
                <a:latin typeface="Arial" panose="020B0604020202020204" pitchFamily="34" charset="0"/>
                <a:cs typeface="Arial" panose="020B0604020202020204" pitchFamily="34" charset="0"/>
              </a:rPr>
              <a:t>esquema de corta implementación</a:t>
            </a:r>
            <a:r>
              <a:rPr lang="es-ES" sz="1400" dirty="0">
                <a:solidFill>
                  <a:schemeClr val="bg2">
                    <a:lumMod val="75000"/>
                  </a:schemeClr>
                </a:solidFill>
                <a:latin typeface="Arial" panose="020B0604020202020204" pitchFamily="34" charset="0"/>
                <a:cs typeface="Arial" panose="020B0604020202020204" pitchFamily="34" charset="0"/>
              </a:rPr>
              <a:t> y resultados rápidos, basado en 6 fases:</a:t>
            </a:r>
            <a:endParaRPr lang="en-US" sz="1400" dirty="0">
              <a:solidFill>
                <a:schemeClr val="bg2">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C45F07E-F3A0-6841-8CF9-FD0FEE58B3EF}"/>
              </a:ext>
            </a:extLst>
          </p:cNvPr>
          <p:cNvSpPr txBox="1"/>
          <p:nvPr/>
        </p:nvSpPr>
        <p:spPr>
          <a:xfrm>
            <a:off x="567143" y="6356579"/>
            <a:ext cx="3144885" cy="3046988"/>
          </a:xfrm>
          <a:prstGeom prst="rect">
            <a:avLst/>
          </a:prstGeom>
          <a:noFill/>
        </p:spPr>
        <p:txBody>
          <a:bodyPr wrap="square" rtlCol="0">
            <a:spAutoFit/>
          </a:bodyPr>
          <a:lstStyle/>
          <a:p>
            <a:pPr algn="just"/>
            <a:r>
              <a:rPr lang="es-ES" sz="1200" dirty="0">
                <a:solidFill>
                  <a:schemeClr val="tx1">
                    <a:lumMod val="50000"/>
                    <a:lumOff val="50000"/>
                  </a:schemeClr>
                </a:solidFill>
                <a:latin typeface="Arial" panose="020B0604020202020204" pitchFamily="34" charset="0"/>
                <a:cs typeface="Arial" panose="020B0604020202020204" pitchFamily="34" charset="0"/>
              </a:rPr>
              <a:t>La metodología Premium, es el camino ampliamente probado para lograr total asertividad en la homologación de las mejores prácticas de negocio en todos los frentes donde la organización utiliza la solución ERP Siesa Enterprise. </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a:p>
            <a:pPr algn="just"/>
            <a:endParaRPr lang="es-ES" sz="1200" dirty="0">
              <a:solidFill>
                <a:schemeClr val="tx1">
                  <a:lumMod val="50000"/>
                  <a:lumOff val="50000"/>
                </a:schemeClr>
              </a:solidFill>
              <a:latin typeface="Arial" panose="020B0604020202020204" pitchFamily="34" charset="0"/>
              <a:cs typeface="Arial" panose="020B0604020202020204" pitchFamily="34" charset="0"/>
            </a:endParaRPr>
          </a:p>
          <a:p>
            <a:pPr algn="just"/>
            <a:r>
              <a:rPr lang="es-ES" sz="1200" dirty="0">
                <a:solidFill>
                  <a:schemeClr val="tx1">
                    <a:lumMod val="50000"/>
                    <a:lumOff val="50000"/>
                  </a:schemeClr>
                </a:solidFill>
                <a:latin typeface="Arial" panose="020B0604020202020204" pitchFamily="34" charset="0"/>
                <a:cs typeface="Arial" panose="020B0604020202020204" pitchFamily="34" charset="0"/>
              </a:rPr>
              <a:t>En Siesa, el lograr excelentes niveles de retorno de inversión, conjuntamente con cientos de organizaciones empresariales que han seleccionado a ERP Siesa Enterprise como su solución ERP, ha sido la mejor forma de ratificar el alto nivel de madurez que cada vez más, es aceptado como factor clave de éxito de la Metodología Premium.</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28165A4-C7F0-C941-A4B2-4BEB1464A1E1}"/>
              </a:ext>
            </a:extLst>
          </p:cNvPr>
          <p:cNvSpPr txBox="1"/>
          <p:nvPr/>
        </p:nvSpPr>
        <p:spPr>
          <a:xfrm>
            <a:off x="4091925" y="6356579"/>
            <a:ext cx="3144885" cy="3539430"/>
          </a:xfrm>
          <a:prstGeom prst="rect">
            <a:avLst/>
          </a:prstGeom>
          <a:noFill/>
        </p:spPr>
        <p:txBody>
          <a:bodyPr wrap="square" rtlCol="0">
            <a:spAutoFit/>
          </a:bodyPr>
          <a:lstStyle/>
          <a:p>
            <a:r>
              <a:rPr lang="es-CO" sz="1200" b="1" spc="300" dirty="0">
                <a:solidFill>
                  <a:srgbClr val="004B96"/>
                </a:solidFill>
                <a:latin typeface="Arial" panose="020B0604020202020204" pitchFamily="34" charset="0"/>
                <a:cs typeface="Arial" panose="020B0604020202020204" pitchFamily="34" charset="0"/>
              </a:rPr>
              <a:t>FASES METODOLOGÍA PREMIUM</a:t>
            </a:r>
          </a:p>
          <a:p>
            <a:endParaRPr lang="es-CO" sz="1000" b="1" spc="300" dirty="0">
              <a:solidFill>
                <a:srgbClr val="004B96"/>
              </a:solidFill>
              <a:latin typeface="Arial" panose="020B0604020202020204" pitchFamily="34" charset="0"/>
              <a:cs typeface="Arial" panose="020B0604020202020204" pitchFamily="34" charset="0"/>
            </a:endParaRPr>
          </a:p>
          <a:p>
            <a:r>
              <a:rPr lang="es-CO" sz="1000" b="1" spc="300" dirty="0">
                <a:solidFill>
                  <a:schemeClr val="tx1">
                    <a:lumMod val="50000"/>
                    <a:lumOff val="50000"/>
                  </a:schemeClr>
                </a:solidFill>
                <a:latin typeface="Arial" panose="020B0604020202020204" pitchFamily="34" charset="0"/>
                <a:cs typeface="Arial" panose="020B0604020202020204" pitchFamily="34" charset="0"/>
              </a:rPr>
              <a:t> </a:t>
            </a:r>
          </a:p>
          <a:p>
            <a:pPr marL="228600" indent="-228600">
              <a:buAutoNum type="arabicPeriod"/>
            </a:pPr>
            <a:r>
              <a:rPr lang="es-CO" sz="1000" b="1" dirty="0">
                <a:solidFill>
                  <a:srgbClr val="92D050"/>
                </a:solidFill>
                <a:latin typeface="Arial" panose="020B0604020202020204" pitchFamily="34" charset="0"/>
                <a:cs typeface="Arial" panose="020B0604020202020204" pitchFamily="34" charset="0"/>
              </a:rPr>
              <a:t>FASE I – INICIO DEL PROYECTO</a:t>
            </a:r>
          </a:p>
          <a:p>
            <a:r>
              <a:rPr lang="es-CO" sz="1000" b="1" dirty="0">
                <a:solidFill>
                  <a:srgbClr val="92D050"/>
                </a:solidFill>
                <a:latin typeface="Arial" panose="020B0604020202020204" pitchFamily="34" charset="0"/>
                <a:cs typeface="Arial" panose="020B0604020202020204" pitchFamily="34" charset="0"/>
              </a:rPr>
              <a:t> </a:t>
            </a:r>
          </a:p>
          <a:p>
            <a:r>
              <a:rPr lang="es-CO" sz="1000" b="1" dirty="0">
                <a:solidFill>
                  <a:srgbClr val="92D050"/>
                </a:solidFill>
                <a:latin typeface="Arial" panose="020B0604020202020204" pitchFamily="34" charset="0"/>
                <a:cs typeface="Arial" panose="020B0604020202020204" pitchFamily="34" charset="0"/>
              </a:rPr>
              <a:t>OBJETIVO: </a:t>
            </a:r>
          </a:p>
          <a:p>
            <a:r>
              <a:rPr lang="es-CO" sz="1000" dirty="0">
                <a:solidFill>
                  <a:schemeClr val="tx1">
                    <a:lumMod val="50000"/>
                    <a:lumOff val="50000"/>
                  </a:schemeClr>
                </a:solidFill>
                <a:latin typeface="Arial" panose="020B0604020202020204" pitchFamily="34" charset="0"/>
                <a:cs typeface="Arial" panose="020B0604020202020204" pitchFamily="34" charset="0"/>
              </a:rPr>
              <a:t>Entrega formal, clara y completa por parte del gerente de cuenta comercial hacia consultoría </a:t>
            </a:r>
          </a:p>
          <a:p>
            <a:endParaRPr lang="es-CO" sz="1000" dirty="0">
              <a:solidFill>
                <a:schemeClr val="tx1">
                  <a:lumMod val="50000"/>
                  <a:lumOff val="50000"/>
                </a:schemeClr>
              </a:solidFill>
              <a:latin typeface="Arial" panose="020B0604020202020204" pitchFamily="34" charset="0"/>
              <a:cs typeface="Arial" panose="020B0604020202020204" pitchFamily="34" charset="0"/>
            </a:endParaRPr>
          </a:p>
          <a:p>
            <a:r>
              <a:rPr lang="es-CO" sz="1000" b="1" dirty="0">
                <a:solidFill>
                  <a:srgbClr val="92D050"/>
                </a:solidFill>
                <a:latin typeface="Arial" panose="020B0604020202020204" pitchFamily="34" charset="0"/>
                <a:cs typeface="Arial" panose="020B0604020202020204" pitchFamily="34" charset="0"/>
              </a:rPr>
              <a:t>PERSONAS INVOLUCRADAS: </a:t>
            </a:r>
          </a:p>
          <a:p>
            <a:pPr marL="171450" indent="-171450">
              <a:buFont typeface="Arial" panose="020B0604020202020204" pitchFamily="34" charset="0"/>
              <a:buChar char="•"/>
            </a:pPr>
            <a:r>
              <a:rPr lang="es-CO" sz="1000" dirty="0">
                <a:solidFill>
                  <a:schemeClr val="tx1">
                    <a:lumMod val="50000"/>
                    <a:lumOff val="50000"/>
                  </a:schemeClr>
                </a:solidFill>
                <a:latin typeface="Arial" panose="020B0604020202020204" pitchFamily="34" charset="0"/>
                <a:cs typeface="Arial" panose="020B0604020202020204" pitchFamily="34" charset="0"/>
              </a:rPr>
              <a:t>Dirección de consultoría </a:t>
            </a:r>
          </a:p>
          <a:p>
            <a:pPr marL="171450" indent="-171450">
              <a:buFont typeface="Arial" panose="020B0604020202020204" pitchFamily="34" charset="0"/>
              <a:buChar char="•"/>
            </a:pPr>
            <a:r>
              <a:rPr lang="es-CO" sz="1000" dirty="0">
                <a:solidFill>
                  <a:schemeClr val="tx1">
                    <a:lumMod val="50000"/>
                    <a:lumOff val="50000"/>
                  </a:schemeClr>
                </a:solidFill>
                <a:latin typeface="Arial" panose="020B0604020202020204" pitchFamily="34" charset="0"/>
                <a:cs typeface="Arial" panose="020B0604020202020204" pitchFamily="34" charset="0"/>
              </a:rPr>
              <a:t>Gerente de proyectos </a:t>
            </a:r>
          </a:p>
          <a:p>
            <a:pPr marL="171450" indent="-171450">
              <a:buFont typeface="Arial" panose="020B0604020202020204" pitchFamily="34" charset="0"/>
              <a:buChar char="•"/>
            </a:pPr>
            <a:r>
              <a:rPr lang="es-CO" sz="1000" dirty="0">
                <a:solidFill>
                  <a:schemeClr val="tx1">
                    <a:lumMod val="50000"/>
                    <a:lumOff val="50000"/>
                  </a:schemeClr>
                </a:solidFill>
                <a:latin typeface="Arial" panose="020B0604020202020204" pitchFamily="34" charset="0"/>
                <a:cs typeface="Arial" panose="020B0604020202020204" pitchFamily="34" charset="0"/>
              </a:rPr>
              <a:t>Gerente de cuenta </a:t>
            </a:r>
          </a:p>
          <a:p>
            <a:endParaRPr lang="es-CO" sz="1000" dirty="0">
              <a:solidFill>
                <a:schemeClr val="tx1">
                  <a:lumMod val="50000"/>
                  <a:lumOff val="50000"/>
                </a:schemeClr>
              </a:solidFill>
              <a:latin typeface="Arial" panose="020B0604020202020204" pitchFamily="34" charset="0"/>
              <a:cs typeface="Arial" panose="020B0604020202020204" pitchFamily="34" charset="0"/>
            </a:endParaRPr>
          </a:p>
          <a:p>
            <a:r>
              <a:rPr lang="es-CO" sz="1000" b="1" dirty="0">
                <a:solidFill>
                  <a:srgbClr val="92D050"/>
                </a:solidFill>
                <a:latin typeface="Arial" panose="020B0604020202020204" pitchFamily="34" charset="0"/>
                <a:cs typeface="Arial" panose="020B0604020202020204" pitchFamily="34" charset="0"/>
              </a:rPr>
              <a:t>ACTIVIDADES A REALIZAR: </a:t>
            </a:r>
          </a:p>
          <a:p>
            <a:pPr marL="171450" indent="-171450">
              <a:buFont typeface="Arial" panose="020B0604020202020204" pitchFamily="34" charset="0"/>
              <a:buChar char="•"/>
            </a:pPr>
            <a:r>
              <a:rPr lang="es-CO" sz="1000" dirty="0">
                <a:solidFill>
                  <a:schemeClr val="tx1">
                    <a:lumMod val="50000"/>
                    <a:lumOff val="50000"/>
                  </a:schemeClr>
                </a:solidFill>
                <a:latin typeface="Arial" panose="020B0604020202020204" pitchFamily="34" charset="0"/>
                <a:cs typeface="Arial" panose="020B0604020202020204" pitchFamily="34" charset="0"/>
              </a:rPr>
              <a:t>Recibir el proyecto </a:t>
            </a:r>
          </a:p>
          <a:p>
            <a:pPr marL="171450" indent="-171450">
              <a:buFont typeface="Arial" panose="020B0604020202020204" pitchFamily="34" charset="0"/>
              <a:buChar char="•"/>
            </a:pPr>
            <a:r>
              <a:rPr lang="es-CO" sz="1000" dirty="0">
                <a:solidFill>
                  <a:schemeClr val="tx1">
                    <a:lumMod val="50000"/>
                    <a:lumOff val="50000"/>
                  </a:schemeClr>
                </a:solidFill>
                <a:latin typeface="Arial" panose="020B0604020202020204" pitchFamily="34" charset="0"/>
                <a:cs typeface="Arial" panose="020B0604020202020204" pitchFamily="34" charset="0"/>
              </a:rPr>
              <a:t>Asignación de gerente </a:t>
            </a:r>
          </a:p>
          <a:p>
            <a:endParaRPr lang="es-CO" sz="1000" dirty="0">
              <a:solidFill>
                <a:schemeClr val="tx1">
                  <a:lumMod val="50000"/>
                  <a:lumOff val="50000"/>
                </a:schemeClr>
              </a:solidFill>
              <a:latin typeface="Arial" panose="020B0604020202020204" pitchFamily="34" charset="0"/>
              <a:cs typeface="Arial" panose="020B0604020202020204" pitchFamily="34" charset="0"/>
            </a:endParaRPr>
          </a:p>
          <a:p>
            <a:r>
              <a:rPr lang="es-CO" sz="1000" b="1" dirty="0">
                <a:solidFill>
                  <a:srgbClr val="92D050"/>
                </a:solidFill>
                <a:latin typeface="Arial" panose="020B0604020202020204" pitchFamily="34" charset="0"/>
                <a:cs typeface="Arial" panose="020B0604020202020204" pitchFamily="34" charset="0"/>
              </a:rPr>
              <a:t>ENTREGABLES: </a:t>
            </a:r>
          </a:p>
          <a:p>
            <a:r>
              <a:rPr lang="es-CO" sz="1000" dirty="0">
                <a:solidFill>
                  <a:schemeClr val="tx1">
                    <a:lumMod val="50000"/>
                    <a:lumOff val="50000"/>
                  </a:schemeClr>
                </a:solidFill>
                <a:latin typeface="Arial" panose="020B0604020202020204" pitchFamily="34" charset="0"/>
                <a:cs typeface="Arial" panose="020B0604020202020204" pitchFamily="34" charset="0"/>
              </a:rPr>
              <a:t>· Acta de entrega de proyecto </a:t>
            </a:r>
          </a:p>
          <a:p>
            <a:pPr algn="just"/>
            <a:endParaRPr lang="en-US" sz="1000" dirty="0">
              <a:solidFill>
                <a:schemeClr val="tx1">
                  <a:lumMod val="50000"/>
                  <a:lumOff val="50000"/>
                </a:schemeClr>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DBBB5B59-FA71-F745-B803-01B6CC5CB738}"/>
              </a:ext>
            </a:extLst>
          </p:cNvPr>
          <p:cNvCxnSpPr>
            <a:cxnSpLocks/>
          </p:cNvCxnSpPr>
          <p:nvPr/>
        </p:nvCxnSpPr>
        <p:spPr>
          <a:xfrm flipV="1">
            <a:off x="4111418" y="6899254"/>
            <a:ext cx="312539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3E84E742-9A28-1D43-9CB7-0B11F38CF0B1}"/>
              </a:ext>
            </a:extLst>
          </p:cNvPr>
          <p:cNvSpPr>
            <a:spLocks noGrp="1"/>
          </p:cNvSpPr>
          <p:nvPr>
            <p:ph type="sldNum" sz="quarter" idx="12"/>
          </p:nvPr>
        </p:nvSpPr>
        <p:spPr/>
        <p:txBody>
          <a:bodyPr/>
          <a:lstStyle/>
          <a:p>
            <a:fld id="{D7F1FDA5-5F8B-2D42-9A26-A2C7BB1C0243}" type="slidenum">
              <a:rPr lang="en-US" smtClean="0"/>
              <a:t>7</a:t>
            </a:fld>
            <a:endParaRPr lang="en-US"/>
          </a:p>
        </p:txBody>
      </p:sp>
      <p:pic>
        <p:nvPicPr>
          <p:cNvPr id="15" name="Picture 14">
            <a:extLst>
              <a:ext uri="{FF2B5EF4-FFF2-40B4-BE49-F238E27FC236}">
                <a16:creationId xmlns:a16="http://schemas.microsoft.com/office/drawing/2014/main" id="{A29FDB1B-684C-D64B-A0F4-F115CF1C959C}"/>
              </a:ext>
            </a:extLst>
          </p:cNvPr>
          <p:cNvPicPr>
            <a:picLocks noChangeAspect="1"/>
          </p:cNvPicPr>
          <p:nvPr/>
        </p:nvPicPr>
        <p:blipFill>
          <a:blip r:embed="rId2"/>
          <a:stretch>
            <a:fillRect/>
          </a:stretch>
        </p:blipFill>
        <p:spPr>
          <a:xfrm>
            <a:off x="6187766" y="391827"/>
            <a:ext cx="1292905" cy="562702"/>
          </a:xfrm>
          <a:prstGeom prst="rect">
            <a:avLst/>
          </a:prstGeom>
        </p:spPr>
      </p:pic>
      <p:pic>
        <p:nvPicPr>
          <p:cNvPr id="2" name="Picture 1">
            <a:extLst>
              <a:ext uri="{FF2B5EF4-FFF2-40B4-BE49-F238E27FC236}">
                <a16:creationId xmlns:a16="http://schemas.microsoft.com/office/drawing/2014/main" id="{1DF92D89-EF35-6443-AA21-9E7A5CCF860A}"/>
              </a:ext>
            </a:extLst>
          </p:cNvPr>
          <p:cNvPicPr>
            <a:picLocks noChangeAspect="1"/>
          </p:cNvPicPr>
          <p:nvPr/>
        </p:nvPicPr>
        <p:blipFill>
          <a:blip r:embed="rId3"/>
          <a:stretch>
            <a:fillRect/>
          </a:stretch>
        </p:blipFill>
        <p:spPr>
          <a:xfrm>
            <a:off x="606899" y="2932421"/>
            <a:ext cx="6784932" cy="3067000"/>
          </a:xfrm>
          <a:prstGeom prst="rect">
            <a:avLst/>
          </a:prstGeom>
        </p:spPr>
      </p:pic>
    </p:spTree>
    <p:extLst>
      <p:ext uri="{BB962C8B-B14F-4D97-AF65-F5344CB8AC3E}">
        <p14:creationId xmlns:p14="http://schemas.microsoft.com/office/powerpoint/2010/main" val="2095618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2104D9-74D5-A74E-B11B-0AEB60E5C043}"/>
              </a:ext>
            </a:extLst>
          </p:cNvPr>
          <p:cNvSpPr txBox="1"/>
          <p:nvPr/>
        </p:nvSpPr>
        <p:spPr>
          <a:xfrm>
            <a:off x="446111" y="391827"/>
            <a:ext cx="6790699" cy="646331"/>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2. </a:t>
            </a:r>
            <a:r>
              <a:rPr lang="es-ES" b="1" spc="300">
                <a:solidFill>
                  <a:srgbClr val="004B96"/>
                </a:solidFill>
                <a:latin typeface="Arial" panose="020B0604020202020204" pitchFamily="34" charset="0"/>
                <a:cs typeface="Arial" panose="020B0604020202020204" pitchFamily="34" charset="0"/>
              </a:rPr>
              <a:t>METOLOGÍA PREMIUM </a:t>
            </a:r>
            <a:r>
              <a:rPr lang="es-ES" b="1" spc="300" dirty="0">
                <a:solidFill>
                  <a:srgbClr val="004B96"/>
                </a:solidFill>
                <a:latin typeface="Arial" panose="020B0604020202020204" pitchFamily="34" charset="0"/>
                <a:cs typeface="Arial" panose="020B0604020202020204" pitchFamily="34" charset="0"/>
              </a:rPr>
              <a:t>Y</a:t>
            </a:r>
          </a:p>
          <a:p>
            <a:pPr lvl="0"/>
            <a:r>
              <a:rPr lang="es-ES" b="1" spc="300" dirty="0">
                <a:solidFill>
                  <a:srgbClr val="004B96"/>
                </a:solidFill>
                <a:latin typeface="Arial" panose="020B0604020202020204" pitchFamily="34" charset="0"/>
                <a:cs typeface="Arial" panose="020B0604020202020204" pitchFamily="34" charset="0"/>
              </a:rPr>
              <a:t>REQUERIMIENTOS TECNOLÓGICOS</a:t>
            </a:r>
            <a:endParaRPr lang="en-US" spc="300" dirty="0"/>
          </a:p>
        </p:txBody>
      </p:sp>
      <p:cxnSp>
        <p:nvCxnSpPr>
          <p:cNvPr id="5" name="Straight Connector 4">
            <a:extLst>
              <a:ext uri="{FF2B5EF4-FFF2-40B4-BE49-F238E27FC236}">
                <a16:creationId xmlns:a16="http://schemas.microsoft.com/office/drawing/2014/main" id="{54AF8BA4-64BA-A744-ABD7-543913815D21}"/>
              </a:ext>
            </a:extLst>
          </p:cNvPr>
          <p:cNvCxnSpPr>
            <a:cxnSpLocks/>
          </p:cNvCxnSpPr>
          <p:nvPr/>
        </p:nvCxnSpPr>
        <p:spPr>
          <a:xfrm flipV="1">
            <a:off x="529239" y="1148228"/>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57B6D7F-DF06-C245-84B4-D38A4405BAE5}"/>
              </a:ext>
            </a:extLst>
          </p:cNvPr>
          <p:cNvSpPr txBox="1"/>
          <p:nvPr/>
        </p:nvSpPr>
        <p:spPr>
          <a:xfrm>
            <a:off x="529239" y="1520547"/>
            <a:ext cx="3356961" cy="7986802"/>
          </a:xfrm>
          <a:prstGeom prst="rect">
            <a:avLst/>
          </a:prstGeom>
          <a:noFill/>
        </p:spPr>
        <p:txBody>
          <a:bodyPr wrap="square" rtlCol="0">
            <a:spAutoFit/>
          </a:bodyPr>
          <a:lstStyle/>
          <a:p>
            <a:r>
              <a:rPr lang="es-CO" sz="900" b="1" spc="300" dirty="0">
                <a:solidFill>
                  <a:srgbClr val="00B050"/>
                </a:solidFill>
                <a:latin typeface="Arial" panose="020B0604020202020204" pitchFamily="34" charset="0"/>
                <a:cs typeface="Arial" panose="020B0604020202020204" pitchFamily="34" charset="0"/>
              </a:rPr>
              <a:t>2. FASE II – PLANEACIÓN DEL PROYECTO</a:t>
            </a:r>
            <a:r>
              <a:rPr lang="es-CO" sz="900" spc="300" dirty="0">
                <a:latin typeface="Arial" panose="020B0604020202020204" pitchFamily="34" charset="0"/>
                <a:cs typeface="Arial" panose="020B0604020202020204" pitchFamily="34" charset="0"/>
              </a:rPr>
              <a:t> </a:t>
            </a:r>
            <a:endParaRPr lang="es-CO" sz="900" b="1" dirty="0">
              <a:solidFill>
                <a:srgbClr val="92D050"/>
              </a:solidFill>
              <a:latin typeface="Arial" panose="020B0604020202020204" pitchFamily="34" charset="0"/>
              <a:cs typeface="Arial" panose="020B0604020202020204" pitchFamily="34" charset="0"/>
            </a:endParaRPr>
          </a:p>
          <a:p>
            <a:r>
              <a:rPr lang="es-CO" sz="900" b="1" dirty="0">
                <a:solidFill>
                  <a:srgbClr val="92D050"/>
                </a:solidFill>
                <a:latin typeface="Arial" panose="020B0604020202020204" pitchFamily="34" charset="0"/>
                <a:cs typeface="Arial" panose="020B0604020202020204" pitchFamily="34" charset="0"/>
              </a:rPr>
              <a:t> </a:t>
            </a:r>
          </a:p>
          <a:p>
            <a:r>
              <a:rPr lang="es-CO" sz="900" b="1" dirty="0">
                <a:solidFill>
                  <a:srgbClr val="00B050"/>
                </a:solidFill>
                <a:latin typeface="Arial" panose="020B0604020202020204" pitchFamily="34" charset="0"/>
                <a:cs typeface="Arial" panose="020B0604020202020204" pitchFamily="34" charset="0"/>
              </a:rPr>
              <a:t>OBJETIVO: </a:t>
            </a:r>
          </a:p>
          <a:p>
            <a:r>
              <a:rPr lang="es-CO" sz="900" dirty="0">
                <a:solidFill>
                  <a:schemeClr val="tx1">
                    <a:lumMod val="50000"/>
                    <a:lumOff val="50000"/>
                  </a:schemeClr>
                </a:solidFill>
                <a:latin typeface="Arial" panose="020B0604020202020204" pitchFamily="34" charset="0"/>
                <a:cs typeface="Arial" panose="020B0604020202020204" pitchFamily="34" charset="0"/>
              </a:rPr>
              <a:t>Asegurar que se tendrán en cuenta todos los elementos de contexto y entorno vinculados al proyecto.</a:t>
            </a: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rgbClr val="00B050"/>
                </a:solidFill>
                <a:latin typeface="Arial" panose="020B0604020202020204" pitchFamily="34" charset="0"/>
                <a:cs typeface="Arial" panose="020B0604020202020204" pitchFamily="34" charset="0"/>
              </a:rPr>
              <a:t>PERSONAS INVOLUCRADAS:</a:t>
            </a:r>
            <a:r>
              <a:rPr lang="es-CO" sz="900" b="1" dirty="0">
                <a:solidFill>
                  <a:srgbClr val="92D05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Gerente de proyectos </a:t>
            </a: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rgbClr val="00B050"/>
                </a:solidFill>
                <a:latin typeface="Arial" panose="020B0604020202020204" pitchFamily="34" charset="0"/>
                <a:cs typeface="Arial" panose="020B0604020202020204" pitchFamily="34" charset="0"/>
              </a:rPr>
              <a:t>ACTIVIDADES A REALIZAR: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Realizar reunión de empalme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Elaborar IRP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Definir cronograma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Asignar consultores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Realizar lanzamiento </a:t>
            </a:r>
          </a:p>
          <a:p>
            <a:pPr marL="171450" indent="-171450">
              <a:buFont typeface="Arial" panose="020B0604020202020204" pitchFamily="34" charset="0"/>
              <a:buChar char="•"/>
            </a:pPr>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rgbClr val="00B050"/>
                </a:solidFill>
                <a:latin typeface="Arial" panose="020B0604020202020204" pitchFamily="34" charset="0"/>
                <a:cs typeface="Arial" panose="020B0604020202020204" pitchFamily="34" charset="0"/>
              </a:rPr>
              <a:t>ENTREGABLES: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Acta de planeación de proyecto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IRP (Informe de referencia del proyecto)</a:t>
            </a:r>
          </a:p>
          <a:p>
            <a:pPr marL="171450" indent="-171450">
              <a:buFont typeface="Arial" panose="020B0604020202020204" pitchFamily="34" charset="0"/>
              <a:buChar char="•"/>
            </a:pPr>
            <a:endParaRPr lang="es-CO"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spc="300" dirty="0">
                <a:solidFill>
                  <a:srgbClr val="00B0F0"/>
                </a:solidFill>
                <a:latin typeface="Arial" panose="020B0604020202020204" pitchFamily="34" charset="0"/>
                <a:cs typeface="Arial" panose="020B0604020202020204" pitchFamily="34" charset="0"/>
              </a:rPr>
              <a:t>3. FASE III – ANÁLISIS Y DISEÑO </a:t>
            </a:r>
          </a:p>
          <a:p>
            <a:endParaRPr lang="es-CO" sz="900" b="1" spc="300" dirty="0">
              <a:solidFill>
                <a:srgbClr val="00B0F0"/>
              </a:solidFill>
              <a:latin typeface="Arial" panose="020B0604020202020204" pitchFamily="34" charset="0"/>
              <a:cs typeface="Arial" panose="020B0604020202020204" pitchFamily="34" charset="0"/>
            </a:endParaRPr>
          </a:p>
          <a:p>
            <a:r>
              <a:rPr lang="es-CO" sz="900" b="1" dirty="0">
                <a:solidFill>
                  <a:srgbClr val="00B0F0"/>
                </a:solidFill>
                <a:latin typeface="Arial" panose="020B0604020202020204" pitchFamily="34" charset="0"/>
                <a:cs typeface="Arial" panose="020B0604020202020204" pitchFamily="34" charset="0"/>
              </a:rPr>
              <a:t>OBJETIVO: </a:t>
            </a:r>
          </a:p>
          <a:p>
            <a:r>
              <a:rPr lang="es-CO" sz="900" dirty="0">
                <a:solidFill>
                  <a:schemeClr val="tx1">
                    <a:lumMod val="50000"/>
                    <a:lumOff val="50000"/>
                  </a:schemeClr>
                </a:solidFill>
                <a:latin typeface="Arial" panose="020B0604020202020204" pitchFamily="34" charset="0"/>
                <a:cs typeface="Arial" panose="020B0604020202020204" pitchFamily="34" charset="0"/>
              </a:rPr>
              <a:t>Conocer y comprender la profundidad del negocio, con el propósito de estructurar modelos de proceso que garanticen el cumplir los objetivos y el alcance del IRP </a:t>
            </a: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rgbClr val="00B0F0"/>
                </a:solidFill>
                <a:latin typeface="Arial" panose="020B0604020202020204" pitchFamily="34" charset="0"/>
                <a:cs typeface="Arial" panose="020B0604020202020204" pitchFamily="34" charset="0"/>
              </a:rPr>
              <a:t>PERSONAS INVOLUCRADAS: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Gerente de proyectos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Consultor principal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Consultor operativo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Consultor IT </a:t>
            </a: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rgbClr val="00B0F0"/>
                </a:solidFill>
                <a:latin typeface="Arial" panose="020B0604020202020204" pitchFamily="34" charset="0"/>
                <a:cs typeface="Arial" panose="020B0604020202020204" pitchFamily="34" charset="0"/>
              </a:rPr>
              <a:t>ACTIVIDADES A REALIZAR: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Conocimiento del negocio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Instalación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Diseño del circuito maestro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Diseño circuito específico </a:t>
            </a:r>
          </a:p>
          <a:p>
            <a:pPr marL="171450" indent="-171450">
              <a:buFont typeface="Arial" panose="020B0604020202020204" pitchFamily="34" charset="0"/>
              <a:buChar char="•"/>
            </a:pPr>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rgbClr val="00B0F0"/>
                </a:solidFill>
                <a:latin typeface="Arial" panose="020B0604020202020204" pitchFamily="34" charset="0"/>
                <a:cs typeface="Arial" panose="020B0604020202020204" pitchFamily="34" charset="0"/>
              </a:rPr>
              <a:t>ENTREGABLES: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Informe de hallazgos,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Acta de instalación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Evaluación de capacitación técnica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Resultados de evaluación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Circuito maestro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Diseño circuitos específicos aprobados.</a:t>
            </a:r>
          </a:p>
          <a:p>
            <a:pPr marL="171450" indent="-171450">
              <a:buFont typeface="Arial" panose="020B0604020202020204" pitchFamily="34" charset="0"/>
              <a:buChar char="•"/>
            </a:pPr>
            <a:endParaRPr lang="es-CO" sz="9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spc="300" dirty="0">
                <a:solidFill>
                  <a:srgbClr val="004B96"/>
                </a:solidFill>
                <a:latin typeface="Arial" panose="020B0604020202020204" pitchFamily="34" charset="0"/>
                <a:cs typeface="Arial" panose="020B0604020202020204" pitchFamily="34" charset="0"/>
              </a:rPr>
              <a:t>4. FASE IV – EJECUCIÓN</a:t>
            </a:r>
            <a:r>
              <a:rPr lang="es-CO" sz="900" b="1" dirty="0">
                <a:solidFill>
                  <a:srgbClr val="004B96"/>
                </a:solidFill>
                <a:latin typeface="Arial" panose="020B0604020202020204" pitchFamily="34" charset="0"/>
                <a:cs typeface="Arial" panose="020B0604020202020204" pitchFamily="34" charset="0"/>
              </a:rPr>
              <a:t> </a:t>
            </a:r>
          </a:p>
          <a:p>
            <a:endParaRPr lang="es-CO" sz="900" dirty="0">
              <a:latin typeface="Arial" panose="020B0604020202020204" pitchFamily="34" charset="0"/>
              <a:cs typeface="Arial" panose="020B0604020202020204" pitchFamily="34" charset="0"/>
            </a:endParaRPr>
          </a:p>
          <a:p>
            <a:r>
              <a:rPr lang="es-CO" sz="900" b="1" dirty="0">
                <a:solidFill>
                  <a:srgbClr val="004B96"/>
                </a:solidFill>
                <a:latin typeface="Arial" panose="020B0604020202020204" pitchFamily="34" charset="0"/>
                <a:cs typeface="Arial" panose="020B0604020202020204" pitchFamily="34" charset="0"/>
              </a:rPr>
              <a:t>OBJETIVO:</a:t>
            </a:r>
          </a:p>
          <a:p>
            <a:r>
              <a:rPr lang="es-CO" sz="900" dirty="0">
                <a:solidFill>
                  <a:schemeClr val="tx1">
                    <a:lumMod val="50000"/>
                    <a:lumOff val="50000"/>
                  </a:schemeClr>
                </a:solidFill>
                <a:latin typeface="Arial" panose="020B0604020202020204" pitchFamily="34" charset="0"/>
                <a:cs typeface="Arial" panose="020B0604020202020204" pitchFamily="34" charset="0"/>
              </a:rPr>
              <a:t>Verificar y asegurar que los diseños de los circuitos cumplan con las necesidades de la operación y los objetivos trazados en el IRP.</a:t>
            </a:r>
          </a:p>
        </p:txBody>
      </p:sp>
      <p:sp>
        <p:nvSpPr>
          <p:cNvPr id="8" name="TextBox 7">
            <a:extLst>
              <a:ext uri="{FF2B5EF4-FFF2-40B4-BE49-F238E27FC236}">
                <a16:creationId xmlns:a16="http://schemas.microsoft.com/office/drawing/2014/main" id="{4A6E8EAE-2B39-3F4C-BA3D-DA0C1B05FD3A}"/>
              </a:ext>
            </a:extLst>
          </p:cNvPr>
          <p:cNvSpPr txBox="1"/>
          <p:nvPr/>
        </p:nvSpPr>
        <p:spPr>
          <a:xfrm>
            <a:off x="4039727" y="1520547"/>
            <a:ext cx="3455907" cy="7848302"/>
          </a:xfrm>
          <a:prstGeom prst="rect">
            <a:avLst/>
          </a:prstGeom>
          <a:noFill/>
        </p:spPr>
        <p:txBody>
          <a:bodyPr wrap="square" rtlCol="0">
            <a:spAutoFit/>
          </a:bodyPr>
          <a:lstStyle/>
          <a:p>
            <a:r>
              <a:rPr lang="es-CO" sz="900" b="1" dirty="0">
                <a:solidFill>
                  <a:srgbClr val="004B96"/>
                </a:solidFill>
                <a:latin typeface="Arial" panose="020B0604020202020204" pitchFamily="34" charset="0"/>
                <a:cs typeface="Arial" panose="020B0604020202020204" pitchFamily="34" charset="0"/>
              </a:rPr>
              <a:t>PERSONAS INVOLUCRADAS: </a:t>
            </a:r>
          </a:p>
          <a:p>
            <a:r>
              <a:rPr lang="es-CO" sz="900" dirty="0">
                <a:solidFill>
                  <a:schemeClr val="tx1">
                    <a:lumMod val="50000"/>
                    <a:lumOff val="50000"/>
                  </a:schemeClr>
                </a:solidFill>
                <a:latin typeface="Arial" panose="020B0604020202020204" pitchFamily="34" charset="0"/>
                <a:cs typeface="Arial" panose="020B0604020202020204" pitchFamily="34" charset="0"/>
              </a:rPr>
              <a:t>· Gerente de proyectos </a:t>
            </a:r>
          </a:p>
          <a:p>
            <a:r>
              <a:rPr lang="es-CO" sz="900" dirty="0">
                <a:solidFill>
                  <a:schemeClr val="tx1">
                    <a:lumMod val="50000"/>
                    <a:lumOff val="50000"/>
                  </a:schemeClr>
                </a:solidFill>
                <a:latin typeface="Arial" panose="020B0604020202020204" pitchFamily="34" charset="0"/>
                <a:cs typeface="Arial" panose="020B0604020202020204" pitchFamily="34" charset="0"/>
              </a:rPr>
              <a:t>· Consultor principal </a:t>
            </a:r>
          </a:p>
          <a:p>
            <a:r>
              <a:rPr lang="es-CO" sz="900" dirty="0">
                <a:solidFill>
                  <a:schemeClr val="tx1">
                    <a:lumMod val="50000"/>
                    <a:lumOff val="50000"/>
                  </a:schemeClr>
                </a:solidFill>
                <a:latin typeface="Arial" panose="020B0604020202020204" pitchFamily="34" charset="0"/>
                <a:cs typeface="Arial" panose="020B0604020202020204" pitchFamily="34" charset="0"/>
              </a:rPr>
              <a:t>· Consultor operativo </a:t>
            </a:r>
          </a:p>
          <a:p>
            <a:r>
              <a:rPr lang="es-CO" sz="900" dirty="0">
                <a:solidFill>
                  <a:schemeClr val="tx1">
                    <a:lumMod val="50000"/>
                    <a:lumOff val="50000"/>
                  </a:schemeClr>
                </a:solidFill>
                <a:latin typeface="Arial" panose="020B0604020202020204" pitchFamily="34" charset="0"/>
                <a:cs typeface="Arial" panose="020B0604020202020204" pitchFamily="34" charset="0"/>
              </a:rPr>
              <a:t>· Consultor IT </a:t>
            </a:r>
          </a:p>
          <a:p>
            <a:endParaRPr lang="es-CO" sz="900" dirty="0">
              <a:latin typeface="Arial" panose="020B0604020202020204" pitchFamily="34" charset="0"/>
              <a:cs typeface="Arial" panose="020B0604020202020204" pitchFamily="34" charset="0"/>
            </a:endParaRPr>
          </a:p>
          <a:p>
            <a:r>
              <a:rPr lang="es-CO" sz="900" b="1" dirty="0">
                <a:solidFill>
                  <a:srgbClr val="004B96"/>
                </a:solidFill>
                <a:latin typeface="Arial" panose="020B0604020202020204" pitchFamily="34" charset="0"/>
                <a:cs typeface="Arial" panose="020B0604020202020204" pitchFamily="34" charset="0"/>
              </a:rPr>
              <a:t>ACTIVIDADES A REALIZAR: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Ejecución de circuitos, captura circuito maestro y captura circuitos específicos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Entrenamiento y ejecución, circuitos específicos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Aplicación de cambios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Preparación final, pilotos y migración de datos </a:t>
            </a:r>
          </a:p>
          <a:p>
            <a:pPr marL="171450" indent="-171450">
              <a:buFont typeface="Arial" panose="020B0604020202020204" pitchFamily="34" charset="0"/>
              <a:buChar char="•"/>
            </a:pPr>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rgbClr val="004B96"/>
                </a:solidFill>
                <a:latin typeface="Arial" panose="020B0604020202020204" pitchFamily="34" charset="0"/>
                <a:cs typeface="Arial" panose="020B0604020202020204" pitchFamily="34" charset="0"/>
              </a:rPr>
              <a:t>ENTREGABLES: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Circuitos aprobados en el sistema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Plan de salida al aire. </a:t>
            </a:r>
          </a:p>
          <a:p>
            <a:pPr marL="171450" indent="-171450">
              <a:buFont typeface="Arial" panose="020B0604020202020204" pitchFamily="34" charset="0"/>
              <a:buChar char="•"/>
            </a:pPr>
            <a:endParaRPr lang="es-CO" sz="900" dirty="0">
              <a:solidFill>
                <a:schemeClr val="tx1">
                  <a:lumMod val="50000"/>
                  <a:lumOff val="50000"/>
                </a:schemeClr>
              </a:solidFill>
              <a:latin typeface="Arial" panose="020B0604020202020204" pitchFamily="34" charset="0"/>
              <a:cs typeface="Arial" panose="020B0604020202020204" pitchFamily="34" charset="0"/>
            </a:endParaRPr>
          </a:p>
          <a:p>
            <a:endParaRPr lang="es-CO" sz="900" dirty="0">
              <a:latin typeface="Arial" panose="020B0604020202020204" pitchFamily="34" charset="0"/>
              <a:cs typeface="Arial" panose="020B0604020202020204" pitchFamily="34" charset="0"/>
            </a:endParaRPr>
          </a:p>
          <a:p>
            <a:r>
              <a:rPr lang="es-CO" sz="900" b="1" spc="300" dirty="0">
                <a:solidFill>
                  <a:srgbClr val="FFC000"/>
                </a:solidFill>
                <a:latin typeface="Arial" panose="020B0604020202020204" pitchFamily="34" charset="0"/>
                <a:cs typeface="Arial" panose="020B0604020202020204" pitchFamily="34" charset="0"/>
              </a:rPr>
              <a:t>5. FASE V – OPERACIÓN </a:t>
            </a:r>
          </a:p>
          <a:p>
            <a:endParaRPr lang="es-CO" sz="900" b="1" dirty="0">
              <a:solidFill>
                <a:srgbClr val="FFC000"/>
              </a:solidFill>
              <a:latin typeface="Arial" panose="020B0604020202020204" pitchFamily="34" charset="0"/>
              <a:cs typeface="Arial" panose="020B0604020202020204" pitchFamily="34" charset="0"/>
            </a:endParaRPr>
          </a:p>
          <a:p>
            <a:r>
              <a:rPr lang="es-CO" sz="900" b="1" dirty="0">
                <a:solidFill>
                  <a:srgbClr val="FFC000"/>
                </a:solidFill>
                <a:latin typeface="Arial" panose="020B0604020202020204" pitchFamily="34" charset="0"/>
                <a:cs typeface="Arial" panose="020B0604020202020204" pitchFamily="34" charset="0"/>
              </a:rPr>
              <a:t>OBJETIVO</a:t>
            </a:r>
          </a:p>
          <a:p>
            <a:r>
              <a:rPr lang="es-CO" sz="900" dirty="0">
                <a:solidFill>
                  <a:schemeClr val="tx1">
                    <a:lumMod val="50000"/>
                    <a:lumOff val="50000"/>
                  </a:schemeClr>
                </a:solidFill>
                <a:latin typeface="Arial" panose="020B0604020202020204" pitchFamily="34" charset="0"/>
                <a:cs typeface="Arial" panose="020B0604020202020204" pitchFamily="34" charset="0"/>
              </a:rPr>
              <a:t>Colocar en marcha la nueva solución en coherencia con los circuitos aprobados. Generar tranquilidad en los usuarios, buscando una transición con el menor trauma posible con el acompañamiento de los consultores.</a:t>
            </a:r>
          </a:p>
          <a:p>
            <a:r>
              <a:rPr lang="es-CO" sz="900" dirty="0">
                <a:solidFill>
                  <a:schemeClr val="tx1">
                    <a:lumMod val="50000"/>
                    <a:lumOff val="50000"/>
                  </a:schemeClr>
                </a:solidFill>
                <a:latin typeface="Arial" panose="020B0604020202020204" pitchFamily="34" charset="0"/>
                <a:cs typeface="Arial" panose="020B0604020202020204" pitchFamily="34" charset="0"/>
              </a:rPr>
              <a:t> </a:t>
            </a:r>
          </a:p>
          <a:p>
            <a:r>
              <a:rPr lang="es-CO" sz="900" b="1" dirty="0">
                <a:solidFill>
                  <a:srgbClr val="FFC000"/>
                </a:solidFill>
                <a:latin typeface="Arial" panose="020B0604020202020204" pitchFamily="34" charset="0"/>
                <a:cs typeface="Arial" panose="020B0604020202020204" pitchFamily="34" charset="0"/>
              </a:rPr>
              <a:t>PERSONAS INVOLUCRADAS: </a:t>
            </a:r>
          </a:p>
          <a:p>
            <a:r>
              <a:rPr lang="es-CO" sz="900" dirty="0">
                <a:solidFill>
                  <a:schemeClr val="tx1">
                    <a:lumMod val="50000"/>
                    <a:lumOff val="50000"/>
                  </a:schemeClr>
                </a:solidFill>
                <a:latin typeface="Arial" panose="020B0604020202020204" pitchFamily="34" charset="0"/>
                <a:cs typeface="Arial" panose="020B0604020202020204" pitchFamily="34" charset="0"/>
              </a:rPr>
              <a:t>· Gerente de proyectos </a:t>
            </a:r>
          </a:p>
          <a:p>
            <a:r>
              <a:rPr lang="es-CO" sz="900" dirty="0">
                <a:solidFill>
                  <a:schemeClr val="tx1">
                    <a:lumMod val="50000"/>
                    <a:lumOff val="50000"/>
                  </a:schemeClr>
                </a:solidFill>
                <a:latin typeface="Arial" panose="020B0604020202020204" pitchFamily="34" charset="0"/>
                <a:cs typeface="Arial" panose="020B0604020202020204" pitchFamily="34" charset="0"/>
              </a:rPr>
              <a:t>· Consultor principal </a:t>
            </a:r>
          </a:p>
          <a:p>
            <a:r>
              <a:rPr lang="es-CO" sz="900" dirty="0">
                <a:solidFill>
                  <a:schemeClr val="tx1">
                    <a:lumMod val="50000"/>
                    <a:lumOff val="50000"/>
                  </a:schemeClr>
                </a:solidFill>
                <a:latin typeface="Arial" panose="020B0604020202020204" pitchFamily="34" charset="0"/>
                <a:cs typeface="Arial" panose="020B0604020202020204" pitchFamily="34" charset="0"/>
              </a:rPr>
              <a:t>· Consultor operativo </a:t>
            </a:r>
          </a:p>
          <a:p>
            <a:r>
              <a:rPr lang="es-CO" sz="900" dirty="0">
                <a:solidFill>
                  <a:schemeClr val="tx1">
                    <a:lumMod val="50000"/>
                    <a:lumOff val="50000"/>
                  </a:schemeClr>
                </a:solidFill>
                <a:latin typeface="Arial" panose="020B0604020202020204" pitchFamily="34" charset="0"/>
                <a:cs typeface="Arial" panose="020B0604020202020204" pitchFamily="34" charset="0"/>
              </a:rPr>
              <a:t>· Consultor IT </a:t>
            </a: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rgbClr val="FFC000"/>
                </a:solidFill>
                <a:latin typeface="Arial" panose="020B0604020202020204" pitchFamily="34" charset="0"/>
                <a:cs typeface="Arial" panose="020B0604020202020204" pitchFamily="34" charset="0"/>
              </a:rPr>
              <a:t>ACTIVIDADES A REALIZAR: </a:t>
            </a:r>
          </a:p>
          <a:p>
            <a:r>
              <a:rPr lang="es-CO" sz="900" dirty="0">
                <a:solidFill>
                  <a:schemeClr val="tx1">
                    <a:lumMod val="50000"/>
                    <a:lumOff val="50000"/>
                  </a:schemeClr>
                </a:solidFill>
                <a:latin typeface="Arial" panose="020B0604020202020204" pitchFamily="34" charset="0"/>
                <a:cs typeface="Arial" panose="020B0604020202020204" pitchFamily="34" charset="0"/>
              </a:rPr>
              <a:t>· Cargue de saldos iniciales </a:t>
            </a:r>
          </a:p>
          <a:p>
            <a:r>
              <a:rPr lang="es-CO" sz="900" dirty="0">
                <a:solidFill>
                  <a:schemeClr val="tx1">
                    <a:lumMod val="50000"/>
                    <a:lumOff val="50000"/>
                  </a:schemeClr>
                </a:solidFill>
                <a:latin typeface="Arial" panose="020B0604020202020204" pitchFamily="34" charset="0"/>
                <a:cs typeface="Arial" panose="020B0604020202020204" pitchFamily="34" charset="0"/>
              </a:rPr>
              <a:t>· Salida al aire </a:t>
            </a:r>
          </a:p>
          <a:p>
            <a:r>
              <a:rPr lang="es-CO" sz="900" dirty="0">
                <a:solidFill>
                  <a:schemeClr val="tx1">
                    <a:lumMod val="50000"/>
                    <a:lumOff val="50000"/>
                  </a:schemeClr>
                </a:solidFill>
                <a:latin typeface="Arial" panose="020B0604020202020204" pitchFamily="34" charset="0"/>
                <a:cs typeface="Arial" panose="020B0604020202020204" pitchFamily="34" charset="0"/>
              </a:rPr>
              <a:t>Entregables: </a:t>
            </a:r>
          </a:p>
          <a:p>
            <a:r>
              <a:rPr lang="es-CO" sz="900" dirty="0">
                <a:solidFill>
                  <a:schemeClr val="tx1">
                    <a:lumMod val="50000"/>
                    <a:lumOff val="50000"/>
                  </a:schemeClr>
                </a:solidFill>
                <a:latin typeface="Arial" panose="020B0604020202020204" pitchFamily="34" charset="0"/>
                <a:cs typeface="Arial" panose="020B0604020202020204" pitchFamily="34" charset="0"/>
              </a:rPr>
              <a:t>· Lista de chequeo a soporte. </a:t>
            </a:r>
          </a:p>
          <a:p>
            <a:r>
              <a:rPr lang="es-CO" sz="900" dirty="0">
                <a:solidFill>
                  <a:schemeClr val="tx1">
                    <a:lumMod val="50000"/>
                    <a:lumOff val="50000"/>
                  </a:schemeClr>
                </a:solidFill>
                <a:latin typeface="Arial" panose="020B0604020202020204" pitchFamily="34" charset="0"/>
                <a:cs typeface="Arial" panose="020B0604020202020204" pitchFamily="34" charset="0"/>
              </a:rPr>
              <a:t>· Acta de verificación operación real </a:t>
            </a: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spc="300" dirty="0">
                <a:solidFill>
                  <a:schemeClr val="tx1">
                    <a:lumMod val="75000"/>
                    <a:lumOff val="25000"/>
                  </a:schemeClr>
                </a:solidFill>
                <a:latin typeface="Arial" panose="020B0604020202020204" pitchFamily="34" charset="0"/>
                <a:cs typeface="Arial" panose="020B0604020202020204" pitchFamily="34" charset="0"/>
              </a:rPr>
              <a:t>5. FASE VI – CIERRE </a:t>
            </a:r>
          </a:p>
          <a:p>
            <a:endParaRPr lang="es-CO" sz="900" b="1" dirty="0">
              <a:solidFill>
                <a:schemeClr val="tx1">
                  <a:lumMod val="75000"/>
                  <a:lumOff val="25000"/>
                </a:schemeClr>
              </a:solidFill>
              <a:latin typeface="Arial" panose="020B0604020202020204" pitchFamily="34" charset="0"/>
              <a:cs typeface="Arial" panose="020B0604020202020204" pitchFamily="34" charset="0"/>
            </a:endParaRPr>
          </a:p>
          <a:p>
            <a:r>
              <a:rPr lang="es-CO" sz="900" b="1" dirty="0">
                <a:solidFill>
                  <a:schemeClr val="tx1">
                    <a:lumMod val="75000"/>
                    <a:lumOff val="25000"/>
                  </a:schemeClr>
                </a:solidFill>
                <a:latin typeface="Arial" panose="020B0604020202020204" pitchFamily="34" charset="0"/>
                <a:cs typeface="Arial" panose="020B0604020202020204" pitchFamily="34" charset="0"/>
              </a:rPr>
              <a:t>OBJETIVO: </a:t>
            </a:r>
          </a:p>
          <a:p>
            <a:r>
              <a:rPr lang="es-CO" sz="900" dirty="0">
                <a:solidFill>
                  <a:schemeClr val="tx1">
                    <a:lumMod val="50000"/>
                    <a:lumOff val="50000"/>
                  </a:schemeClr>
                </a:solidFill>
                <a:latin typeface="Arial" panose="020B0604020202020204" pitchFamily="34" charset="0"/>
                <a:cs typeface="Arial" panose="020B0604020202020204" pitchFamily="34" charset="0"/>
              </a:rPr>
              <a:t>Verificar el logro del alcance y los objetivos planteados en la planeación del proyecto (IRP), entrega del cliente al área de soporte.</a:t>
            </a:r>
          </a:p>
          <a:p>
            <a:r>
              <a:rPr lang="es-CO" sz="900" dirty="0">
                <a:solidFill>
                  <a:schemeClr val="tx1">
                    <a:lumMod val="50000"/>
                    <a:lumOff val="50000"/>
                  </a:schemeClr>
                </a:solidFill>
                <a:latin typeface="Arial" panose="020B0604020202020204" pitchFamily="34" charset="0"/>
                <a:cs typeface="Arial" panose="020B0604020202020204" pitchFamily="34" charset="0"/>
              </a:rPr>
              <a:t> </a:t>
            </a:r>
          </a:p>
          <a:p>
            <a:r>
              <a:rPr lang="es-CO" sz="900" b="1" dirty="0">
                <a:solidFill>
                  <a:schemeClr val="tx1">
                    <a:lumMod val="75000"/>
                    <a:lumOff val="25000"/>
                  </a:schemeClr>
                </a:solidFill>
                <a:latin typeface="Arial" panose="020B0604020202020204" pitchFamily="34" charset="0"/>
                <a:cs typeface="Arial" panose="020B0604020202020204" pitchFamily="34" charset="0"/>
              </a:rPr>
              <a:t>PERSONAS INVOLUCRADAS: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Gerente de proyectos </a:t>
            </a: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chemeClr val="tx1">
                    <a:lumMod val="75000"/>
                    <a:lumOff val="25000"/>
                  </a:schemeClr>
                </a:solidFill>
                <a:latin typeface="Arial" panose="020B0604020202020204" pitchFamily="34" charset="0"/>
                <a:cs typeface="Arial" panose="020B0604020202020204" pitchFamily="34" charset="0"/>
              </a:rPr>
              <a:t>ACTIVIDADES A REALIZAR: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Reunión cierre de proyecto. </a:t>
            </a:r>
          </a:p>
          <a:p>
            <a:endParaRPr lang="es-CO" sz="900" dirty="0">
              <a:solidFill>
                <a:schemeClr val="tx1">
                  <a:lumMod val="50000"/>
                  <a:lumOff val="50000"/>
                </a:schemeClr>
              </a:solidFill>
              <a:latin typeface="Arial" panose="020B0604020202020204" pitchFamily="34" charset="0"/>
              <a:cs typeface="Arial" panose="020B0604020202020204" pitchFamily="34" charset="0"/>
            </a:endParaRPr>
          </a:p>
          <a:p>
            <a:r>
              <a:rPr lang="es-CO" sz="900" b="1" dirty="0">
                <a:solidFill>
                  <a:schemeClr val="tx1">
                    <a:lumMod val="75000"/>
                    <a:lumOff val="25000"/>
                  </a:schemeClr>
                </a:solidFill>
                <a:latin typeface="Arial" panose="020B0604020202020204" pitchFamily="34" charset="0"/>
                <a:cs typeface="Arial" panose="020B0604020202020204" pitchFamily="34" charset="0"/>
              </a:rPr>
              <a:t>ENTREGABLES: </a:t>
            </a:r>
          </a:p>
          <a:p>
            <a:pPr marL="171450" indent="-171450">
              <a:buFont typeface="Arial" panose="020B0604020202020204" pitchFamily="34" charset="0"/>
              <a:buChar char="•"/>
            </a:pPr>
            <a:r>
              <a:rPr lang="es-CO" sz="900" dirty="0">
                <a:solidFill>
                  <a:schemeClr val="tx1">
                    <a:lumMod val="50000"/>
                    <a:lumOff val="50000"/>
                  </a:schemeClr>
                </a:solidFill>
                <a:latin typeface="Arial" panose="020B0604020202020204" pitchFamily="34" charset="0"/>
                <a:cs typeface="Arial" panose="020B0604020202020204" pitchFamily="34" charset="0"/>
              </a:rPr>
              <a:t>Memorando de cierre del proyecto</a:t>
            </a:r>
          </a:p>
          <a:p>
            <a:endParaRPr lang="es-CO" sz="900" dirty="0"/>
          </a:p>
        </p:txBody>
      </p:sp>
      <p:sp>
        <p:nvSpPr>
          <p:cNvPr id="10" name="Slide Number Placeholder 9">
            <a:extLst>
              <a:ext uri="{FF2B5EF4-FFF2-40B4-BE49-F238E27FC236}">
                <a16:creationId xmlns:a16="http://schemas.microsoft.com/office/drawing/2014/main" id="{3868A1F0-8CDB-9743-8468-1BEFF302256A}"/>
              </a:ext>
            </a:extLst>
          </p:cNvPr>
          <p:cNvSpPr>
            <a:spLocks noGrp="1"/>
          </p:cNvSpPr>
          <p:nvPr>
            <p:ph type="sldNum" sz="quarter" idx="12"/>
          </p:nvPr>
        </p:nvSpPr>
        <p:spPr/>
        <p:txBody>
          <a:bodyPr/>
          <a:lstStyle/>
          <a:p>
            <a:fld id="{D7F1FDA5-5F8B-2D42-9A26-A2C7BB1C0243}" type="slidenum">
              <a:rPr lang="en-US" smtClean="0"/>
              <a:t>8</a:t>
            </a:fld>
            <a:endParaRPr lang="en-US"/>
          </a:p>
        </p:txBody>
      </p:sp>
      <p:pic>
        <p:nvPicPr>
          <p:cNvPr id="11" name="Picture 10">
            <a:extLst>
              <a:ext uri="{FF2B5EF4-FFF2-40B4-BE49-F238E27FC236}">
                <a16:creationId xmlns:a16="http://schemas.microsoft.com/office/drawing/2014/main" id="{E18F2655-138B-1144-A204-6C7DC906A491}"/>
              </a:ext>
            </a:extLst>
          </p:cNvPr>
          <p:cNvPicPr>
            <a:picLocks noChangeAspect="1"/>
          </p:cNvPicPr>
          <p:nvPr/>
        </p:nvPicPr>
        <p:blipFill>
          <a:blip r:embed="rId2"/>
          <a:stretch>
            <a:fillRect/>
          </a:stretch>
        </p:blipFill>
        <p:spPr>
          <a:xfrm>
            <a:off x="6187766" y="391827"/>
            <a:ext cx="1292905" cy="562702"/>
          </a:xfrm>
          <a:prstGeom prst="rect">
            <a:avLst/>
          </a:prstGeom>
        </p:spPr>
      </p:pic>
    </p:spTree>
    <p:extLst>
      <p:ext uri="{BB962C8B-B14F-4D97-AF65-F5344CB8AC3E}">
        <p14:creationId xmlns:p14="http://schemas.microsoft.com/office/powerpoint/2010/main" val="231427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2104D9-74D5-A74E-B11B-0AEB60E5C043}"/>
              </a:ext>
            </a:extLst>
          </p:cNvPr>
          <p:cNvSpPr txBox="1"/>
          <p:nvPr/>
        </p:nvSpPr>
        <p:spPr>
          <a:xfrm>
            <a:off x="446111" y="551051"/>
            <a:ext cx="6140427" cy="369332"/>
          </a:xfrm>
          <a:prstGeom prst="rect">
            <a:avLst/>
          </a:prstGeom>
          <a:noFill/>
        </p:spPr>
        <p:txBody>
          <a:bodyPr wrap="square" rtlCol="0">
            <a:spAutoFit/>
          </a:bodyPr>
          <a:lstStyle/>
          <a:p>
            <a:pPr lvl="0"/>
            <a:r>
              <a:rPr lang="es-ES" b="1" spc="300" dirty="0">
                <a:solidFill>
                  <a:srgbClr val="004B96"/>
                </a:solidFill>
                <a:latin typeface="Arial" panose="020B0604020202020204" pitchFamily="34" charset="0"/>
                <a:cs typeface="Arial" panose="020B0604020202020204" pitchFamily="34" charset="0"/>
              </a:rPr>
              <a:t>2. PORTAFOLIO DE SERVICIOS</a:t>
            </a:r>
            <a:endParaRPr lang="en-US" spc="300" dirty="0"/>
          </a:p>
        </p:txBody>
      </p:sp>
      <p:cxnSp>
        <p:nvCxnSpPr>
          <p:cNvPr id="5" name="Straight Connector 4">
            <a:extLst>
              <a:ext uri="{FF2B5EF4-FFF2-40B4-BE49-F238E27FC236}">
                <a16:creationId xmlns:a16="http://schemas.microsoft.com/office/drawing/2014/main" id="{54AF8BA4-64BA-A744-ABD7-543913815D21}"/>
              </a:ext>
            </a:extLst>
          </p:cNvPr>
          <p:cNvCxnSpPr>
            <a:cxnSpLocks/>
          </p:cNvCxnSpPr>
          <p:nvPr/>
        </p:nvCxnSpPr>
        <p:spPr>
          <a:xfrm flipV="1">
            <a:off x="529239" y="1148228"/>
            <a:ext cx="6707571" cy="1"/>
          </a:xfrm>
          <a:prstGeom prst="line">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DE8A28-B541-6F49-93EA-9B6C65BA5443}"/>
              </a:ext>
            </a:extLst>
          </p:cNvPr>
          <p:cNvSpPr txBox="1"/>
          <p:nvPr/>
        </p:nvSpPr>
        <p:spPr>
          <a:xfrm>
            <a:off x="446111" y="1534515"/>
            <a:ext cx="3278777" cy="7201972"/>
          </a:xfrm>
          <a:prstGeom prst="rect">
            <a:avLst/>
          </a:prstGeom>
          <a:noFill/>
        </p:spPr>
        <p:txBody>
          <a:bodyPr wrap="square" rtlCol="0">
            <a:spAutoFit/>
          </a:bodyPr>
          <a:lstStyle/>
          <a:p>
            <a:pPr lvl="0"/>
            <a:r>
              <a:rPr lang="es-ES_tradnl" sz="1200" b="1">
                <a:solidFill>
                  <a:srgbClr val="004B96"/>
                </a:solidFill>
                <a:latin typeface="Arial" panose="020B0604020202020204" pitchFamily="34" charset="0"/>
                <a:cs typeface="Arial" panose="020B0604020202020204" pitchFamily="34" charset="0"/>
              </a:rPr>
              <a:t>b. Soporte – Servicio interactivo del cliente – sic:</a:t>
            </a:r>
          </a:p>
          <a:p>
            <a:pPr lvl="0"/>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Este servicio tiene un cargo anual sobre el costo del total del proyecto contratado por el cliente, el cual cubre los siguientes servicios: </a:t>
            </a:r>
          </a:p>
          <a:p>
            <a:pPr lvl="0" algn="just"/>
            <a:endParaRPr lang="es-ES_tradnl" sz="1000">
              <a:solidFill>
                <a:schemeClr val="tx1">
                  <a:lumMod val="50000"/>
                  <a:lumOff val="50000"/>
                </a:schemeClr>
              </a:solidFill>
              <a:highlight>
                <a:srgbClr val="FFFF00"/>
              </a:highlight>
              <a:latin typeface="Arial" panose="020B0604020202020204" pitchFamily="34" charset="0"/>
              <a:cs typeface="Arial" panose="020B0604020202020204" pitchFamily="34" charset="0"/>
            </a:endParaRPr>
          </a:p>
          <a:p>
            <a:pPr lvl="0" algn="just"/>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Blip>
                <a:blip r:embed="rId2"/>
              </a:buBlip>
            </a:pPr>
            <a:r>
              <a:rPr lang="es-ES_tradnl" sz="1000" b="1" spc="300">
                <a:solidFill>
                  <a:srgbClr val="00B0F0"/>
                </a:solidFill>
                <a:latin typeface="Arial" panose="020B0604020202020204" pitchFamily="34" charset="0"/>
                <a:cs typeface="Arial" panose="020B0604020202020204" pitchFamily="34" charset="0"/>
              </a:rPr>
              <a:t>ACTUALIZACIONES DE LEY: </a:t>
            </a: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Siesa realizará cualquier cambio que se presente en la solución ERP Siesa Enterprise debido a las actualizaciones de la legislación colombiana,.</a:t>
            </a:r>
          </a:p>
          <a:p>
            <a:pPr lvl="0" algn="just"/>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marL="171450" lvl="0" indent="-171450">
              <a:buBlip>
                <a:blip r:embed="rId2"/>
              </a:buBlip>
            </a:pPr>
            <a:r>
              <a:rPr lang="es-ES_tradnl" sz="1000" b="1" spc="300">
                <a:solidFill>
                  <a:srgbClr val="00B0F0"/>
                </a:solidFill>
                <a:latin typeface="Arial" panose="020B0604020202020204" pitchFamily="34" charset="0"/>
                <a:cs typeface="Arial" panose="020B0604020202020204" pitchFamily="34" charset="0"/>
              </a:rPr>
              <a:t>ACTUALIZACIONES DE NUEVAS VERSIONES:</a:t>
            </a: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Siesa instalará o actualizará el software acordado por este convenio con los cambios, mejoras o nuevas versiones que se realicen al producto durante el año en vigencia, que no impliquen una nueva implementación, cambios de plataforma o lenguajes de programación.</a:t>
            </a:r>
          </a:p>
          <a:p>
            <a:pPr lvl="0" algn="just"/>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marL="171450" indent="-171450">
              <a:buBlip>
                <a:blip r:embed="rId2"/>
              </a:buBlip>
            </a:pPr>
            <a:r>
              <a:rPr lang="es-ES_tradnl" sz="1000" b="1" spc="300">
                <a:solidFill>
                  <a:srgbClr val="00B0F0"/>
                </a:solidFill>
                <a:latin typeface="Arial" panose="020B0604020202020204" pitchFamily="34" charset="0"/>
                <a:cs typeface="Arial" panose="020B0604020202020204" pitchFamily="34" charset="0"/>
              </a:rPr>
              <a:t>CAPACITACIÓN EN EL MANEJO BÁSICO DE ERP SIESA ENTERPRISE:</a:t>
            </a: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Siesa ofrece periódicamente, de forma virtual, seminarios públicos sobre las Suites de la solución ERP Siesa Enterprise. Los cursos particulares adicionales serán cotizados por Siesa. Las capacitaciones le permitirán al cliente afianzar conocimientos, entrenar al personal por efectos de rotación y clarificar conceptos cuando existan nuevas disposiciones.</a:t>
            </a:r>
          </a:p>
          <a:p>
            <a:pPr lvl="0" algn="just"/>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marL="171450" lvl="0" indent="-171450">
              <a:buBlip>
                <a:blip r:embed="rId2"/>
              </a:buBlip>
            </a:pPr>
            <a:r>
              <a:rPr lang="es-ES_tradnl" sz="1000" b="1" spc="300">
                <a:solidFill>
                  <a:srgbClr val="00B0F0"/>
                </a:solidFill>
                <a:latin typeface="Arial" panose="020B0604020202020204" pitchFamily="34" charset="0"/>
                <a:cs typeface="Arial" panose="020B0604020202020204" pitchFamily="34" charset="0"/>
              </a:rPr>
              <a:t>SERVICIO TELEFÓNICO (CONTACT CENTER): </a:t>
            </a: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Siesa prestará atención telefónica a las solicitudes de servicio interactivo del cliente, cuando este lo requiera, a fin de resolver cualquier duda o requerimiento sobre el funcionamiento del programa.</a:t>
            </a:r>
          </a:p>
          <a:p>
            <a:pPr lvl="0" algn="just"/>
            <a:endParaRPr lang="es-ES_tradnl" sz="1000" b="1">
              <a:solidFill>
                <a:schemeClr val="tx1">
                  <a:lumMod val="50000"/>
                  <a:lumOff val="50000"/>
                </a:schemeClr>
              </a:solidFill>
              <a:latin typeface="Arial" panose="020B0604020202020204" pitchFamily="34" charset="0"/>
              <a:cs typeface="Arial" panose="020B0604020202020204" pitchFamily="34" charset="0"/>
            </a:endParaRPr>
          </a:p>
          <a:p>
            <a:pPr lvl="0" algn="just"/>
            <a:r>
              <a:rPr lang="es-ES_tradnl" sz="1200" b="1">
                <a:solidFill>
                  <a:srgbClr val="004B96"/>
                </a:solidFill>
                <a:latin typeface="Arial" panose="020B0604020202020204" pitchFamily="34" charset="0"/>
                <a:cs typeface="Arial" panose="020B0604020202020204" pitchFamily="34" charset="0"/>
              </a:rPr>
              <a:t>Canal telefónico: </a:t>
            </a:r>
            <a:r>
              <a:rPr lang="es-ES_tradnl" sz="1200">
                <a:solidFill>
                  <a:srgbClr val="004B96"/>
                </a:solidFill>
                <a:latin typeface="Arial" panose="020B0604020202020204" pitchFamily="34" charset="0"/>
                <a:cs typeface="Arial" panose="020B0604020202020204" pitchFamily="34" charset="0"/>
              </a:rPr>
              <a:t>(+57) (2) 486 55 95	</a:t>
            </a:r>
          </a:p>
          <a:p>
            <a:pPr lvl="0" algn="just"/>
            <a:r>
              <a:rPr lang="es-ES_tradnl" sz="1200" b="1">
                <a:solidFill>
                  <a:srgbClr val="004B96"/>
                </a:solidFill>
                <a:latin typeface="Arial" panose="020B0604020202020204" pitchFamily="34" charset="0"/>
                <a:cs typeface="Arial" panose="020B0604020202020204" pitchFamily="34" charset="0"/>
              </a:rPr>
              <a:t>Canal móvil – Stand By: </a:t>
            </a:r>
            <a:r>
              <a:rPr lang="es-ES_tradnl" sz="1200">
                <a:solidFill>
                  <a:srgbClr val="004B96"/>
                </a:solidFill>
                <a:latin typeface="Arial" panose="020B0604020202020204" pitchFamily="34" charset="0"/>
                <a:cs typeface="Arial" panose="020B0604020202020204" pitchFamily="34" charset="0"/>
              </a:rPr>
              <a:t>317 642 6952</a:t>
            </a:r>
          </a:p>
          <a:p>
            <a:pPr lvl="0" algn="just"/>
            <a:r>
              <a:rPr lang="es-ES_tradnl" sz="1200">
                <a:solidFill>
                  <a:srgbClr val="004B96"/>
                </a:solidFill>
                <a:latin typeface="Arial" panose="020B0604020202020204" pitchFamily="34" charset="0"/>
                <a:cs typeface="Arial" panose="020B0604020202020204" pitchFamily="34" charset="0"/>
              </a:rPr>
              <a:t>Exclusivo para atención de incidentes críticos </a:t>
            </a:r>
            <a:r>
              <a:rPr lang="es-ES_tradnl" sz="1200" b="1">
                <a:solidFill>
                  <a:srgbClr val="004B96"/>
                </a:solidFill>
                <a:latin typeface="Arial" panose="020B0604020202020204" pitchFamily="34" charset="0"/>
                <a:cs typeface="Arial" panose="020B0604020202020204" pitchFamily="34" charset="0"/>
              </a:rPr>
              <a:t>en horario no laboral </a:t>
            </a:r>
          </a:p>
        </p:txBody>
      </p:sp>
      <p:sp>
        <p:nvSpPr>
          <p:cNvPr id="10" name="TextBox 9">
            <a:extLst>
              <a:ext uri="{FF2B5EF4-FFF2-40B4-BE49-F238E27FC236}">
                <a16:creationId xmlns:a16="http://schemas.microsoft.com/office/drawing/2014/main" id="{3977B40A-BA95-934B-A8C9-DB9DD4A0A020}"/>
              </a:ext>
            </a:extLst>
          </p:cNvPr>
          <p:cNvSpPr txBox="1"/>
          <p:nvPr/>
        </p:nvSpPr>
        <p:spPr>
          <a:xfrm>
            <a:off x="4104952" y="1814931"/>
            <a:ext cx="3278777" cy="5170646"/>
          </a:xfrm>
          <a:prstGeom prst="rect">
            <a:avLst/>
          </a:prstGeom>
          <a:noFill/>
        </p:spPr>
        <p:txBody>
          <a:bodyPr wrap="square" rtlCol="0">
            <a:spAutoFit/>
          </a:bodyPr>
          <a:lstStyle/>
          <a:p>
            <a:pPr marL="171450" indent="-171450" algn="just">
              <a:buBlip>
                <a:blip r:embed="rId2"/>
              </a:buBlip>
            </a:pPr>
            <a:r>
              <a:rPr lang="es-ES_tradnl" sz="1000" b="1" spc="300">
                <a:solidFill>
                  <a:srgbClr val="00B0F0"/>
                </a:solidFill>
                <a:latin typeface="Arial" panose="020B0604020202020204" pitchFamily="34" charset="0"/>
                <a:cs typeface="Arial" panose="020B0604020202020204" pitchFamily="34" charset="0"/>
              </a:rPr>
              <a:t>ACCESO REMOTO: </a:t>
            </a: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Siesa se obliga a mantener a disposición del cliente el servicio por acceso remoto, quien debe poseer al menos una estación con Windows 2008 o XP PRO, Procesador superior a 1200 MHz, 2 de RAM o superior, canal de comunicaciones de banda ancha, conexión LAN con el servidor o equipo donde tenga instalado la solución ERP Siesa Enterprise, línea telefónica apta y el software de comunicación acorde con el trabajado por Siesa.</a:t>
            </a:r>
          </a:p>
          <a:p>
            <a:pPr lvl="0" algn="just"/>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Blip>
                <a:blip r:embed="rId2"/>
              </a:buBlip>
            </a:pPr>
            <a:r>
              <a:rPr lang="es-ES_tradnl" sz="1000" b="1" spc="300">
                <a:solidFill>
                  <a:srgbClr val="00B0F0"/>
                </a:solidFill>
                <a:latin typeface="Arial" panose="020B0604020202020204" pitchFamily="34" charset="0"/>
                <a:cs typeface="Arial" panose="020B0604020202020204" pitchFamily="34" charset="0"/>
              </a:rPr>
              <a:t>SERVICIO 7X24:</a:t>
            </a: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El objetivo de este servicio es atender con mayor prontitud los casos críticos en los siguientes horarios: De lunes a viernes de 6:00p.m. a 7:00a.m. Sábados, Domingos y Festivos 24 horas.</a:t>
            </a:r>
          </a:p>
          <a:p>
            <a:pPr lvl="0" algn="just"/>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La línea de Help Desk realiza un seguimiento del grado de satisfacción de nuestros clientes, tomando acciones en forma rápida para el mejoramiento de nuestros productos.</a:t>
            </a:r>
          </a:p>
          <a:p>
            <a:pPr lvl="0" algn="just"/>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marL="171450" indent="-171450" algn="just">
              <a:buBlip>
                <a:blip r:embed="rId2"/>
              </a:buBlip>
            </a:pPr>
            <a:r>
              <a:rPr lang="es-ES_tradnl" sz="1000" b="1" spc="300">
                <a:solidFill>
                  <a:srgbClr val="00B0F0"/>
                </a:solidFill>
                <a:latin typeface="Arial" panose="020B0604020202020204" pitchFamily="34" charset="0"/>
                <a:cs typeface="Arial" panose="020B0604020202020204" pitchFamily="34" charset="0"/>
              </a:rPr>
              <a:t>SOPORTE-ON-LINE:</a:t>
            </a:r>
          </a:p>
          <a:p>
            <a:pPr lvl="0" algn="just"/>
            <a:r>
              <a:rPr lang="es-ES_tradnl" sz="1000">
                <a:solidFill>
                  <a:schemeClr val="tx1">
                    <a:lumMod val="50000"/>
                    <a:lumOff val="50000"/>
                  </a:schemeClr>
                </a:solidFill>
                <a:latin typeface="Arial" panose="020B0604020202020204" pitchFamily="34" charset="0"/>
                <a:cs typeface="Arial" panose="020B0604020202020204" pitchFamily="34" charset="0"/>
              </a:rPr>
              <a:t>Siesa ha creado un canal digital www.siesacustomersupport.com  especializado para atender las incidencias, quejas, reclamos y realizar seguimiento a tickets, así:</a:t>
            </a:r>
          </a:p>
          <a:p>
            <a:pPr lvl="0" algn="just"/>
            <a:endParaRPr lang="es-ES_tradnl" sz="1000">
              <a:solidFill>
                <a:schemeClr val="tx1">
                  <a:lumMod val="50000"/>
                  <a:lumOff val="50000"/>
                </a:schemeClr>
              </a:solidFill>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ES_tradnl" sz="1000" b="1">
                <a:solidFill>
                  <a:schemeClr val="tx1">
                    <a:lumMod val="50000"/>
                    <a:lumOff val="50000"/>
                  </a:schemeClr>
                </a:solidFill>
                <a:latin typeface="Arial" panose="020B0604020202020204" pitchFamily="34" charset="0"/>
                <a:cs typeface="Arial" panose="020B0604020202020204" pitchFamily="34" charset="0"/>
              </a:rPr>
              <a:t>Solicitud de Servicios – Ticket Web</a:t>
            </a:r>
          </a:p>
          <a:p>
            <a:pPr marL="171450" lvl="0" indent="-171450" algn="just">
              <a:buFont typeface="Arial" panose="020B0604020202020204" pitchFamily="34" charset="0"/>
              <a:buChar char="•"/>
            </a:pPr>
            <a:r>
              <a:rPr lang="es-ES_tradnl" sz="1000" b="1">
                <a:solidFill>
                  <a:schemeClr val="tx1">
                    <a:lumMod val="50000"/>
                    <a:lumOff val="50000"/>
                  </a:schemeClr>
                </a:solidFill>
                <a:latin typeface="Arial" panose="020B0604020202020204" pitchFamily="34" charset="0"/>
                <a:cs typeface="Arial" panose="020B0604020202020204" pitchFamily="34" charset="0"/>
              </a:rPr>
              <a:t>Consulta y Gestión de tickets</a:t>
            </a:r>
          </a:p>
          <a:p>
            <a:pPr marL="171450" lvl="0" indent="-171450" algn="just">
              <a:buFont typeface="Arial" panose="020B0604020202020204" pitchFamily="34" charset="0"/>
              <a:buChar char="•"/>
            </a:pPr>
            <a:r>
              <a:rPr lang="es-ES_tradnl" sz="1000" b="1">
                <a:solidFill>
                  <a:schemeClr val="tx1">
                    <a:lumMod val="50000"/>
                    <a:lumOff val="50000"/>
                  </a:schemeClr>
                </a:solidFill>
                <a:latin typeface="Arial" panose="020B0604020202020204" pitchFamily="34" charset="0"/>
                <a:cs typeface="Arial" panose="020B0604020202020204" pitchFamily="34" charset="0"/>
              </a:rPr>
              <a:t>Perfil del Cliente: líderes, derechos y deberes.</a:t>
            </a:r>
          </a:p>
          <a:p>
            <a:pPr marL="171450" lvl="0" indent="-171450" algn="just">
              <a:buFont typeface="Arial" panose="020B0604020202020204" pitchFamily="34" charset="0"/>
              <a:buChar char="•"/>
            </a:pPr>
            <a:r>
              <a:rPr lang="es-ES_tradnl" sz="1000" b="1">
                <a:solidFill>
                  <a:schemeClr val="tx1">
                    <a:lumMod val="50000"/>
                    <a:lumOff val="50000"/>
                  </a:schemeClr>
                </a:solidFill>
                <a:latin typeface="Arial" panose="020B0604020202020204" pitchFamily="34" charset="0"/>
                <a:cs typeface="Arial" panose="020B0604020202020204" pitchFamily="34" charset="0"/>
              </a:rPr>
              <a:t>Consulta OP’s</a:t>
            </a:r>
          </a:p>
          <a:p>
            <a:pPr marL="171450" lvl="0" indent="-171450" algn="just">
              <a:buFont typeface="Arial" panose="020B0604020202020204" pitchFamily="34" charset="0"/>
              <a:buChar char="•"/>
            </a:pPr>
            <a:r>
              <a:rPr lang="es-ES_tradnl" sz="1000" b="1">
                <a:solidFill>
                  <a:schemeClr val="tx1">
                    <a:lumMod val="50000"/>
                    <a:lumOff val="50000"/>
                  </a:schemeClr>
                </a:solidFill>
                <a:latin typeface="Arial" panose="020B0604020202020204" pitchFamily="34" charset="0"/>
                <a:cs typeface="Arial" panose="020B0604020202020204" pitchFamily="34" charset="0"/>
              </a:rPr>
              <a:t>Soporte Chat</a:t>
            </a:r>
          </a:p>
        </p:txBody>
      </p:sp>
      <p:sp>
        <p:nvSpPr>
          <p:cNvPr id="2" name="Slide Number Placeholder 1">
            <a:extLst>
              <a:ext uri="{FF2B5EF4-FFF2-40B4-BE49-F238E27FC236}">
                <a16:creationId xmlns:a16="http://schemas.microsoft.com/office/drawing/2014/main" id="{A10CF853-F8D7-B444-9ECE-0F7BDC32740B}"/>
              </a:ext>
            </a:extLst>
          </p:cNvPr>
          <p:cNvSpPr>
            <a:spLocks noGrp="1"/>
          </p:cNvSpPr>
          <p:nvPr>
            <p:ph type="sldNum" sz="quarter" idx="12"/>
          </p:nvPr>
        </p:nvSpPr>
        <p:spPr/>
        <p:txBody>
          <a:bodyPr/>
          <a:lstStyle/>
          <a:p>
            <a:fld id="{D7F1FDA5-5F8B-2D42-9A26-A2C7BB1C0243}" type="slidenum">
              <a:rPr lang="en-US" smtClean="0"/>
              <a:t>9</a:t>
            </a:fld>
            <a:endParaRPr lang="en-US"/>
          </a:p>
        </p:txBody>
      </p:sp>
      <p:pic>
        <p:nvPicPr>
          <p:cNvPr id="11" name="Picture 10">
            <a:extLst>
              <a:ext uri="{FF2B5EF4-FFF2-40B4-BE49-F238E27FC236}">
                <a16:creationId xmlns:a16="http://schemas.microsoft.com/office/drawing/2014/main" id="{14C90881-5DD2-8149-AE4A-460EE6D9ED93}"/>
              </a:ext>
            </a:extLst>
          </p:cNvPr>
          <p:cNvPicPr>
            <a:picLocks noChangeAspect="1"/>
          </p:cNvPicPr>
          <p:nvPr/>
        </p:nvPicPr>
        <p:blipFill>
          <a:blip r:embed="rId3"/>
          <a:stretch>
            <a:fillRect/>
          </a:stretch>
        </p:blipFill>
        <p:spPr>
          <a:xfrm>
            <a:off x="6187766" y="391827"/>
            <a:ext cx="1292905" cy="562702"/>
          </a:xfrm>
          <a:prstGeom prst="rect">
            <a:avLst/>
          </a:prstGeom>
        </p:spPr>
      </p:pic>
    </p:spTree>
    <p:extLst>
      <p:ext uri="{BB962C8B-B14F-4D97-AF65-F5344CB8AC3E}">
        <p14:creationId xmlns:p14="http://schemas.microsoft.com/office/powerpoint/2010/main" val="26079649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16326</TotalTime>
  <Words>8499</Words>
  <Application>Microsoft Macintosh PowerPoint</Application>
  <PresentationFormat>Personalizado</PresentationFormat>
  <Paragraphs>1100</Paragraphs>
  <Slides>26</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Avenir Roman</vt:lpstr>
      <vt:lpstr>Calibri</vt:lpstr>
      <vt:lpstr>Calibri Light</vt:lpstr>
      <vt:lpstr>Courier New</vt:lpstr>
      <vt:lpstr>Roboto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Reina</dc:creator>
  <cp:lastModifiedBy>Vanessa Haddad</cp:lastModifiedBy>
  <cp:revision>112</cp:revision>
  <dcterms:created xsi:type="dcterms:W3CDTF">2019-06-11T03:56:01Z</dcterms:created>
  <dcterms:modified xsi:type="dcterms:W3CDTF">2020-02-17T16:50:40Z</dcterms:modified>
</cp:coreProperties>
</file>