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2"/>
  </p:notesMasterIdLst>
  <p:sldIdLst>
    <p:sldId id="28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4CD"/>
    <a:srgbClr val="004B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43"/>
    <p:restoredTop sz="94694"/>
  </p:normalViewPr>
  <p:slideViewPr>
    <p:cSldViewPr snapToGrid="0" snapToObjects="1">
      <p:cViewPr varScale="1">
        <p:scale>
          <a:sx n="74" d="100"/>
          <a:sy n="74" d="100"/>
        </p:scale>
        <p:origin x="20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6BAD5-B1A0-DF4F-9720-396029AC544B}" type="datetimeFigureOut">
              <a:rPr lang="en-US" smtClean="0"/>
              <a:t>2/14/20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CB71D-D1BE-DF43-8F79-C56A32AE2A0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4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F93E-C5AC-9842-8F92-F01A02F03165}" type="datetime1">
              <a:rPr lang="en-US" smtClean="0"/>
              <a:t>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FDA5-5F8B-2D42-9A26-A2C7BB1C02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55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71FC-B14A-7A40-AC67-E34496578AB7}" type="datetime1">
              <a:rPr lang="en-US" smtClean="0"/>
              <a:t>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FDA5-5F8B-2D42-9A26-A2C7BB1C02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84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3AC5-CB52-0046-B33A-8898E526CBED}" type="datetime1">
              <a:rPr lang="en-US" smtClean="0"/>
              <a:t>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FDA5-5F8B-2D42-9A26-A2C7BB1C02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5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E761-FB8B-2541-9C2A-D2D727981B2C}" type="datetime1">
              <a:rPr lang="en-US" smtClean="0"/>
              <a:t>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FDA5-5F8B-2D42-9A26-A2C7BB1C02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2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51A0-C2C8-1443-9607-35277FB225B0}" type="datetime1">
              <a:rPr lang="en-US" smtClean="0"/>
              <a:t>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FDA5-5F8B-2D42-9A26-A2C7BB1C02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46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7EA9-ADA8-164B-852C-54A87CD795F9}" type="datetime1">
              <a:rPr lang="en-US" smtClean="0"/>
              <a:t>2/14/20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FDA5-5F8B-2D42-9A26-A2C7BB1C02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3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1B2F-EEFE-7B41-BD24-6371ADB2C266}" type="datetime1">
              <a:rPr lang="en-US" smtClean="0"/>
              <a:t>2/14/20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FDA5-5F8B-2D42-9A26-A2C7BB1C02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34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5464-A904-0847-87DD-4677DF36D1C1}" type="datetime1">
              <a:rPr lang="en-US" smtClean="0"/>
              <a:t>2/14/20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FDA5-5F8B-2D42-9A26-A2C7BB1C02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93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0F59-C2CD-EA45-9929-668C5AC75F0A}" type="datetime1">
              <a:rPr lang="en-US" smtClean="0"/>
              <a:t>2/14/20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FDA5-5F8B-2D42-9A26-A2C7BB1C02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15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62AD-9411-3945-843A-3F3FF55CC9D6}" type="datetime1">
              <a:rPr lang="en-US" smtClean="0"/>
              <a:t>2/14/20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FDA5-5F8B-2D42-9A26-A2C7BB1C02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78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987A-C7E5-FF45-9D52-7A28024D3EEC}" type="datetime1">
              <a:rPr lang="en-US" smtClean="0"/>
              <a:t>2/14/20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FDA5-5F8B-2D42-9A26-A2C7BB1C02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4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1043B-9449-F442-8F26-6EC46E8E66D3}" type="datetime1">
              <a:rPr lang="en-US" smtClean="0"/>
              <a:t>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1FDA5-5F8B-2D42-9A26-A2C7BB1C02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7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correo@siesa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wearing a hat&#10;&#10;Description automatically generated">
            <a:extLst>
              <a:ext uri="{FF2B5EF4-FFF2-40B4-BE49-F238E27FC236}">
                <a16:creationId xmlns:a16="http://schemas.microsoft.com/office/drawing/2014/main" id="{34BFC00F-413F-FA4A-BAE2-24F7C13864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77" t="584" b="23856"/>
          <a:stretch/>
        </p:blipFill>
        <p:spPr>
          <a:xfrm>
            <a:off x="0" y="-38631"/>
            <a:ext cx="7772400" cy="912982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405E4A1-5D93-9E49-8587-52EBA0D0784A}"/>
              </a:ext>
            </a:extLst>
          </p:cNvPr>
          <p:cNvSpPr/>
          <p:nvPr/>
        </p:nvSpPr>
        <p:spPr>
          <a:xfrm>
            <a:off x="0" y="8075476"/>
            <a:ext cx="7772400" cy="1978429"/>
          </a:xfrm>
          <a:prstGeom prst="rect">
            <a:avLst/>
          </a:prstGeom>
          <a:solidFill>
            <a:srgbClr val="004B96"/>
          </a:solidFill>
          <a:ln>
            <a:solidFill>
              <a:srgbClr val="004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0FF2FE1-BB55-254E-B05A-608778B96C4A}"/>
              </a:ext>
            </a:extLst>
          </p:cNvPr>
          <p:cNvSpPr txBox="1">
            <a:spLocks/>
          </p:cNvSpPr>
          <p:nvPr/>
        </p:nvSpPr>
        <p:spPr>
          <a:xfrm>
            <a:off x="360431" y="8360370"/>
            <a:ext cx="4885477" cy="808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4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Propuesta SG-SST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EFDD60DC-0844-894B-A256-5E4E97F7F164}"/>
              </a:ext>
            </a:extLst>
          </p:cNvPr>
          <p:cNvSpPr txBox="1">
            <a:spLocks/>
          </p:cNvSpPr>
          <p:nvPr/>
        </p:nvSpPr>
        <p:spPr>
          <a:xfrm>
            <a:off x="360431" y="9029043"/>
            <a:ext cx="4772659" cy="4735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94310" indent="-19431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Char char="•"/>
              <a:defRPr sz="2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Sistema Seguridad y Salud en el Trabajo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552E4F-504B-9147-9DF7-B5E18A9BB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177" y="2690679"/>
            <a:ext cx="3416531" cy="213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42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411CC4-9DF9-844A-9363-D3051F304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FDA5-5F8B-2D42-9A26-A2C7BB1C0243}" type="slidenum">
              <a:rPr lang="en-US" smtClean="0"/>
              <a:t>10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995F71-B65B-A243-9279-1055F7DADB8A}"/>
              </a:ext>
            </a:extLst>
          </p:cNvPr>
          <p:cNvCxnSpPr>
            <a:cxnSpLocks/>
          </p:cNvCxnSpPr>
          <p:nvPr/>
        </p:nvCxnSpPr>
        <p:spPr>
          <a:xfrm flipV="1">
            <a:off x="529239" y="1751501"/>
            <a:ext cx="6707571" cy="1"/>
          </a:xfrm>
          <a:prstGeom prst="line">
            <a:avLst/>
          </a:prstGeom>
          <a:ln w="6350">
            <a:solidFill>
              <a:srgbClr val="004B9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ítulo 1">
            <a:extLst>
              <a:ext uri="{FF2B5EF4-FFF2-40B4-BE49-F238E27FC236}">
                <a16:creationId xmlns:a16="http://schemas.microsoft.com/office/drawing/2014/main" id="{AED4D041-57C3-594C-ADFD-2685730A266A}"/>
              </a:ext>
            </a:extLst>
          </p:cNvPr>
          <p:cNvSpPr txBox="1">
            <a:spLocks/>
          </p:cNvSpPr>
          <p:nvPr/>
        </p:nvSpPr>
        <p:spPr>
          <a:xfrm>
            <a:off x="560649" y="794087"/>
            <a:ext cx="3660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b="1" spc="300">
                <a:solidFill>
                  <a:srgbClr val="004B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CARACTERÍSTICAS DE LA PROPUESTA</a:t>
            </a:r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59D0F3CC-3F14-B449-AF5A-EF33F3521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493" y="2196665"/>
            <a:ext cx="6156768" cy="3212712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buClr>
                <a:srgbClr val="2D71EA"/>
              </a:buClr>
              <a:buSzPct val="150000"/>
            </a:pPr>
            <a:r>
              <a:rPr lang="es-ES_tradnl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Los valores anteriores no incluyen el valor del IVA (19%).</a:t>
            </a:r>
            <a:endParaRPr lang="en-CO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buClr>
                <a:srgbClr val="2D71EA"/>
              </a:buClr>
              <a:buSzPct val="150000"/>
            </a:pPr>
            <a:r>
              <a:rPr lang="es-ES_tradnl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Para efectos de facturación, el valor del dólar se liquidará a la tasa representativa del respectivo día del pedido u orden de compra.</a:t>
            </a:r>
            <a:endParaRPr lang="en-CO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buClr>
                <a:srgbClr val="2D71EA"/>
              </a:buClr>
              <a:buSzPct val="150000"/>
            </a:pPr>
            <a:r>
              <a:rPr lang="es-ES_tradnl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El horario y fechas se programaran en común acuerdo entre las partes, con anticipación mínima de 15 días, teniendo en cuenta un mínimo de 4 horas al contratar una sesión o visita.</a:t>
            </a:r>
            <a:endParaRPr lang="en-CO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buClr>
                <a:srgbClr val="2D71EA"/>
              </a:buClr>
              <a:buSzPct val="150000"/>
            </a:pPr>
            <a:r>
              <a:rPr lang="es-ES_tradnl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Los clientes ubicados fuera del perímetro urbano de Cali y Bogotá deben asumir los costos de viáticos (tiquetes, hotel y alimentación) del consultor asignado para la capacitación en el manejo de la herramienta. </a:t>
            </a:r>
            <a:endParaRPr lang="en-CO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buClr>
                <a:srgbClr val="2D71EA"/>
              </a:buClr>
              <a:buSzPct val="150000"/>
            </a:pPr>
            <a:r>
              <a:rPr lang="es-ES_tradnl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Las horas contratadas tienen una vigencia de consumo de tres meses. </a:t>
            </a:r>
            <a:endParaRPr lang="en-CO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2D71EA"/>
              </a:buClr>
              <a:buSzPct val="150000"/>
            </a:pPr>
            <a:endParaRPr lang="es-CO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43BBD0-D634-704B-AEB0-CB18502B966D}"/>
              </a:ext>
            </a:extLst>
          </p:cNvPr>
          <p:cNvSpPr/>
          <p:nvPr/>
        </p:nvSpPr>
        <p:spPr>
          <a:xfrm>
            <a:off x="835024" y="894274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Copyright © 2019 Siesa. </a:t>
            </a:r>
            <a:endParaRPr lang="en-CO" sz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E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Todos los Derechos Reservados.</a:t>
            </a:r>
            <a:endParaRPr lang="en-CO" sz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027CAB-65CE-AB42-B9BB-CBE7082E21D5}"/>
              </a:ext>
            </a:extLst>
          </p:cNvPr>
          <p:cNvSpPr/>
          <p:nvPr/>
        </p:nvSpPr>
        <p:spPr>
          <a:xfrm>
            <a:off x="1039493" y="602350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spcBef>
                <a:spcPts val="20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s-ES_tradnl" sz="1100" b="1" dirty="0">
                <a:solidFill>
                  <a:srgbClr val="004B9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*Vigencia de la propuesta: </a:t>
            </a:r>
            <a:r>
              <a:rPr lang="es-ES_tradnl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15 días, en caso de no ser aprobada durante este tiempo se entenderá que debe ser rechazada por vencimiento de términos.</a:t>
            </a:r>
            <a:endParaRPr lang="en-CO" sz="1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BEBA29-983F-F849-B1F0-8B67DECF59BC}"/>
              </a:ext>
            </a:extLst>
          </p:cNvPr>
          <p:cNvSpPr/>
          <p:nvPr/>
        </p:nvSpPr>
        <p:spPr>
          <a:xfrm>
            <a:off x="816964" y="7569271"/>
            <a:ext cx="28225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_tradnl" dirty="0">
                <a:solidFill>
                  <a:srgbClr val="004B96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Condiciones Comerciales</a:t>
            </a:r>
            <a:endParaRPr lang="en-CO" dirty="0">
              <a:solidFill>
                <a:srgbClr val="004B96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ES_tradnl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Forma de pago: </a:t>
            </a:r>
            <a:r>
              <a:rPr lang="es-ES_tradnl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Contado.</a:t>
            </a:r>
            <a:endParaRPr lang="en-CO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ES_tradnl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*</a:t>
            </a:r>
            <a:r>
              <a:rPr lang="es-ES_tradnl" sz="1200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Después de aprobado se procede a programar el consultor.</a:t>
            </a:r>
            <a:endParaRPr lang="en-CO" sz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4FBA4A2-1ECD-904E-B498-C92DBB34D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408" y="681262"/>
            <a:ext cx="1623600" cy="49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56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4EAD90A-C933-BB46-B7B5-23A554FBCD6B}"/>
              </a:ext>
            </a:extLst>
          </p:cNvPr>
          <p:cNvSpPr/>
          <p:nvPr/>
        </p:nvSpPr>
        <p:spPr>
          <a:xfrm>
            <a:off x="0" y="7683885"/>
            <a:ext cx="7772400" cy="23745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AA0166-7BA2-A647-AB28-DCF7A7BB4F69}"/>
              </a:ext>
            </a:extLst>
          </p:cNvPr>
          <p:cNvCxnSpPr>
            <a:cxnSpLocks/>
          </p:cNvCxnSpPr>
          <p:nvPr/>
        </p:nvCxnSpPr>
        <p:spPr>
          <a:xfrm flipV="1">
            <a:off x="725963" y="8357442"/>
            <a:ext cx="3435015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C95E6E-3FC5-9247-9ED4-A203F43C6841}"/>
              </a:ext>
            </a:extLst>
          </p:cNvPr>
          <p:cNvCxnSpPr>
            <a:cxnSpLocks/>
          </p:cNvCxnSpPr>
          <p:nvPr/>
        </p:nvCxnSpPr>
        <p:spPr>
          <a:xfrm flipV="1">
            <a:off x="529239" y="1380213"/>
            <a:ext cx="6707571" cy="1"/>
          </a:xfrm>
          <a:prstGeom prst="line">
            <a:avLst/>
          </a:prstGeom>
          <a:ln w="6350">
            <a:solidFill>
              <a:srgbClr val="004B9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2DA6EA5-3444-604A-99F1-9D8B01C50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FDA5-5F8B-2D42-9A26-A2C7BB1C0243}" type="slidenum">
              <a:rPr lang="en-US" smtClean="0"/>
              <a:t>2</a:t>
            </a:fld>
            <a:endParaRPr lang="en-US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28BB4522-CB69-A04B-9698-8EAE3CA42439}"/>
              </a:ext>
            </a:extLst>
          </p:cNvPr>
          <p:cNvSpPr txBox="1">
            <a:spLocks/>
          </p:cNvSpPr>
          <p:nvPr/>
        </p:nvSpPr>
        <p:spPr>
          <a:xfrm>
            <a:off x="688944" y="2452850"/>
            <a:ext cx="3147015" cy="11519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800" dirty="0">
                <a:solidFill>
                  <a:srgbClr val="004B96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Señores:</a:t>
            </a:r>
            <a:br>
              <a:rPr lang="es-CO" sz="1800" dirty="0">
                <a:solidFill>
                  <a:srgbClr val="004B96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r>
              <a:rPr lang="es-CO" sz="1800" dirty="0">
                <a:solidFill>
                  <a:srgbClr val="004B96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EMPRESA CLIENTE</a:t>
            </a:r>
            <a:br>
              <a:rPr lang="en-CO" sz="1800" dirty="0">
                <a:solidFill>
                  <a:srgbClr val="004B96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r>
              <a:rPr lang="es-ES" sz="1800" dirty="0">
                <a:solidFill>
                  <a:srgbClr val="004B96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La Ciudad.</a:t>
            </a:r>
            <a:endParaRPr lang="en-CO" sz="1800" dirty="0">
              <a:solidFill>
                <a:srgbClr val="004B96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9A8F0D75-5370-1B41-ACF3-ADAC941E2352}"/>
              </a:ext>
            </a:extLst>
          </p:cNvPr>
          <p:cNvSpPr txBox="1">
            <a:spLocks/>
          </p:cNvSpPr>
          <p:nvPr/>
        </p:nvSpPr>
        <p:spPr>
          <a:xfrm>
            <a:off x="637648" y="3963207"/>
            <a:ext cx="6226290" cy="3410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Cordial Saludo.</a:t>
            </a:r>
            <a:endParaRPr lang="en-CO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 </a:t>
            </a:r>
            <a:endParaRPr lang="en-CO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Como respuesta a su amable solicitud, a continuación, presentamos nuestra propuesta para los requerimientos de capacitación en la solución Sistema Seguridad y Salud en el Trabajo.</a:t>
            </a:r>
            <a:endParaRPr lang="en-CO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Siesa por más de 39 años ha venido apoyando el crecimiento de las empresas colombianas y cuenta con una amplia experiencia en el mercado de diferentes sectores como Financiero, Comercial, Construcción, Servicios, Minería, Industrial, Agrícola y Educación, asumiendo un importante liderazgo en el mercado Nacional y de la región Andina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ct val="100000"/>
              </a:lnSpc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Sin otro en particular y seguros de poder responderles a la confianza depositada por ustedes en nuestra compañía, quedamos pendientes de una pronta respuesta.</a:t>
            </a:r>
            <a:endParaRPr lang="en-CO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en-CO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CA6B3F-291E-6046-A6C4-356B71584A33}"/>
              </a:ext>
            </a:extLst>
          </p:cNvPr>
          <p:cNvSpPr/>
          <p:nvPr/>
        </p:nvSpPr>
        <p:spPr>
          <a:xfrm>
            <a:off x="688944" y="1748278"/>
            <a:ext cx="32496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Santiago de Cali, Julio 4 de 2020.</a:t>
            </a:r>
            <a:endParaRPr lang="en-CO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642AE6-D8A1-ED4D-8501-87EA6D2C5988}"/>
              </a:ext>
            </a:extLst>
          </p:cNvPr>
          <p:cNvSpPr/>
          <p:nvPr/>
        </p:nvSpPr>
        <p:spPr>
          <a:xfrm>
            <a:off x="676088" y="8423754"/>
            <a:ext cx="3137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dirty="0">
                <a:solidFill>
                  <a:srgbClr val="004B9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NOMBRE DEL EJECUTIVO</a:t>
            </a:r>
          </a:p>
          <a:p>
            <a:pPr algn="just">
              <a:spcAft>
                <a:spcPts val="0"/>
              </a:spcAft>
            </a:pPr>
            <a:r>
              <a:rPr lang="es-ES" dirty="0">
                <a:solidFill>
                  <a:srgbClr val="004B9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Ejecutiva Comercial.</a:t>
            </a:r>
            <a:endParaRPr lang="es-ES" dirty="0">
              <a:solidFill>
                <a:srgbClr val="004B96"/>
              </a:solidFill>
              <a:latin typeface="Roboto Light" panose="02000000000000000000" pitchFamily="2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dirty="0">
                <a:solidFill>
                  <a:srgbClr val="004B9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correo@siesa.com</a:t>
            </a:r>
            <a:endParaRPr lang="en-CO" dirty="0">
              <a:solidFill>
                <a:srgbClr val="004B96"/>
              </a:solidFill>
              <a:latin typeface="Roboto Light" panose="02000000000000000000" pitchFamily="2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  <a:p>
            <a:r>
              <a:rPr lang="es-ES" dirty="0">
                <a:solidFill>
                  <a:srgbClr val="004B96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310 1111111</a:t>
            </a:r>
            <a:endParaRPr lang="en-CO" dirty="0">
              <a:solidFill>
                <a:srgbClr val="004B96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B267BC-1704-3145-87A1-90F46B576D49}"/>
              </a:ext>
            </a:extLst>
          </p:cNvPr>
          <p:cNvSpPr/>
          <p:nvPr/>
        </p:nvSpPr>
        <p:spPr>
          <a:xfrm>
            <a:off x="676088" y="7943237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4B9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Cordialmente, </a:t>
            </a:r>
            <a:endParaRPr lang="en-CO" b="1" dirty="0">
              <a:solidFill>
                <a:srgbClr val="004B9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D1BD4BC-138D-4343-84D6-0C1C8A963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210" y="702271"/>
            <a:ext cx="1623600" cy="49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80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C95E6E-3FC5-9247-9ED4-A203F43C6841}"/>
              </a:ext>
            </a:extLst>
          </p:cNvPr>
          <p:cNvCxnSpPr>
            <a:cxnSpLocks/>
          </p:cNvCxnSpPr>
          <p:nvPr/>
        </p:nvCxnSpPr>
        <p:spPr>
          <a:xfrm flipV="1">
            <a:off x="529239" y="1843084"/>
            <a:ext cx="6707571" cy="1"/>
          </a:xfrm>
          <a:prstGeom prst="line">
            <a:avLst/>
          </a:prstGeom>
          <a:ln w="6350">
            <a:solidFill>
              <a:srgbClr val="004B9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76944A-7647-AA41-AE35-D1EF0CDED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FDA5-5F8B-2D42-9A26-A2C7BB1C0243}" type="slidenum">
              <a:rPr lang="en-US" smtClean="0"/>
              <a:t>3</a:t>
            </a:fld>
            <a:endParaRPr lang="en-U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1AAB172-2C9D-604D-A189-7C22A35E9E82}"/>
              </a:ext>
            </a:extLst>
          </p:cNvPr>
          <p:cNvSpPr txBox="1">
            <a:spLocks/>
          </p:cNvSpPr>
          <p:nvPr/>
        </p:nvSpPr>
        <p:spPr>
          <a:xfrm>
            <a:off x="529239" y="812943"/>
            <a:ext cx="3895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b="1" spc="300">
                <a:solidFill>
                  <a:srgbClr val="004B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CARACTERÍSTICAS GENERALES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9793BE-BB99-944C-BFB9-F2F62A334020}"/>
              </a:ext>
            </a:extLst>
          </p:cNvPr>
          <p:cNvSpPr/>
          <p:nvPr/>
        </p:nvSpPr>
        <p:spPr>
          <a:xfrm>
            <a:off x="987354" y="2217848"/>
            <a:ext cx="5180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O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Cumplimiento de acuerdo a las normas relacionadas con SG-SST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CA23A72-120F-944F-B105-014FF233D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186" y="2315242"/>
            <a:ext cx="153308" cy="14324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9B201D0-23F2-6F41-889D-B6A809A2370A}"/>
              </a:ext>
            </a:extLst>
          </p:cNvPr>
          <p:cNvSpPr/>
          <p:nvPr/>
        </p:nvSpPr>
        <p:spPr>
          <a:xfrm>
            <a:off x="1039494" y="2703778"/>
            <a:ext cx="29128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1031A7"/>
              </a:buClr>
              <a:buFont typeface="Arial" panose="020B0604020202020204" pitchFamily="34" charset="0"/>
              <a:buChar char="•"/>
            </a:pPr>
            <a:r>
              <a:rPr lang="en-CO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Decreto 1072</a:t>
            </a:r>
          </a:p>
          <a:p>
            <a:pPr marL="285750" indent="-285750">
              <a:buClr>
                <a:srgbClr val="1031A7"/>
              </a:buClr>
              <a:buFont typeface="Arial" panose="020B0604020202020204" pitchFamily="34" charset="0"/>
              <a:buChar char="•"/>
            </a:pPr>
            <a:r>
              <a:rPr lang="en-CO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Resolución 0312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1BCE86-891B-DD4B-A72D-2C6902E6B264}"/>
              </a:ext>
            </a:extLst>
          </p:cNvPr>
          <p:cNvSpPr/>
          <p:nvPr/>
        </p:nvSpPr>
        <p:spPr>
          <a:xfrm>
            <a:off x="987354" y="3369662"/>
            <a:ext cx="50232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Cumplimiento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de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acuerdo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a las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normas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técnicas</a:t>
            </a:r>
            <a:endParaRPr lang="en-CO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52AC7B0-B7A3-0445-9D78-715407DFE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186" y="3481949"/>
            <a:ext cx="153308" cy="14324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7BE3EBB-C564-414D-A023-95D935ADB697}"/>
              </a:ext>
            </a:extLst>
          </p:cNvPr>
          <p:cNvSpPr/>
          <p:nvPr/>
        </p:nvSpPr>
        <p:spPr>
          <a:xfrm>
            <a:off x="1039494" y="3686218"/>
            <a:ext cx="5919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1031A7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GTC45 –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Matriz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peligros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Clr>
                <a:srgbClr val="1031A7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NTC3701 –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Análisis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y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estadísticas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accidentes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trabajo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739686-CC79-594D-B245-251E9241C5C3}"/>
              </a:ext>
            </a:extLst>
          </p:cNvPr>
          <p:cNvSpPr/>
          <p:nvPr/>
        </p:nvSpPr>
        <p:spPr>
          <a:xfrm>
            <a:off x="987354" y="4412105"/>
            <a:ext cx="5919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Generación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de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indicadores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de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gestión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de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acuerdo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al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Decreto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1072 de 2015: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Estructura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proceso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y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resultado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  <a:endParaRPr lang="en-CO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8F418CC-5184-424D-85A1-E3EB0DA99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186" y="4495892"/>
            <a:ext cx="153308" cy="14324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CDDE1EE-8DCD-D94A-8B37-B8E0D9DE61F1}"/>
              </a:ext>
            </a:extLst>
          </p:cNvPr>
          <p:cNvSpPr/>
          <p:nvPr/>
        </p:nvSpPr>
        <p:spPr>
          <a:xfrm>
            <a:off x="987354" y="5096509"/>
            <a:ext cx="42073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Generación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de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reportes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personalizados</a:t>
            </a:r>
            <a:endParaRPr lang="en-CO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6088092-0019-7E4E-8AE8-6817A1C6D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186" y="5180296"/>
            <a:ext cx="153308" cy="14324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E3567FC-1D11-0F4B-B210-60F3F334F828}"/>
              </a:ext>
            </a:extLst>
          </p:cNvPr>
          <p:cNvSpPr txBox="1"/>
          <p:nvPr/>
        </p:nvSpPr>
        <p:spPr>
          <a:xfrm>
            <a:off x="987354" y="5387372"/>
            <a:ext cx="60325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DBC57"/>
              </a:buClr>
              <a:buSzPct val="200000"/>
            </a:pPr>
            <a:endParaRPr lang="es-ES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>
              <a:buClr>
                <a:srgbClr val="9DBC57"/>
              </a:buClr>
              <a:buSzPct val="200000"/>
            </a:pPr>
            <a:r>
              <a:rPr lang="es-E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Manejo de entidades dinámicas </a:t>
            </a:r>
            <a:r>
              <a:rPr lang="es-E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– 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creación de formularios para captura de información, adjuntar archivos de cualquier tipo</a:t>
            </a:r>
            <a:endParaRPr lang="en-CO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9DBC57"/>
              </a:buClr>
              <a:buSzPct val="200000"/>
              <a:buFont typeface="Arial" panose="020B0604020202020204" pitchFamily="34" charset="0"/>
              <a:buChar char="•"/>
            </a:pPr>
            <a:endParaRPr lang="en-CO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>
              <a:buClr>
                <a:srgbClr val="9DBC57"/>
              </a:buClr>
              <a:buSzPct val="200000"/>
            </a:pPr>
            <a:r>
              <a:rPr lang="es-E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Manejo de maestros predefinidos </a:t>
            </a:r>
            <a:r>
              <a:rPr lang="es-E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– 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Registros seleccionables, facilitan la implementación de maestros básicos</a:t>
            </a:r>
            <a:endParaRPr lang="en-CO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9DBC57"/>
              </a:buClr>
              <a:buSzPct val="200000"/>
              <a:buFont typeface="Arial" panose="020B0604020202020204" pitchFamily="34" charset="0"/>
              <a:buChar char="•"/>
            </a:pPr>
            <a:endParaRPr lang="en-CO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>
              <a:buClr>
                <a:srgbClr val="9DBC57"/>
              </a:buClr>
              <a:buSzPct val="200000"/>
            </a:pPr>
            <a:r>
              <a:rPr lang="es-E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Gestión de actividades de cronograma y registro de seguimiento de la ejecución de cada una de ellas </a:t>
            </a:r>
            <a:r>
              <a:rPr lang="es-E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– 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responsables, fechas, entidades dinámicas</a:t>
            </a:r>
            <a:endParaRPr lang="en-CO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9DBC57"/>
              </a:buClr>
              <a:buSzPct val="200000"/>
              <a:buFont typeface="Arial" panose="020B0604020202020204" pitchFamily="34" charset="0"/>
              <a:buChar char="•"/>
            </a:pPr>
            <a:endParaRPr lang="en-CO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>
              <a:buClr>
                <a:srgbClr val="9DBC57"/>
              </a:buClr>
              <a:buSzPct val="200000"/>
            </a:pPr>
            <a:r>
              <a:rPr lang="es-E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Perfil del cargo </a:t>
            </a:r>
            <a:r>
              <a:rPr lang="es-E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– 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asociación de exámenes médicos, esquemas de vacunación, factores de riesgo, antecedentes, patologías rechazables, certificados, productos químicos, dotación, elementos PP, equipos PP.</a:t>
            </a:r>
            <a:endParaRPr lang="en-CO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03F29C2-5944-5E40-BFD6-0D550B893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71" y="5679163"/>
            <a:ext cx="153308" cy="14324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A77EDBF-099B-2446-B44E-E914E7C7A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71" y="6330193"/>
            <a:ext cx="153308" cy="14324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32579DB-0D1B-D84F-857D-7B4CAD747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71" y="6968175"/>
            <a:ext cx="153308" cy="14324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3DA11AE-2403-BA41-8D73-04061E59E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71" y="7837845"/>
            <a:ext cx="153308" cy="143247"/>
          </a:xfrm>
          <a:prstGeom prst="rect">
            <a:avLst/>
          </a:prstGeom>
        </p:spPr>
      </p:pic>
      <p:sp>
        <p:nvSpPr>
          <p:cNvPr id="31" name="TextBox 5">
            <a:extLst>
              <a:ext uri="{FF2B5EF4-FFF2-40B4-BE49-F238E27FC236}">
                <a16:creationId xmlns:a16="http://schemas.microsoft.com/office/drawing/2014/main" id="{66FE9BBD-9744-864B-8454-006B04F5FD9A}"/>
              </a:ext>
            </a:extLst>
          </p:cNvPr>
          <p:cNvSpPr txBox="1"/>
          <p:nvPr/>
        </p:nvSpPr>
        <p:spPr>
          <a:xfrm>
            <a:off x="4952864" y="1931849"/>
            <a:ext cx="4517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b="1" spc="300" dirty="0">
                <a:solidFill>
                  <a:srgbClr val="004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  <a:endParaRPr lang="en-US" spc="300" dirty="0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DFEBA192-E9E9-7E42-9F80-25EA46D92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561" y="1086348"/>
            <a:ext cx="1623600" cy="49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7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27F5A30-871B-C342-8F16-14BCCA0DC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FDA5-5F8B-2D42-9A26-A2C7BB1C0243}" type="slidenum">
              <a:rPr lang="en-US" smtClean="0"/>
              <a:t>4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7F835C-7F1F-8F40-98AB-F0D5841F17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34" t="5832" r="11786" b="6458"/>
          <a:stretch/>
        </p:blipFill>
        <p:spPr>
          <a:xfrm>
            <a:off x="889724" y="2649578"/>
            <a:ext cx="5986600" cy="594424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DAB0DB-1EF9-6649-BA19-AFDB3BF03F2E}"/>
              </a:ext>
            </a:extLst>
          </p:cNvPr>
          <p:cNvCxnSpPr>
            <a:cxnSpLocks/>
          </p:cNvCxnSpPr>
          <p:nvPr/>
        </p:nvCxnSpPr>
        <p:spPr>
          <a:xfrm flipV="1">
            <a:off x="529239" y="1843084"/>
            <a:ext cx="6707571" cy="1"/>
          </a:xfrm>
          <a:prstGeom prst="line">
            <a:avLst/>
          </a:prstGeom>
          <a:ln w="6350">
            <a:solidFill>
              <a:srgbClr val="004B9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ítulo 1">
            <a:extLst>
              <a:ext uri="{FF2B5EF4-FFF2-40B4-BE49-F238E27FC236}">
                <a16:creationId xmlns:a16="http://schemas.microsoft.com/office/drawing/2014/main" id="{42B379E7-4341-554D-9B6F-5E5D2738B0CA}"/>
              </a:ext>
            </a:extLst>
          </p:cNvPr>
          <p:cNvSpPr txBox="1">
            <a:spLocks/>
          </p:cNvSpPr>
          <p:nvPr/>
        </p:nvSpPr>
        <p:spPr>
          <a:xfrm>
            <a:off x="529239" y="932810"/>
            <a:ext cx="3895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b="1" spc="300">
                <a:solidFill>
                  <a:srgbClr val="004B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ESQUEMA FUNCIONAL SG-SST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3EC045E-8474-0F4E-88E1-85F1AA9A0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408" y="681262"/>
            <a:ext cx="1623600" cy="49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84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E84E742-9A28-1D43-9CB7-0B11F38CF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FDA5-5F8B-2D42-9A26-A2C7BB1C0243}" type="slidenum">
              <a:rPr lang="en-US" smtClean="0"/>
              <a:t>5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D79E82-30D2-AA45-805D-15A76A8A828E}"/>
              </a:ext>
            </a:extLst>
          </p:cNvPr>
          <p:cNvCxnSpPr>
            <a:cxnSpLocks/>
          </p:cNvCxnSpPr>
          <p:nvPr/>
        </p:nvCxnSpPr>
        <p:spPr>
          <a:xfrm flipV="1">
            <a:off x="529239" y="1843084"/>
            <a:ext cx="6707571" cy="1"/>
          </a:xfrm>
          <a:prstGeom prst="line">
            <a:avLst/>
          </a:prstGeom>
          <a:ln w="6350">
            <a:solidFill>
              <a:srgbClr val="004B9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ítulo 1">
            <a:extLst>
              <a:ext uri="{FF2B5EF4-FFF2-40B4-BE49-F238E27FC236}">
                <a16:creationId xmlns:a16="http://schemas.microsoft.com/office/drawing/2014/main" id="{73F49BBC-EE30-E443-BC49-22EE3371436B}"/>
              </a:ext>
            </a:extLst>
          </p:cNvPr>
          <p:cNvSpPr txBox="1">
            <a:spLocks/>
          </p:cNvSpPr>
          <p:nvPr/>
        </p:nvSpPr>
        <p:spPr>
          <a:xfrm>
            <a:off x="529239" y="542451"/>
            <a:ext cx="3895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spc="300">
                <a:solidFill>
                  <a:srgbClr val="004B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DETALLES ESQUEMA FUNCIONAL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13A90C-9FE4-144F-B3F1-C489584670E4}"/>
              </a:ext>
            </a:extLst>
          </p:cNvPr>
          <p:cNvSpPr/>
          <p:nvPr/>
        </p:nvSpPr>
        <p:spPr>
          <a:xfrm>
            <a:off x="485048" y="1284444"/>
            <a:ext cx="3691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O" b="1" spc="300">
                <a:solidFill>
                  <a:srgbClr val="00B4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MAESTROS GENERALES</a:t>
            </a:r>
            <a:endParaRPr lang="en-CO" b="1" spc="300" dirty="0">
              <a:solidFill>
                <a:srgbClr val="00B4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9F00F0F-67E7-E249-A61D-1F52EC4D34F8}"/>
              </a:ext>
            </a:extLst>
          </p:cNvPr>
          <p:cNvSpPr/>
          <p:nvPr/>
        </p:nvSpPr>
        <p:spPr>
          <a:xfrm>
            <a:off x="706627" y="2458867"/>
            <a:ext cx="6530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Política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SST-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Asociación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normas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de la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matriz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requisitos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legales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impresión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entidades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dinámicas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  <a:endParaRPr lang="en-CO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AE5C140-184C-E344-A2AB-C13F176B7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59" y="2542654"/>
            <a:ext cx="171978" cy="1432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0C5AD32-0F0F-6543-86D9-F05AA2A45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59" y="3508673"/>
            <a:ext cx="171978" cy="14324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6CABA06-AFC7-FD47-BEE1-7F952A51E938}"/>
              </a:ext>
            </a:extLst>
          </p:cNvPr>
          <p:cNvSpPr/>
          <p:nvPr/>
        </p:nvSpPr>
        <p:spPr>
          <a:xfrm>
            <a:off x="706626" y="4404832"/>
            <a:ext cx="64529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Indicadores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de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gestión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–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Creación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asociación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de formulas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integradas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  <a:endParaRPr lang="en-CO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1754000-F3AC-494B-AFEF-94C7D3B4E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59" y="4488619"/>
            <a:ext cx="171978" cy="14324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681F15E-EDFF-7548-B53D-E38A43E2448A}"/>
              </a:ext>
            </a:extLst>
          </p:cNvPr>
          <p:cNvSpPr/>
          <p:nvPr/>
        </p:nvSpPr>
        <p:spPr>
          <a:xfrm>
            <a:off x="706625" y="3413011"/>
            <a:ext cx="6452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Matriz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de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requisitos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legales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–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Normas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generales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o por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artículos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evidencias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cronograma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y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seguimiento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entidades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dinámicas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  <a:endParaRPr lang="en-CO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FB3B4BB-3DAD-E64B-9129-754B5E406DD2}"/>
              </a:ext>
            </a:extLst>
          </p:cNvPr>
          <p:cNvSpPr/>
          <p:nvPr/>
        </p:nvSpPr>
        <p:spPr>
          <a:xfrm>
            <a:off x="693541" y="5392634"/>
            <a:ext cx="64660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Evaluaciones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SST –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Estándares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mínimos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Resolución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0312 de 2019,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plantillas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documentos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plan de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mejora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cronograma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y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seguimiento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),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cierre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entidades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dinámicas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  <a:endParaRPr lang="en-CO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963C6ED-9FDC-9B44-BF8D-ED4BB1D6C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73" y="5476421"/>
            <a:ext cx="171978" cy="143247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BB148AF-DDB9-2044-A916-C97602029CCD}"/>
              </a:ext>
            </a:extLst>
          </p:cNvPr>
          <p:cNvSpPr/>
          <p:nvPr/>
        </p:nvSpPr>
        <p:spPr>
          <a:xfrm>
            <a:off x="745679" y="6626658"/>
            <a:ext cx="64660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1031A7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Empresas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empleadores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y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contratantes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con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diez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(10) o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menos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trabajadores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clasificadas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con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riesgo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I,II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ó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III.</a:t>
            </a:r>
          </a:p>
          <a:p>
            <a:pPr marL="285750" indent="-285750">
              <a:buClr>
                <a:srgbClr val="1031A7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Unidades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producción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Agropecuaria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con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diez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(10) o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menos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trabajadores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de forma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permanente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clasificadas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con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riesgo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I, II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ó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III.</a:t>
            </a:r>
          </a:p>
          <a:p>
            <a:pPr marL="285750" indent="-285750">
              <a:buClr>
                <a:srgbClr val="1031A7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Empresa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de once (11) a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cincuenta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(50)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trabajadores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clasificadas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con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riesgo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I,II, III, IV.</a:t>
            </a:r>
          </a:p>
          <a:p>
            <a:pPr marL="285750" indent="-285750">
              <a:buClr>
                <a:srgbClr val="1031A7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Empresa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más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cincuenta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(50)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trabajadores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clasificadas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con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riesgo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I,II, III, IV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ó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V y de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cincuenta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(50) o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menos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trabajadores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con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riesgo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IV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ó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V.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BEC0EC3-CCD6-F544-AE90-D47786EC9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408" y="681262"/>
            <a:ext cx="1623600" cy="49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18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868A1F0-8CDB-9743-8468-1BEFF3022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88020" y="9322649"/>
            <a:ext cx="1748790" cy="535517"/>
          </a:xfrm>
        </p:spPr>
        <p:txBody>
          <a:bodyPr/>
          <a:lstStyle/>
          <a:p>
            <a:fld id="{D7F1FDA5-5F8B-2D42-9A26-A2C7BB1C0243}" type="slidenum">
              <a:rPr lang="en-US" smtClean="0"/>
              <a:t>6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39BD93-38E6-2D40-AF26-3FDA08DD1593}"/>
              </a:ext>
            </a:extLst>
          </p:cNvPr>
          <p:cNvCxnSpPr>
            <a:cxnSpLocks/>
          </p:cNvCxnSpPr>
          <p:nvPr/>
        </p:nvCxnSpPr>
        <p:spPr>
          <a:xfrm flipV="1">
            <a:off x="529239" y="1422433"/>
            <a:ext cx="6707571" cy="1"/>
          </a:xfrm>
          <a:prstGeom prst="line">
            <a:avLst/>
          </a:prstGeom>
          <a:ln w="6350">
            <a:solidFill>
              <a:srgbClr val="004B9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410AE2F-B2CD-CF43-B6DE-AC50F3BE21C6}"/>
              </a:ext>
            </a:extLst>
          </p:cNvPr>
          <p:cNvSpPr/>
          <p:nvPr/>
        </p:nvSpPr>
        <p:spPr>
          <a:xfrm>
            <a:off x="560649" y="680896"/>
            <a:ext cx="4365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300" dirty="0">
                <a:solidFill>
                  <a:srgbClr val="00B4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HIGIENE SEGURIDAD INDUSTRIAL</a:t>
            </a:r>
            <a:endParaRPr lang="en-CO" b="1" spc="300" dirty="0">
              <a:solidFill>
                <a:srgbClr val="00B4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404ECE4-6F35-664C-9FFD-E6B260C2D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20" y="2230691"/>
            <a:ext cx="153308" cy="14324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16BD604-AE88-6548-A446-E6CE1A8ECEAA}"/>
              </a:ext>
            </a:extLst>
          </p:cNvPr>
          <p:cNvSpPr/>
          <p:nvPr/>
        </p:nvSpPr>
        <p:spPr>
          <a:xfrm>
            <a:off x="767586" y="2126362"/>
            <a:ext cx="64692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Matriz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de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peligros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–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Norma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técnica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GTC 45 de ICONTEC,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registro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procesos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actividades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y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tareas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por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año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C.O. y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área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peligros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efectos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posibles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personas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expuestas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controles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existentes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valoración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del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riesgo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medidas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intervención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cronograma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y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seguimiento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entidades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dinámicas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  <a:endParaRPr lang="en-CO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97E6A82-FB2C-B24F-B242-96EE648FD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12" y="3710374"/>
            <a:ext cx="153308" cy="14324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F5EE0F-D42D-CC4D-B58A-BF67C0B346BA}"/>
              </a:ext>
            </a:extLst>
          </p:cNvPr>
          <p:cNvSpPr/>
          <p:nvPr/>
        </p:nvSpPr>
        <p:spPr>
          <a:xfrm>
            <a:off x="767586" y="3603693"/>
            <a:ext cx="6444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Planes de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emergencia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–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Documento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objetivos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personas,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recursos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análisis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amenazas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y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vulnerabilidad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cronograma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y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seguimiento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entidades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dinámicas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  <a:endParaRPr lang="en-CO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D87A361-5CDA-734E-8347-06173BD96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12" y="4694852"/>
            <a:ext cx="153308" cy="14324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2E8EB5F-62DF-394B-98BE-7D356842619F}"/>
              </a:ext>
            </a:extLst>
          </p:cNvPr>
          <p:cNvSpPr/>
          <p:nvPr/>
        </p:nvSpPr>
        <p:spPr>
          <a:xfrm>
            <a:off x="767586" y="4588171"/>
            <a:ext cx="64441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Inspecciones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SST –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Por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tipo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: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Locativas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extintores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botiquines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elementos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PP;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programación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documentos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calificación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verificación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inventarios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para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botiquines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cronograma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y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seguimiento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cierre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entidades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dinámicas</a:t>
            </a:r>
            <a:endParaRPr lang="en-CO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E13D3EA-C222-7543-99E6-8EF08ADDC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12" y="5969387"/>
            <a:ext cx="153308" cy="14324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1EBCD47-6F49-4B47-825B-9A381B89A9DA}"/>
              </a:ext>
            </a:extLst>
          </p:cNvPr>
          <p:cNvSpPr/>
          <p:nvPr/>
        </p:nvSpPr>
        <p:spPr>
          <a:xfrm>
            <a:off x="767587" y="5862705"/>
            <a:ext cx="6344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Certificaciones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y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niveles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–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Por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empleado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control de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vigencias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entidades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dinámicas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  <a:endParaRPr lang="en-CO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02F397C-AB77-8F4C-9831-4A2969C97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12" y="6814055"/>
            <a:ext cx="153308" cy="14324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A177531-19DA-434D-9A7F-CD004F01B208}"/>
              </a:ext>
            </a:extLst>
          </p:cNvPr>
          <p:cNvSpPr/>
          <p:nvPr/>
        </p:nvSpPr>
        <p:spPr>
          <a:xfrm>
            <a:off x="767587" y="6707373"/>
            <a:ext cx="6344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Productos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químicos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de alto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riesgo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–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Plantillas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de hoja de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seguridad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identificación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productos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químicos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y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su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hoja de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seguridad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cronograma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y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seguimiento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entidades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dinámicas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  <a:endParaRPr lang="en-CO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A6ACEF06-3DD3-4B4B-97C1-C474724FC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408" y="681262"/>
            <a:ext cx="1623600" cy="49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71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0CF853-F8D7-B444-9ECE-0F7BDC327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FDA5-5F8B-2D42-9A26-A2C7BB1C0243}" type="slidenum">
              <a:rPr lang="en-US" smtClean="0"/>
              <a:t>7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AF5A66-4A04-7E4E-869C-B5636BBCE6BC}"/>
              </a:ext>
            </a:extLst>
          </p:cNvPr>
          <p:cNvCxnSpPr>
            <a:cxnSpLocks/>
          </p:cNvCxnSpPr>
          <p:nvPr/>
        </p:nvCxnSpPr>
        <p:spPr>
          <a:xfrm flipV="1">
            <a:off x="529239" y="1843084"/>
            <a:ext cx="6707571" cy="1"/>
          </a:xfrm>
          <a:prstGeom prst="line">
            <a:avLst/>
          </a:prstGeom>
          <a:ln w="6350">
            <a:solidFill>
              <a:srgbClr val="004B9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BD69453-10F5-564B-83AC-CE0E3D2C8098}"/>
              </a:ext>
            </a:extLst>
          </p:cNvPr>
          <p:cNvSpPr/>
          <p:nvPr/>
        </p:nvSpPr>
        <p:spPr>
          <a:xfrm>
            <a:off x="682547" y="767494"/>
            <a:ext cx="3691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300" dirty="0">
                <a:solidFill>
                  <a:srgbClr val="00B4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 Y PLANES DE ACCIÓN</a:t>
            </a:r>
            <a:endParaRPr lang="en-CO" b="1" spc="300" dirty="0">
              <a:solidFill>
                <a:srgbClr val="00B4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D78780-41CB-0A41-B648-FC310F645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39" y="2138757"/>
            <a:ext cx="153308" cy="14324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54615FF-4895-0643-A995-1B4E51DA1003}"/>
              </a:ext>
            </a:extLst>
          </p:cNvPr>
          <p:cNvSpPr/>
          <p:nvPr/>
        </p:nvSpPr>
        <p:spPr>
          <a:xfrm>
            <a:off x="630406" y="2034428"/>
            <a:ext cx="64280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Creación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programas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y/o planes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relacionados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con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capacitaciones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SST,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programas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vigilancia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epidemiológica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seguridad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industrial,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higiene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y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medicina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del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trabajo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.</a:t>
            </a:r>
            <a:endParaRPr lang="en-CO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1250E5A-7DDC-E743-895F-3480599C5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39" y="3018432"/>
            <a:ext cx="153308" cy="14324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3BC4C35-C3BD-8842-BA51-C75F0FFB504F}"/>
              </a:ext>
            </a:extLst>
          </p:cNvPr>
          <p:cNvSpPr/>
          <p:nvPr/>
        </p:nvSpPr>
        <p:spPr>
          <a:xfrm>
            <a:off x="682547" y="2914103"/>
            <a:ext cx="52880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Programación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manual y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colectiva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69719F0-F5F6-B54C-9466-E9DD57FF9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39" y="3466267"/>
            <a:ext cx="153308" cy="14324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6F1589D-F8DB-ED42-93BA-70017DD71D86}"/>
              </a:ext>
            </a:extLst>
          </p:cNvPr>
          <p:cNvSpPr/>
          <p:nvPr/>
        </p:nvSpPr>
        <p:spPr>
          <a:xfrm>
            <a:off x="630406" y="3361938"/>
            <a:ext cx="64280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Documentos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de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programas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y planes –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Registro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responsables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actividades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y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ejecución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acciones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previas para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llevar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a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cabo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las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actividades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y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verificación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estas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cierre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entidades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dinámicas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F6C9895-DF0C-1B45-91D8-F2F2E6586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39" y="4482522"/>
            <a:ext cx="153308" cy="14324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3A4BCD3-AE23-7045-AD25-FE86B4306CC5}"/>
              </a:ext>
            </a:extLst>
          </p:cNvPr>
          <p:cNvSpPr/>
          <p:nvPr/>
        </p:nvSpPr>
        <p:spPr>
          <a:xfrm>
            <a:off x="682547" y="4378193"/>
            <a:ext cx="52880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ProgIndicadores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de gestion.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E3E5627-BE8E-BA4D-8601-08AAA9B87F96}"/>
              </a:ext>
            </a:extLst>
          </p:cNvPr>
          <p:cNvCxnSpPr>
            <a:cxnSpLocks/>
          </p:cNvCxnSpPr>
          <p:nvPr/>
        </p:nvCxnSpPr>
        <p:spPr>
          <a:xfrm flipV="1">
            <a:off x="529239" y="6381835"/>
            <a:ext cx="6707571" cy="1"/>
          </a:xfrm>
          <a:prstGeom prst="line">
            <a:avLst/>
          </a:prstGeom>
          <a:ln w="6350">
            <a:solidFill>
              <a:srgbClr val="004B9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FD5B13D-D649-A145-8C95-A2E1688A4436}"/>
              </a:ext>
            </a:extLst>
          </p:cNvPr>
          <p:cNvSpPr/>
          <p:nvPr/>
        </p:nvSpPr>
        <p:spPr>
          <a:xfrm>
            <a:off x="564185" y="5532441"/>
            <a:ext cx="3172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300" dirty="0">
                <a:solidFill>
                  <a:srgbClr val="00B4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MEDICINA DEL TRABAJO</a:t>
            </a:r>
            <a:endParaRPr lang="en-CO" b="1" spc="300" dirty="0">
              <a:solidFill>
                <a:srgbClr val="00B4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14E13F-830C-7A42-9BA6-494ACDF71650}"/>
              </a:ext>
            </a:extLst>
          </p:cNvPr>
          <p:cNvSpPr/>
          <p:nvPr/>
        </p:nvSpPr>
        <p:spPr>
          <a:xfrm>
            <a:off x="617467" y="6787962"/>
            <a:ext cx="66256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Recomendaciones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médicas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–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registro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cronograma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y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seguimiento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entidades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dinámicas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Accidentes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de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trabajo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–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registro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impresión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FURAT,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cronograma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y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seguimiento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cierre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entidades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dinámicas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 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Incapacidades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licencias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permisos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y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suspensiones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–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registro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actualización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en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línea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con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SiesaWEB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Nómina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Mortalidad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–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registro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identificación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del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fallecido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causas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entidades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dinámicas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Indicadores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de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gestión</a:t>
            </a:r>
            <a:endParaRPr lang="en-CO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1856E9F-2742-9E42-8608-83682379B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39" y="6881674"/>
            <a:ext cx="153308" cy="1432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12553FC-E1E4-BA44-847D-1DC81EE4E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39" y="7518282"/>
            <a:ext cx="153308" cy="1432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C633526-45C1-984C-9B37-3996E572B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39" y="8154891"/>
            <a:ext cx="153308" cy="14324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779B734-4902-B54E-B1CD-E29380297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39" y="8779924"/>
            <a:ext cx="153308" cy="14324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51A19E4-8EDA-CD46-AB26-A3D3B4FC9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39" y="9226322"/>
            <a:ext cx="153308" cy="143247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9EFB0C59-D5BE-8647-97C9-63711CE71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2408" y="681262"/>
            <a:ext cx="1623600" cy="49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64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7E5FCD-39C9-0845-B822-D3EE45443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FDA5-5F8B-2D42-9A26-A2C7BB1C0243}" type="slidenum">
              <a:rPr lang="en-US" smtClean="0"/>
              <a:t>8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37E17B-97CA-6E41-BF46-E6CFE968132D}"/>
              </a:ext>
            </a:extLst>
          </p:cNvPr>
          <p:cNvCxnSpPr>
            <a:cxnSpLocks/>
          </p:cNvCxnSpPr>
          <p:nvPr/>
        </p:nvCxnSpPr>
        <p:spPr>
          <a:xfrm flipV="1">
            <a:off x="529239" y="1843084"/>
            <a:ext cx="6707571" cy="1"/>
          </a:xfrm>
          <a:prstGeom prst="line">
            <a:avLst/>
          </a:prstGeom>
          <a:ln w="6350">
            <a:solidFill>
              <a:srgbClr val="004B9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62EFD83-43EF-984D-980E-E9B490083EAE}"/>
              </a:ext>
            </a:extLst>
          </p:cNvPr>
          <p:cNvSpPr/>
          <p:nvPr/>
        </p:nvSpPr>
        <p:spPr>
          <a:xfrm>
            <a:off x="545863" y="1188413"/>
            <a:ext cx="311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300" dirty="0">
                <a:solidFill>
                  <a:srgbClr val="00B4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MÉDICO</a:t>
            </a:r>
            <a:endParaRPr lang="en-CO" b="1" spc="300" dirty="0">
              <a:solidFill>
                <a:srgbClr val="00B4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7A479F-7680-974B-B35A-CDBED7BC9C14}"/>
              </a:ext>
            </a:extLst>
          </p:cNvPr>
          <p:cNvSpPr/>
          <p:nvPr/>
        </p:nvSpPr>
        <p:spPr>
          <a:xfrm>
            <a:off x="788203" y="2207598"/>
            <a:ext cx="64235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Exámenes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médicos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–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Ingreso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post-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incapacidad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periódicos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retiro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; por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empleado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pendientes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practicar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control de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exámenes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por cargo,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entidades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dinámicas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Esquemas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de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vacunación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–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Por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empleado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control de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esquemas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vencidos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o por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vencer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control de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dosis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por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días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control de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esquemas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por cargo,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entidades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dinámicas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Diagnósticos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–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Por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empleado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control de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diagnósticos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en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requisiciones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de personal,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entidades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dinámicas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  <a:endParaRPr lang="en-CO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61FC21-9271-0F43-950E-E52315E56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49" y="2278160"/>
            <a:ext cx="153308" cy="1432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C6E8D4-CB9D-FD43-98A9-6C8D55AED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49" y="3134689"/>
            <a:ext cx="153308" cy="1432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B26DD7A-3706-4644-B6B0-4A84E8570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49" y="3991216"/>
            <a:ext cx="153308" cy="14324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EF34185-8FDA-1A41-81A8-45EDCB3D49D8}"/>
              </a:ext>
            </a:extLst>
          </p:cNvPr>
          <p:cNvCxnSpPr>
            <a:cxnSpLocks/>
          </p:cNvCxnSpPr>
          <p:nvPr/>
        </p:nvCxnSpPr>
        <p:spPr>
          <a:xfrm flipV="1">
            <a:off x="529239" y="6381835"/>
            <a:ext cx="6707571" cy="1"/>
          </a:xfrm>
          <a:prstGeom prst="line">
            <a:avLst/>
          </a:prstGeom>
          <a:ln w="6350">
            <a:solidFill>
              <a:srgbClr val="004B9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F32F882-EACB-0241-B2A0-85C89448BC04}"/>
              </a:ext>
            </a:extLst>
          </p:cNvPr>
          <p:cNvSpPr/>
          <p:nvPr/>
        </p:nvSpPr>
        <p:spPr>
          <a:xfrm>
            <a:off x="593988" y="5683510"/>
            <a:ext cx="441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300" dirty="0">
                <a:solidFill>
                  <a:srgbClr val="00B4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DOTACIÓN Y ELEMENTOS PP</a:t>
            </a:r>
            <a:endParaRPr lang="en-CO" b="1" spc="300" dirty="0">
              <a:solidFill>
                <a:srgbClr val="00B4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2BA565C-425E-E446-BBDD-FACC979A3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95" y="6874450"/>
            <a:ext cx="153308" cy="14324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B7BD77F-ED36-AC41-9649-F8107C79D49F}"/>
              </a:ext>
            </a:extLst>
          </p:cNvPr>
          <p:cNvSpPr/>
          <p:nvPr/>
        </p:nvSpPr>
        <p:spPr>
          <a:xfrm>
            <a:off x="736062" y="6770121"/>
            <a:ext cx="61981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Dotación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elementos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PP y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equipos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PP – 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clasificación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por cargo.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Documentos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de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entrega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– 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Elementos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fechas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entrega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cargue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con base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en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profesiograma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entidades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dinámicas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.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Documentos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de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devolución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– 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Elementos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directa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o con base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en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documento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entrega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entidades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dinámicas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.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Paz y salvo – 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Control de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elementos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en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poder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del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empleado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generación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.</a:t>
            </a:r>
            <a:endParaRPr lang="en-CO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C45F364-8E70-174C-AC65-0083DBFB6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95" y="7294715"/>
            <a:ext cx="153308" cy="14324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C88F0E-2F6F-3B4F-8902-3937AAC14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95" y="7939322"/>
            <a:ext cx="153308" cy="14324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8C152B2-D17B-B748-8767-3A08E8E5B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95" y="8552779"/>
            <a:ext cx="153308" cy="14324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6108393-1DBF-C64A-A8A9-9E254B7CE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2408" y="681262"/>
            <a:ext cx="1623600" cy="49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97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56B1A9-C9FB-7B4C-BDB6-496727F54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FDA5-5F8B-2D42-9A26-A2C7BB1C0243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230F0E5-E782-DC49-8351-F4B1AA24C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02974"/>
              </p:ext>
            </p:extLst>
          </p:nvPr>
        </p:nvGraphicFramePr>
        <p:xfrm>
          <a:off x="1083679" y="2183587"/>
          <a:ext cx="5598690" cy="7414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3230">
                  <a:extLst>
                    <a:ext uri="{9D8B030D-6E8A-4147-A177-3AD203B41FA5}">
                      <a16:colId xmlns:a16="http://schemas.microsoft.com/office/drawing/2014/main" val="1709387510"/>
                    </a:ext>
                  </a:extLst>
                </a:gridCol>
                <a:gridCol w="1665460">
                  <a:extLst>
                    <a:ext uri="{9D8B030D-6E8A-4147-A177-3AD203B41FA5}">
                      <a16:colId xmlns:a16="http://schemas.microsoft.com/office/drawing/2014/main" val="932393366"/>
                    </a:ext>
                  </a:extLst>
                </a:gridCol>
              </a:tblGrid>
              <a:tr h="3903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500" b="0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Roboto Light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i="0" dirty="0">
                          <a:solidFill>
                            <a:srgbClr val="004B96"/>
                          </a:solidFill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CONCEPTO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O" sz="500" b="0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Roboto Light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1792" marR="31792" marT="0" marB="0">
                    <a:lnL w="12700" cap="flat" cmpd="sng" algn="ctr">
                      <a:solidFill>
                        <a:srgbClr val="004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O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792" marR="31792" marT="0" marB="0">
                    <a:lnL w="12700" cap="flat" cmpd="sng" algn="ctr">
                      <a:solidFill>
                        <a:srgbClr val="004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700405"/>
                  </a:ext>
                </a:extLst>
              </a:tr>
              <a:tr h="53707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000" b="0" i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Roboto Medium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0" dirty="0">
                          <a:solidFill>
                            <a:srgbClr val="00B4CD"/>
                          </a:solidFill>
                          <a:effectLst/>
                          <a:latin typeface="Arial" panose="020B0604020202020204" pitchFamily="34" charset="0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1.- </a:t>
                      </a:r>
                      <a:r>
                        <a:rPr lang="es-ES" sz="10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Software Suite Seguridad y Salud en el Trabajo</a:t>
                      </a:r>
                      <a:endParaRPr lang="en-CO" sz="1050" b="1" i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Roboto Medium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Salud Ocupacional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0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(Hasta 180 más 20 empleados sin costo </a:t>
                      </a:r>
                      <a:endParaRPr lang="en-CO" sz="1050" b="0" i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Roboto Light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0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 </a:t>
                      </a:r>
                      <a:endParaRPr lang="en-CO" sz="1050" b="0" i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Roboto Light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s-ES" sz="10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Profesiograma de Cargos</a:t>
                      </a:r>
                      <a:endParaRPr lang="en-CO" sz="1050" b="1" i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Roboto Medium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 marL="800100" lvl="1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19D5F4"/>
                        </a:buClr>
                        <a:buSzPct val="150000"/>
                        <a:buFont typeface="Arial" panose="020B0604020202020204" pitchFamily="34" charset="0"/>
                        <a:buChar char="•"/>
                        <a:tabLst>
                          <a:tab pos="540385" algn="l"/>
                        </a:tabLst>
                      </a:pPr>
                      <a:r>
                        <a:rPr lang="es-CO" sz="1000" b="0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Cronograma de Actividades</a:t>
                      </a:r>
                      <a:endParaRPr lang="en-CO" sz="900" b="0" i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Roboto Light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 marL="800100" lvl="1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19D5F4"/>
                        </a:buClr>
                        <a:buSzPct val="150000"/>
                        <a:buFont typeface="Arial" panose="020B0604020202020204" pitchFamily="34" charset="0"/>
                        <a:buChar char="•"/>
                        <a:tabLst>
                          <a:tab pos="540385" algn="l"/>
                        </a:tabLst>
                      </a:pPr>
                      <a:r>
                        <a:rPr lang="es-CO" sz="1000" b="0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Campaña de Vacunación</a:t>
                      </a:r>
                      <a:endParaRPr lang="en-CO" sz="900" b="0" i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Roboto Light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 marL="800100" lvl="1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19D5F4"/>
                        </a:buClr>
                        <a:buSzPct val="150000"/>
                        <a:buFont typeface="Arial" panose="020B0604020202020204" pitchFamily="34" charset="0"/>
                        <a:buChar char="•"/>
                        <a:tabLst>
                          <a:tab pos="540385" algn="l"/>
                        </a:tabLst>
                      </a:pPr>
                      <a:r>
                        <a:rPr lang="es-CO" sz="1000" b="0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Exámenes Médicos</a:t>
                      </a:r>
                      <a:endParaRPr lang="en-CO" sz="900" b="0" i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Roboto Light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 marL="800100" lvl="1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19D5F4"/>
                        </a:buClr>
                        <a:buSzPct val="150000"/>
                        <a:buFont typeface="Arial" panose="020B0604020202020204" pitchFamily="34" charset="0"/>
                        <a:buChar char="•"/>
                        <a:tabLst>
                          <a:tab pos="540385" algn="l"/>
                        </a:tabLst>
                      </a:pPr>
                      <a:r>
                        <a:rPr lang="es-CO" sz="1000" b="0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Tipos de Riesgos</a:t>
                      </a:r>
                      <a:endParaRPr lang="en-CO" sz="900" b="0" i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Roboto Light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 marL="800100" lvl="1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19D5F4"/>
                        </a:buClr>
                        <a:buSzPct val="150000"/>
                        <a:buFont typeface="Arial" panose="020B0604020202020204" pitchFamily="34" charset="0"/>
                        <a:buChar char="•"/>
                        <a:tabLst>
                          <a:tab pos="540385" algn="l"/>
                        </a:tabLst>
                      </a:pPr>
                      <a:r>
                        <a:rPr lang="es-CO" sz="1000" b="0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Códigos de Diagnósticos</a:t>
                      </a:r>
                      <a:endParaRPr lang="en-CO" sz="900" b="0" i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Roboto Light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0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        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s-ES_tradnl" sz="10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Medicina de Trabajo</a:t>
                      </a:r>
                      <a:endParaRPr lang="en-CO" sz="1050" b="1" i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Roboto Light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 marL="742950" lvl="1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19D5F4"/>
                        </a:buClr>
                        <a:buSzPct val="150000"/>
                        <a:buFont typeface="Arial" panose="020B0604020202020204" pitchFamily="34" charset="0"/>
                        <a:buChar char="•"/>
                        <a:tabLst>
                          <a:tab pos="1143000" algn="l"/>
                        </a:tabLst>
                      </a:pPr>
                      <a:r>
                        <a:rPr lang="es-ES_tradnl" sz="1000" b="0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Recomendaciones Medicas</a:t>
                      </a:r>
                      <a:endParaRPr lang="en-CO" sz="1050" b="0" i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Roboto Light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 marL="742950" lvl="1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19D5F4"/>
                        </a:buClr>
                        <a:buSzPct val="150000"/>
                        <a:buFont typeface="Arial" panose="020B0604020202020204" pitchFamily="34" charset="0"/>
                        <a:buChar char="•"/>
                        <a:tabLst>
                          <a:tab pos="1143000" algn="l"/>
                        </a:tabLst>
                      </a:pPr>
                      <a:r>
                        <a:rPr lang="es-ES_tradnl" sz="1000" b="0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Accidentes de Trabajo</a:t>
                      </a:r>
                      <a:endParaRPr lang="en-CO" sz="1050" b="0" i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Roboto Light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 marL="742950" lvl="1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19D5F4"/>
                        </a:buClr>
                        <a:buSzPct val="150000"/>
                        <a:buFont typeface="Arial" panose="020B0604020202020204" pitchFamily="34" charset="0"/>
                        <a:buChar char="•"/>
                        <a:tabLst>
                          <a:tab pos="1143000" algn="l"/>
                        </a:tabLst>
                      </a:pPr>
                      <a:r>
                        <a:rPr lang="es-ES_tradnl" sz="1000" b="0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Incapacidades</a:t>
                      </a:r>
                      <a:endParaRPr lang="en-CO" sz="1050" b="0" i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Roboto Light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 marL="742950" lvl="1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19D5F4"/>
                        </a:buClr>
                        <a:buSzPct val="150000"/>
                        <a:buFont typeface="Arial" panose="020B0604020202020204" pitchFamily="34" charset="0"/>
                        <a:buChar char="•"/>
                        <a:tabLst>
                          <a:tab pos="1143000" algn="l"/>
                        </a:tabLst>
                      </a:pPr>
                      <a:r>
                        <a:rPr lang="es-ES_tradnl" sz="1000" b="0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Licencias y Permisos</a:t>
                      </a:r>
                      <a:endParaRPr lang="en-CO" sz="1050" b="0" i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Roboto Light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 marL="742950" lvl="1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19D5F4"/>
                        </a:buClr>
                        <a:buSzPct val="150000"/>
                        <a:buFont typeface="Arial" panose="020B0604020202020204" pitchFamily="34" charset="0"/>
                        <a:buChar char="•"/>
                        <a:tabLst>
                          <a:tab pos="1143000" algn="l"/>
                        </a:tabLst>
                      </a:pPr>
                      <a:r>
                        <a:rPr lang="es-ES_tradnl" sz="1000" b="0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Mortalidad</a:t>
                      </a:r>
                      <a:r>
                        <a:rPr lang="es-ES" sz="1000" b="0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       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b="0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    Higiene y Seguridad Industrial</a:t>
                      </a:r>
                      <a:endParaRPr lang="en-CO" sz="1100" b="1" i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Roboto Medium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 marL="731520" lvl="1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19D5F4"/>
                        </a:buClr>
                        <a:buSzPct val="150000"/>
                        <a:buFont typeface="Arial" panose="020B0604020202020204" pitchFamily="34" charset="0"/>
                        <a:buChar char="•"/>
                        <a:tabLst>
                          <a:tab pos="540385" algn="l"/>
                          <a:tab pos="685800" algn="l"/>
                        </a:tabLst>
                      </a:pPr>
                      <a:r>
                        <a:rPr lang="es-CO" sz="1050" b="0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Matriz de Procesos</a:t>
                      </a:r>
                      <a:endParaRPr lang="en-CO" sz="1100" b="0" i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Roboto Light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 marL="731520" lvl="1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19D5F4"/>
                        </a:buClr>
                        <a:buSzPct val="150000"/>
                        <a:buFont typeface="Arial" panose="020B0604020202020204" pitchFamily="34" charset="0"/>
                        <a:buChar char="•"/>
                        <a:tabLst>
                          <a:tab pos="540385" algn="l"/>
                          <a:tab pos="685800" algn="l"/>
                        </a:tabLst>
                      </a:pPr>
                      <a:r>
                        <a:rPr lang="es-CO" sz="1050" b="0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Panorama de Riesgos</a:t>
                      </a:r>
                      <a:endParaRPr lang="en-CO" sz="1100" b="0" i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Roboto Light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 marL="731520" lvl="1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19D5F4"/>
                        </a:buClr>
                        <a:buSzPct val="150000"/>
                        <a:buFont typeface="Arial" panose="020B0604020202020204" pitchFamily="34" charset="0"/>
                        <a:buChar char="•"/>
                        <a:tabLst>
                          <a:tab pos="540385" algn="l"/>
                          <a:tab pos="685800" algn="l"/>
                        </a:tabLst>
                      </a:pPr>
                      <a:r>
                        <a:rPr lang="es-CO" sz="1050" b="0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Planes de Emergencia</a:t>
                      </a:r>
                      <a:endParaRPr lang="en-CO" sz="1100" b="0" i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Roboto Light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 marL="731520" lvl="1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19D5F4"/>
                        </a:buClr>
                        <a:buSzPct val="150000"/>
                        <a:buFont typeface="Arial" panose="020B0604020202020204" pitchFamily="34" charset="0"/>
                        <a:buChar char="•"/>
                        <a:tabLst>
                          <a:tab pos="540385" algn="l"/>
                          <a:tab pos="685800" algn="l"/>
                        </a:tabLst>
                      </a:pPr>
                      <a:r>
                        <a:rPr lang="es-CO" sz="1050" b="0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Brigadas y Comités</a:t>
                      </a:r>
                      <a:endParaRPr lang="en-CO" sz="1100" b="0" i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Roboto Light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b="0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    Dotación y Elementos de Protección</a:t>
                      </a:r>
                      <a:endParaRPr lang="en-CO" sz="1100" b="1" i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Roboto Medium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 marL="731520" lvl="1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19D5F4"/>
                        </a:buClr>
                        <a:buSzPct val="150000"/>
                        <a:buFont typeface="Arial" panose="020B0604020202020204" pitchFamily="34" charset="0"/>
                        <a:buChar char="•"/>
                        <a:tabLst>
                          <a:tab pos="540385" algn="l"/>
                          <a:tab pos="685800" algn="l"/>
                        </a:tabLst>
                      </a:pPr>
                      <a:r>
                        <a:rPr lang="es-CO" sz="1050" b="0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Control Medico</a:t>
                      </a:r>
                      <a:endParaRPr lang="en-CO" sz="1100" b="0" i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Roboto Light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 marL="731520" lvl="1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19D5F4"/>
                        </a:buClr>
                        <a:buSzPct val="150000"/>
                        <a:buFont typeface="Arial" panose="020B0604020202020204" pitchFamily="34" charset="0"/>
                        <a:buChar char="•"/>
                        <a:tabLst>
                          <a:tab pos="540385" algn="l"/>
                          <a:tab pos="685800" algn="l"/>
                        </a:tabLst>
                      </a:pPr>
                      <a:r>
                        <a:rPr lang="es-CO" sz="1050" b="0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Citas</a:t>
                      </a:r>
                      <a:endParaRPr lang="en-CO" sz="1100" b="0" i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Roboto Light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 marL="731520" lvl="1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19D5F4"/>
                        </a:buClr>
                        <a:buSzPct val="150000"/>
                        <a:buFont typeface="Arial" panose="020B0604020202020204" pitchFamily="34" charset="0"/>
                        <a:buChar char="•"/>
                        <a:tabLst>
                          <a:tab pos="540385" algn="l"/>
                          <a:tab pos="685800" algn="l"/>
                        </a:tabLst>
                      </a:pPr>
                      <a:r>
                        <a:rPr lang="es-CO" sz="1050" b="0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Solicitudes </a:t>
                      </a:r>
                      <a:endParaRPr lang="en-CO" sz="1100" b="0" i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Roboto Light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1050" b="0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   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105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     Programas y Planes de Acción</a:t>
                      </a:r>
                      <a:endParaRPr lang="en-CO" sz="1100" b="1" i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Roboto Medium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105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  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S" sz="105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     Medicina Preventiva</a:t>
                      </a:r>
                      <a:endParaRPr lang="es-ES" sz="1000" b="1" i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Roboto Light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1792" marR="31792" marT="0" marB="0">
                    <a:lnL w="12700" cap="flat" cmpd="sng" algn="ctr">
                      <a:solidFill>
                        <a:srgbClr val="004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O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O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O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O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O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O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O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O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O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O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O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O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O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O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O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O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792" marR="31792" marT="0" marB="0">
                    <a:lnL w="12700" cap="flat" cmpd="sng" algn="ctr">
                      <a:solidFill>
                        <a:srgbClr val="004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70828"/>
                  </a:ext>
                </a:extLst>
              </a:tr>
              <a:tr h="6568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000" b="0" i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Roboto Medium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0" dirty="0">
                          <a:solidFill>
                            <a:srgbClr val="00B4CD"/>
                          </a:solidFill>
                          <a:effectLst/>
                          <a:latin typeface="Arial" panose="020B0604020202020204" pitchFamily="34" charset="0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2.- </a:t>
                      </a:r>
                      <a:r>
                        <a:rPr lang="es-ES" sz="10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Capacitación y Consultoría </a:t>
                      </a:r>
                      <a:endParaRPr lang="en-CO" sz="1050" b="1" i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Roboto Medium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0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10 días de consultoría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O" sz="1050" b="0" i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Roboto Light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1792" marR="31792" marT="0" marB="0">
                    <a:lnL w="12700" cap="flat" cmpd="sng" algn="ctr">
                      <a:solidFill>
                        <a:srgbClr val="004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O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4B9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INCLUIDO</a:t>
                      </a:r>
                      <a:endParaRPr lang="en-CO" sz="900" b="1" dirty="0">
                        <a:solidFill>
                          <a:srgbClr val="004B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792" marR="31792" marT="0" marB="0">
                    <a:lnL w="12700" cap="flat" cmpd="sng" algn="ctr">
                      <a:solidFill>
                        <a:srgbClr val="004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210533"/>
                  </a:ext>
                </a:extLst>
              </a:tr>
              <a:tr h="8497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_tradnl" sz="1200" b="0" i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Roboto Medium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Costo Sistema Seguridad y  Salud en el trabajo</a:t>
                      </a:r>
                      <a:endParaRPr lang="en-CO" sz="1050" b="1" i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Roboto Light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0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A este valor se le debe sumar el 19% del IVA. Valor del dólar en $2.820.oo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O" sz="1050" b="0" i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Roboto Light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1792" marR="31792" marT="0" marB="0">
                    <a:lnL w="12700" cap="flat" cmpd="sng" algn="ctr">
                      <a:solidFill>
                        <a:srgbClr val="004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US$11.200.oo</a:t>
                      </a:r>
                      <a:endParaRPr lang="en-CO" sz="1000" b="1" i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Roboto Light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(US$1.680.oo)</a:t>
                      </a:r>
                      <a:endParaRPr lang="en-CO" sz="1000" b="1" i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Roboto Light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______________________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US$9.520.oo</a:t>
                      </a:r>
                      <a:endParaRPr lang="en-CO" sz="1000" b="1" i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Roboto Light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O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792" marR="31792" marT="0" marB="0">
                    <a:lnL w="12700" cap="flat" cmpd="sng" algn="ctr">
                      <a:solidFill>
                        <a:srgbClr val="004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961578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4D2C4A-03BD-1846-9035-DEA356BE9D63}"/>
              </a:ext>
            </a:extLst>
          </p:cNvPr>
          <p:cNvCxnSpPr>
            <a:cxnSpLocks/>
          </p:cNvCxnSpPr>
          <p:nvPr/>
        </p:nvCxnSpPr>
        <p:spPr>
          <a:xfrm flipV="1">
            <a:off x="529239" y="1843084"/>
            <a:ext cx="6707571" cy="1"/>
          </a:xfrm>
          <a:prstGeom prst="line">
            <a:avLst/>
          </a:prstGeom>
          <a:ln w="6350">
            <a:solidFill>
              <a:srgbClr val="004B9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ítulo 1">
            <a:extLst>
              <a:ext uri="{FF2B5EF4-FFF2-40B4-BE49-F238E27FC236}">
                <a16:creationId xmlns:a16="http://schemas.microsoft.com/office/drawing/2014/main" id="{A5B17E64-61B3-B54E-BE52-889EA57C2ED2}"/>
              </a:ext>
            </a:extLst>
          </p:cNvPr>
          <p:cNvSpPr txBox="1">
            <a:spLocks/>
          </p:cNvSpPr>
          <p:nvPr/>
        </p:nvSpPr>
        <p:spPr>
          <a:xfrm>
            <a:off x="560648" y="813390"/>
            <a:ext cx="4163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b="1" spc="300">
                <a:solidFill>
                  <a:srgbClr val="004B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COMPONENTES Y VALORES</a:t>
            </a:r>
            <a:endParaRPr lang="es-CO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EC9DCA-750D-9243-B8D8-A2D97A609720}"/>
              </a:ext>
            </a:extLst>
          </p:cNvPr>
          <p:cNvSpPr/>
          <p:nvPr/>
        </p:nvSpPr>
        <p:spPr>
          <a:xfrm>
            <a:off x="560649" y="1352973"/>
            <a:ext cx="5189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dirty="0">
                <a:solidFill>
                  <a:srgbClr val="00B4CD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Sistema Integral de Seguridad y Salud en el Trabajo INCLUYE</a:t>
            </a:r>
            <a:endParaRPr lang="en-CO" sz="1400" dirty="0">
              <a:solidFill>
                <a:srgbClr val="00B4CD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0B1A5AC-0B72-8441-82DB-99B9B0A0B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906" y="3402603"/>
            <a:ext cx="111353" cy="1040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5913C5B-B1BF-4749-AAE9-B3999D4B2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906" y="4549759"/>
            <a:ext cx="111353" cy="1040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1B7CF4-0EAE-6F4A-B137-800E0151A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906" y="5713539"/>
            <a:ext cx="111353" cy="1040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43DA1C-6D2F-FB47-87C7-5C10DAAD5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906" y="6727692"/>
            <a:ext cx="111353" cy="1040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0C72ED4-E62E-A942-8D89-AD7DE4E39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906" y="7592214"/>
            <a:ext cx="111353" cy="1040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B78D0C3-0244-FD4F-BFE7-6565271B3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906" y="7924722"/>
            <a:ext cx="111353" cy="10404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5F3324B-E6B4-0F42-8732-5E4BC2044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408" y="681262"/>
            <a:ext cx="1623600" cy="49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06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488</TotalTime>
  <Words>1316</Words>
  <Application>Microsoft Macintosh PowerPoint</Application>
  <PresentationFormat>Personalizado</PresentationFormat>
  <Paragraphs>168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Roboto</vt:lpstr>
      <vt:lpstr>Roboto Light</vt:lpstr>
      <vt:lpstr>Roboto Medium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Juliana Reina</dc:creator>
  <cp:lastModifiedBy>Vanessa Haddad</cp:lastModifiedBy>
  <cp:revision>74</cp:revision>
  <dcterms:created xsi:type="dcterms:W3CDTF">2019-06-11T03:56:01Z</dcterms:created>
  <dcterms:modified xsi:type="dcterms:W3CDTF">2020-02-14T16:44:08Z</dcterms:modified>
</cp:coreProperties>
</file>